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2"/>
  </p:notesMasterIdLst>
  <p:handoutMasterIdLst>
    <p:handoutMasterId r:id="rId53"/>
  </p:handoutMasterIdLst>
  <p:sldIdLst>
    <p:sldId id="478" r:id="rId5"/>
    <p:sldId id="481" r:id="rId6"/>
    <p:sldId id="480" r:id="rId7"/>
    <p:sldId id="459" r:id="rId8"/>
    <p:sldId id="460" r:id="rId9"/>
    <p:sldId id="466" r:id="rId10"/>
    <p:sldId id="461" r:id="rId11"/>
    <p:sldId id="462" r:id="rId12"/>
    <p:sldId id="464" r:id="rId13"/>
    <p:sldId id="465" r:id="rId14"/>
    <p:sldId id="467" r:id="rId15"/>
    <p:sldId id="377" r:id="rId16"/>
    <p:sldId id="468" r:id="rId17"/>
    <p:sldId id="386" r:id="rId18"/>
    <p:sldId id="378" r:id="rId19"/>
    <p:sldId id="379" r:id="rId20"/>
    <p:sldId id="469" r:id="rId21"/>
    <p:sldId id="381" r:id="rId22"/>
    <p:sldId id="384" r:id="rId23"/>
    <p:sldId id="455" r:id="rId24"/>
    <p:sldId id="415" r:id="rId25"/>
    <p:sldId id="416" r:id="rId26"/>
    <p:sldId id="417" r:id="rId27"/>
    <p:sldId id="418" r:id="rId28"/>
    <p:sldId id="476" r:id="rId29"/>
    <p:sldId id="419" r:id="rId30"/>
    <p:sldId id="420" r:id="rId31"/>
    <p:sldId id="421" r:id="rId32"/>
    <p:sldId id="422" r:id="rId33"/>
    <p:sldId id="427" r:id="rId34"/>
    <p:sldId id="428" r:id="rId35"/>
    <p:sldId id="425" r:id="rId36"/>
    <p:sldId id="477" r:id="rId37"/>
    <p:sldId id="439" r:id="rId38"/>
    <p:sldId id="429" r:id="rId39"/>
    <p:sldId id="430" r:id="rId40"/>
    <p:sldId id="431" r:id="rId41"/>
    <p:sldId id="432" r:id="rId42"/>
    <p:sldId id="433" r:id="rId43"/>
    <p:sldId id="470" r:id="rId44"/>
    <p:sldId id="471" r:id="rId45"/>
    <p:sldId id="472" r:id="rId46"/>
    <p:sldId id="473" r:id="rId47"/>
    <p:sldId id="474" r:id="rId48"/>
    <p:sldId id="448" r:id="rId49"/>
    <p:sldId id="451" r:id="rId50"/>
    <p:sldId id="266" r:id="rId5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0C7C3BF-90C1-41E5-9635-52AFEA912DEF}">
          <p14:sldIdLst>
            <p14:sldId id="478"/>
            <p14:sldId id="481"/>
            <p14:sldId id="480"/>
            <p14:sldId id="459"/>
            <p14:sldId id="460"/>
            <p14:sldId id="466"/>
            <p14:sldId id="461"/>
            <p14:sldId id="462"/>
            <p14:sldId id="464"/>
            <p14:sldId id="465"/>
          </p14:sldIdLst>
        </p14:section>
        <p14:section name="Session 2. MIRA" id="{E229A790-1812-4C56-8483-667BE79141D9}">
          <p14:sldIdLst>
            <p14:sldId id="467"/>
            <p14:sldId id="377"/>
            <p14:sldId id="468"/>
            <p14:sldId id="386"/>
            <p14:sldId id="378"/>
            <p14:sldId id="379"/>
            <p14:sldId id="469"/>
            <p14:sldId id="381"/>
            <p14:sldId id="384"/>
          </p14:sldIdLst>
        </p14:section>
        <p14:section name="Data Tools" id="{8A055F9C-119A-4B48-9BA8-4149ACBCEB73}">
          <p14:sldIdLst>
            <p14:sldId id="455"/>
            <p14:sldId id="415"/>
            <p14:sldId id="416"/>
            <p14:sldId id="417"/>
            <p14:sldId id="418"/>
            <p14:sldId id="476"/>
          </p14:sldIdLst>
        </p14:section>
        <p14:section name="Direct Observation" id="{C296640E-8776-4771-80BA-1419A6AA87AE}">
          <p14:sldIdLst>
            <p14:sldId id="419"/>
            <p14:sldId id="420"/>
            <p14:sldId id="421"/>
            <p14:sldId id="422"/>
            <p14:sldId id="427"/>
            <p14:sldId id="428"/>
            <p14:sldId id="425"/>
            <p14:sldId id="477"/>
          </p14:sldIdLst>
        </p14:section>
        <p14:section name="Techniques -" id="{12D1D6EA-1A52-4730-94DD-4D55005A9E6B}">
          <p14:sldIdLst>
            <p14:sldId id="439"/>
            <p14:sldId id="429"/>
            <p14:sldId id="430"/>
            <p14:sldId id="431"/>
            <p14:sldId id="432"/>
            <p14:sldId id="433"/>
          </p14:sldIdLst>
        </p14:section>
        <p14:section name="MIRA in Action" id="{CEC71018-03D9-44C3-954E-7B47E24B050A}">
          <p14:sldIdLst>
            <p14:sldId id="470"/>
            <p14:sldId id="471"/>
            <p14:sldId id="472"/>
            <p14:sldId id="473"/>
            <p14:sldId id="474"/>
            <p14:sldId id="448"/>
            <p14:sldId id="451"/>
            <p14:sldId id="26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5AD"/>
    <a:srgbClr val="00734A"/>
    <a:srgbClr val="231F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61" autoAdjust="0"/>
    <p:restoredTop sz="88613" autoAdjust="0"/>
  </p:normalViewPr>
  <p:slideViewPr>
    <p:cSldViewPr snapToGrid="0" snapToObjects="1">
      <p:cViewPr varScale="1">
        <p:scale>
          <a:sx n="61" d="100"/>
          <a:sy n="61" d="100"/>
        </p:scale>
        <p:origin x="88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IE"/>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95336B7-5CFA-4F4B-B94A-2D1C8978DB06}" type="datetimeFigureOut">
              <a:rPr lang="en-IE" smtClean="0"/>
              <a:t>14/03/2021</a:t>
            </a:fld>
            <a:endParaRPr lang="en-IE"/>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IE"/>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838DA49-B6DC-4968-AB11-1A31C48744D5}" type="slidenum">
              <a:rPr lang="en-IE" smtClean="0"/>
              <a:t>‹#›</a:t>
            </a:fld>
            <a:endParaRPr lang="en-IE"/>
          </a:p>
        </p:txBody>
      </p:sp>
    </p:spTree>
    <p:extLst>
      <p:ext uri="{BB962C8B-B14F-4D97-AF65-F5344CB8AC3E}">
        <p14:creationId xmlns:p14="http://schemas.microsoft.com/office/powerpoint/2010/main" val="11278217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F6D7DA6-F3EF-244A-AC47-AFADEF437993}" type="datetimeFigureOut">
              <a:rPr lang="en-US" smtClean="0"/>
              <a:t>3/14/2021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78FF72A-C526-7E4E-BE05-235838065DEA}" type="slidenum">
              <a:rPr lang="en-US" smtClean="0"/>
              <a:t>‹#›</a:t>
            </a:fld>
            <a:endParaRPr lang="en-US" dirty="0"/>
          </a:p>
        </p:txBody>
      </p:sp>
    </p:spTree>
    <p:extLst>
      <p:ext uri="{BB962C8B-B14F-4D97-AF65-F5344CB8AC3E}">
        <p14:creationId xmlns:p14="http://schemas.microsoft.com/office/powerpoint/2010/main" val="2521248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baseline="0" dirty="0" smtClean="0"/>
          </a:p>
        </p:txBody>
      </p:sp>
      <p:sp>
        <p:nvSpPr>
          <p:cNvPr id="4" name="Slide Number Placeholder 3"/>
          <p:cNvSpPr>
            <a:spLocks noGrp="1"/>
          </p:cNvSpPr>
          <p:nvPr>
            <p:ph type="sldNum" sz="quarter" idx="10"/>
          </p:nvPr>
        </p:nvSpPr>
        <p:spPr/>
        <p:txBody>
          <a:bodyPr/>
          <a:lstStyle/>
          <a:p>
            <a:fld id="{A78FF72A-C526-7E4E-BE05-235838065DEA}" type="slidenum">
              <a:rPr lang="en-US" smtClean="0"/>
              <a:t>2</a:t>
            </a:fld>
            <a:endParaRPr lang="en-US"/>
          </a:p>
        </p:txBody>
      </p:sp>
    </p:spTree>
    <p:extLst>
      <p:ext uri="{BB962C8B-B14F-4D97-AF65-F5344CB8AC3E}">
        <p14:creationId xmlns:p14="http://schemas.microsoft.com/office/powerpoint/2010/main" val="4191593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baseline="0" dirty="0" smtClean="0"/>
          </a:p>
        </p:txBody>
      </p:sp>
      <p:sp>
        <p:nvSpPr>
          <p:cNvPr id="4" name="Slide Number Placeholder 3"/>
          <p:cNvSpPr>
            <a:spLocks noGrp="1"/>
          </p:cNvSpPr>
          <p:nvPr>
            <p:ph type="sldNum" sz="quarter" idx="10"/>
          </p:nvPr>
        </p:nvSpPr>
        <p:spPr/>
        <p:txBody>
          <a:bodyPr/>
          <a:lstStyle/>
          <a:p>
            <a:fld id="{A78FF72A-C526-7E4E-BE05-235838065DEA}" type="slidenum">
              <a:rPr lang="en-US" smtClean="0"/>
              <a:t>13</a:t>
            </a:fld>
            <a:endParaRPr lang="en-US"/>
          </a:p>
        </p:txBody>
      </p:sp>
    </p:spTree>
    <p:extLst>
      <p:ext uri="{BB962C8B-B14F-4D97-AF65-F5344CB8AC3E}">
        <p14:creationId xmlns:p14="http://schemas.microsoft.com/office/powerpoint/2010/main" val="2703116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IE" dirty="0" smtClean="0"/>
              <a:t>Types of Disaster. The types of disaster covered under these Guidelines include flood, earthquake, tsunami, drought, sediment disaster, avalanche, Glacial Lake Outburst Flood (GLOF), cyclone, wind/ hailstorm, hurricane, tropical storms, tornados, heatwave, landslide, lightning as well as man-made disasters including Industrial/urban/forest fire, chemical, biological, radiological or nuclear accidents etc.</a:t>
            </a:r>
            <a:endParaRPr lang="en-IE" baseline="0" dirty="0" smtClean="0"/>
          </a:p>
        </p:txBody>
      </p:sp>
      <p:sp>
        <p:nvSpPr>
          <p:cNvPr id="4" name="Slide Number Placeholder 3"/>
          <p:cNvSpPr>
            <a:spLocks noGrp="1"/>
          </p:cNvSpPr>
          <p:nvPr>
            <p:ph type="sldNum" sz="quarter" idx="10"/>
          </p:nvPr>
        </p:nvSpPr>
        <p:spPr/>
        <p:txBody>
          <a:bodyPr/>
          <a:lstStyle/>
          <a:p>
            <a:fld id="{A78FF72A-C526-7E4E-BE05-235838065DEA}" type="slidenum">
              <a:rPr lang="en-US" smtClean="0"/>
              <a:t>14</a:t>
            </a:fld>
            <a:endParaRPr lang="en-US"/>
          </a:p>
        </p:txBody>
      </p:sp>
    </p:spTree>
    <p:extLst>
      <p:ext uri="{BB962C8B-B14F-4D97-AF65-F5344CB8AC3E}">
        <p14:creationId xmlns:p14="http://schemas.microsoft.com/office/powerpoint/2010/main" val="1792998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solidFill>
                  <a:prstClr val="white"/>
                </a:solidFill>
                <a:latin typeface="Times New Roman" panose="02020603050405020304" pitchFamily="18" charset="0"/>
                <a:cs typeface="Times New Roman" panose="02020603050405020304" pitchFamily="18" charset="0"/>
              </a:rPr>
              <a:t>Q:3 Which sectors are covered in the MIRA?</a:t>
            </a:r>
          </a:p>
          <a:p>
            <a:pPr marL="0" indent="0">
              <a:buNone/>
            </a:pPr>
            <a:endParaRPr lang="en-IE" baseline="0" dirty="0" smtClean="0"/>
          </a:p>
        </p:txBody>
      </p:sp>
      <p:sp>
        <p:nvSpPr>
          <p:cNvPr id="4" name="Slide Number Placeholder 3"/>
          <p:cNvSpPr>
            <a:spLocks noGrp="1"/>
          </p:cNvSpPr>
          <p:nvPr>
            <p:ph type="sldNum" sz="quarter" idx="10"/>
          </p:nvPr>
        </p:nvSpPr>
        <p:spPr/>
        <p:txBody>
          <a:bodyPr/>
          <a:lstStyle/>
          <a:p>
            <a:fld id="{A78FF72A-C526-7E4E-BE05-235838065DEA}" type="slidenum">
              <a:rPr lang="en-US" smtClean="0"/>
              <a:t>15</a:t>
            </a:fld>
            <a:endParaRPr lang="en-US"/>
          </a:p>
        </p:txBody>
      </p:sp>
    </p:spTree>
    <p:extLst>
      <p:ext uri="{BB962C8B-B14F-4D97-AF65-F5344CB8AC3E}">
        <p14:creationId xmlns:p14="http://schemas.microsoft.com/office/powerpoint/2010/main" val="15255623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eriod"/>
            </a:pPr>
            <a:endParaRPr lang="en-IE" baseline="0" dirty="0" smtClean="0"/>
          </a:p>
        </p:txBody>
      </p:sp>
      <p:sp>
        <p:nvSpPr>
          <p:cNvPr id="4" name="Slide Number Placeholder 3"/>
          <p:cNvSpPr>
            <a:spLocks noGrp="1"/>
          </p:cNvSpPr>
          <p:nvPr>
            <p:ph type="sldNum" sz="quarter" idx="10"/>
          </p:nvPr>
        </p:nvSpPr>
        <p:spPr/>
        <p:txBody>
          <a:bodyPr/>
          <a:lstStyle/>
          <a:p>
            <a:fld id="{A78FF72A-C526-7E4E-BE05-235838065DEA}" type="slidenum">
              <a:rPr lang="en-US" smtClean="0"/>
              <a:t>16</a:t>
            </a:fld>
            <a:endParaRPr lang="en-US"/>
          </a:p>
        </p:txBody>
      </p:sp>
    </p:spTree>
    <p:extLst>
      <p:ext uri="{BB962C8B-B14F-4D97-AF65-F5344CB8AC3E}">
        <p14:creationId xmlns:p14="http://schemas.microsoft.com/office/powerpoint/2010/main" val="37481140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IE" baseline="0" dirty="0" smtClean="0"/>
              <a:t>Page 6</a:t>
            </a:r>
          </a:p>
          <a:p>
            <a:pPr marL="0" indent="0">
              <a:buNone/>
            </a:pPr>
            <a:r>
              <a:rPr lang="en-IE" baseline="0" dirty="0" smtClean="0"/>
              <a:t>Next: MIRA process have three phases.</a:t>
            </a:r>
          </a:p>
        </p:txBody>
      </p:sp>
      <p:sp>
        <p:nvSpPr>
          <p:cNvPr id="4" name="Slide Number Placeholder 3"/>
          <p:cNvSpPr>
            <a:spLocks noGrp="1"/>
          </p:cNvSpPr>
          <p:nvPr>
            <p:ph type="sldNum" sz="quarter" idx="10"/>
          </p:nvPr>
        </p:nvSpPr>
        <p:spPr/>
        <p:txBody>
          <a:bodyPr/>
          <a:lstStyle/>
          <a:p>
            <a:fld id="{A78FF72A-C526-7E4E-BE05-235838065DEA}" type="slidenum">
              <a:rPr lang="en-US" smtClean="0"/>
              <a:t>17</a:t>
            </a:fld>
            <a:endParaRPr lang="en-US"/>
          </a:p>
        </p:txBody>
      </p:sp>
    </p:spTree>
    <p:extLst>
      <p:ext uri="{BB962C8B-B14F-4D97-AF65-F5344CB8AC3E}">
        <p14:creationId xmlns:p14="http://schemas.microsoft.com/office/powerpoint/2010/main" val="21471540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eriod"/>
            </a:pPr>
            <a:endParaRPr lang="en-IE" baseline="0" dirty="0" smtClean="0"/>
          </a:p>
        </p:txBody>
      </p:sp>
      <p:sp>
        <p:nvSpPr>
          <p:cNvPr id="4" name="Slide Number Placeholder 3"/>
          <p:cNvSpPr>
            <a:spLocks noGrp="1"/>
          </p:cNvSpPr>
          <p:nvPr>
            <p:ph type="sldNum" sz="quarter" idx="10"/>
          </p:nvPr>
        </p:nvSpPr>
        <p:spPr/>
        <p:txBody>
          <a:bodyPr/>
          <a:lstStyle/>
          <a:p>
            <a:fld id="{A78FF72A-C526-7E4E-BE05-235838065DEA}" type="slidenum">
              <a:rPr lang="en-US" smtClean="0"/>
              <a:t>18</a:t>
            </a:fld>
            <a:endParaRPr lang="en-US"/>
          </a:p>
        </p:txBody>
      </p:sp>
    </p:spTree>
    <p:extLst>
      <p:ext uri="{BB962C8B-B14F-4D97-AF65-F5344CB8AC3E}">
        <p14:creationId xmlns:p14="http://schemas.microsoft.com/office/powerpoint/2010/main" val="12720407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eriod"/>
            </a:pPr>
            <a:endParaRPr lang="en-IE" baseline="0" dirty="0" smtClean="0"/>
          </a:p>
        </p:txBody>
      </p:sp>
      <p:sp>
        <p:nvSpPr>
          <p:cNvPr id="4" name="Slide Number Placeholder 3"/>
          <p:cNvSpPr>
            <a:spLocks noGrp="1"/>
          </p:cNvSpPr>
          <p:nvPr>
            <p:ph type="sldNum" sz="quarter" idx="10"/>
          </p:nvPr>
        </p:nvSpPr>
        <p:spPr/>
        <p:txBody>
          <a:bodyPr/>
          <a:lstStyle/>
          <a:p>
            <a:fld id="{A78FF72A-C526-7E4E-BE05-235838065DEA}" type="slidenum">
              <a:rPr lang="en-US" smtClean="0"/>
              <a:t>19</a:t>
            </a:fld>
            <a:endParaRPr lang="en-US"/>
          </a:p>
        </p:txBody>
      </p:sp>
    </p:spTree>
    <p:extLst>
      <p:ext uri="{BB962C8B-B14F-4D97-AF65-F5344CB8AC3E}">
        <p14:creationId xmlns:p14="http://schemas.microsoft.com/office/powerpoint/2010/main" val="36113003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A78FF72A-C526-7E4E-BE05-235838065DEA}" type="slidenum">
              <a:rPr lang="en-US" smtClean="0"/>
              <a:t>22</a:t>
            </a:fld>
            <a:endParaRPr lang="en-US" dirty="0"/>
          </a:p>
        </p:txBody>
      </p:sp>
    </p:spTree>
    <p:extLst>
      <p:ext uri="{BB962C8B-B14F-4D97-AF65-F5344CB8AC3E}">
        <p14:creationId xmlns:p14="http://schemas.microsoft.com/office/powerpoint/2010/main" val="12846276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92500" lnSpcReduction="10000"/>
          </a:bodyPr>
          <a:lstStyle/>
          <a:p>
            <a:pPr>
              <a:buFont typeface="Wingdings" pitchFamily="2" charset="2"/>
              <a:buChar char="Ø"/>
            </a:pPr>
            <a:r>
              <a:rPr lang="en-GB" dirty="0"/>
              <a:t> The</a:t>
            </a:r>
            <a:r>
              <a:rPr lang="en-GB" baseline="0" dirty="0"/>
              <a:t> choice of KI is very important as it may determine the success of the interview and the quality of the data. </a:t>
            </a:r>
          </a:p>
          <a:p>
            <a:pPr>
              <a:buFont typeface="Wingdings" pitchFamily="2" charset="2"/>
              <a:buNone/>
            </a:pPr>
            <a:endParaRPr lang="en-GB" baseline="0" dirty="0"/>
          </a:p>
          <a:p>
            <a:pPr>
              <a:buFont typeface="Wingdings" pitchFamily="2" charset="2"/>
              <a:buNone/>
            </a:pPr>
            <a:r>
              <a:rPr lang="en-GB" baseline="0" dirty="0"/>
              <a:t>Normally </a:t>
            </a:r>
            <a:r>
              <a:rPr lang="en-GB" baseline="0" dirty="0" err="1"/>
              <a:t>KY</a:t>
            </a:r>
            <a:r>
              <a:rPr lang="en-GB" baseline="0" dirty="0"/>
              <a:t> will be chosen for the broad knowledge of the situation in the area and for being presumed able to answer accurately all the MIRA questions. </a:t>
            </a:r>
          </a:p>
          <a:p>
            <a:pPr>
              <a:buFont typeface="Wingdings" pitchFamily="2" charset="2"/>
              <a:buNone/>
            </a:pPr>
            <a:endParaRPr lang="en-GB" baseline="0" dirty="0"/>
          </a:p>
          <a:p>
            <a:pPr>
              <a:buFont typeface="Wingdings" pitchFamily="2" charset="2"/>
              <a:buNone/>
            </a:pPr>
            <a:r>
              <a:rPr lang="en-GB" baseline="0" dirty="0"/>
              <a:t>In principle, this will not exclude women, especially if holding certain functions within a village (teacher, social workers, doctors, administrators etc.) that may put them in a position to have a good overview on the situation to be well able to respond to ALL questions of the MIRA.</a:t>
            </a:r>
          </a:p>
          <a:p>
            <a:pPr>
              <a:buFont typeface="Wingdings" pitchFamily="2" charset="2"/>
              <a:buNone/>
            </a:pPr>
            <a:endParaRPr lang="en-GB" baseline="0" dirty="0"/>
          </a:p>
          <a:p>
            <a:pPr>
              <a:buFont typeface="Wingdings" pitchFamily="2" charset="2"/>
              <a:buNone/>
            </a:pPr>
            <a:r>
              <a:rPr lang="en-GB" baseline="0" dirty="0"/>
              <a:t>However, if this turns out a very difficult task or requiring too much proactive research and therefore time, and as the LAST RESORT, the enumerator can privilege men for the complete answers of the whole MIRA questionnaire but definitely try to reach out to a significant number of women in order to answer the female MIRA questionnaire. </a:t>
            </a:r>
          </a:p>
          <a:p>
            <a:pPr>
              <a:buFont typeface="Wingdings" pitchFamily="2" charset="2"/>
              <a:buNone/>
            </a:pPr>
            <a:endParaRPr lang="en-GB" baseline="0" dirty="0"/>
          </a:p>
          <a:p>
            <a:pPr>
              <a:buFont typeface="Wingdings" pitchFamily="2" charset="2"/>
              <a:buChar char="Ø"/>
            </a:pPr>
            <a:r>
              <a:rPr lang="en-GB" baseline="0" dirty="0"/>
              <a:t> Introduction explaining the identity of the informant, the type of exercise, the purposes helps to establish confidence and trust but also </a:t>
            </a:r>
            <a:r>
              <a:rPr lang="en-GB" b="1" baseline="0" dirty="0"/>
              <a:t>provides CLARITY TO MANAGE EXPECTATIONS</a:t>
            </a:r>
            <a:endParaRPr lang="en-GB" baseline="0" dirty="0"/>
          </a:p>
          <a:p>
            <a:pPr>
              <a:buFont typeface="Wingdings" pitchFamily="2" charset="2"/>
              <a:buNone/>
            </a:pPr>
            <a:endParaRPr lang="en-GB" baseline="0" dirty="0"/>
          </a:p>
          <a:p>
            <a:pPr>
              <a:buFont typeface="Wingdings" pitchFamily="2" charset="2"/>
              <a:buChar char="Ø"/>
            </a:pPr>
            <a:r>
              <a:rPr lang="en-GB" dirty="0"/>
              <a:t> I</a:t>
            </a:r>
            <a:r>
              <a:rPr lang="en-US" dirty="0"/>
              <a:t>f data are collected with a PDA, explain what it is and how it works, as most likely the respondents will ignore</a:t>
            </a:r>
            <a:endParaRPr lang="en-GB" dirty="0"/>
          </a:p>
          <a:p>
            <a:pPr>
              <a:buFont typeface="Wingdings" pitchFamily="2" charset="2"/>
              <a:buChar char="Ø"/>
            </a:pPr>
            <a:endParaRPr lang="en-GB" dirty="0"/>
          </a:p>
          <a:p>
            <a:pPr>
              <a:buFont typeface="Wingdings" pitchFamily="2" charset="2"/>
              <a:buChar char="Ø"/>
            </a:pPr>
            <a:r>
              <a:rPr lang="en-GB" dirty="0"/>
              <a:t> Request consent (ref. earlier slides)</a:t>
            </a:r>
            <a:endParaRPr lang="en-US" dirty="0"/>
          </a:p>
        </p:txBody>
      </p:sp>
      <p:sp>
        <p:nvSpPr>
          <p:cNvPr id="4" name="Segnaposto intestazione 3"/>
          <p:cNvSpPr>
            <a:spLocks noGrp="1"/>
          </p:cNvSpPr>
          <p:nvPr>
            <p:ph type="hdr" sz="quarter" idx="10"/>
          </p:nvPr>
        </p:nvSpPr>
        <p:spPr/>
        <p:txBody>
          <a:bodyPr/>
          <a:lstStyle/>
          <a:p>
            <a:endParaRPr lang="en-GB"/>
          </a:p>
        </p:txBody>
      </p:sp>
      <p:sp>
        <p:nvSpPr>
          <p:cNvPr id="5" name="Segnaposto numero diapositiva 4"/>
          <p:cNvSpPr>
            <a:spLocks noGrp="1"/>
          </p:cNvSpPr>
          <p:nvPr>
            <p:ph type="sldNum" sz="quarter" idx="11"/>
          </p:nvPr>
        </p:nvSpPr>
        <p:spPr/>
        <p:txBody>
          <a:bodyPr/>
          <a:lstStyle/>
          <a:p>
            <a:fld id="{0C549111-7493-4037-87A7-D879F4B10BE4}" type="slidenum">
              <a:rPr lang="en-GB" smtClean="0"/>
              <a:pPr/>
              <a:t>35</a:t>
            </a:fld>
            <a:endParaRPr lang="en-GB"/>
          </a:p>
        </p:txBody>
      </p:sp>
    </p:spTree>
    <p:extLst>
      <p:ext uri="{BB962C8B-B14F-4D97-AF65-F5344CB8AC3E}">
        <p14:creationId xmlns:p14="http://schemas.microsoft.com/office/powerpoint/2010/main" val="368223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a:buFont typeface="Wingdings" pitchFamily="2" charset="2"/>
              <a:buChar char="Ø"/>
            </a:pPr>
            <a:r>
              <a:rPr lang="en-GB" dirty="0"/>
              <a:t> Selecting a proper place, including by asking the KI, may also be a key to a</a:t>
            </a:r>
            <a:r>
              <a:rPr lang="en-GB" baseline="0" dirty="0"/>
              <a:t> good success of the data collection</a:t>
            </a:r>
          </a:p>
          <a:p>
            <a:pPr>
              <a:buFont typeface="Wingdings" pitchFamily="2" charset="2"/>
              <a:buNone/>
            </a:pPr>
            <a:endParaRPr lang="en-GB" baseline="0" dirty="0"/>
          </a:p>
          <a:p>
            <a:pPr>
              <a:buFont typeface="Wingdings" pitchFamily="2" charset="2"/>
              <a:buChar char="Ø"/>
            </a:pPr>
            <a:r>
              <a:rPr lang="en-GB" baseline="0" dirty="0"/>
              <a:t> Respect for local custom will be relevant especially for women. Normally a female enumerator will likely approach a female KI, but if for the purpose of the exercise it may be requested that men approach women, the consent needs to be asked</a:t>
            </a:r>
          </a:p>
          <a:p>
            <a:pPr>
              <a:buFont typeface="Wingdings" pitchFamily="2" charset="2"/>
              <a:buChar char="Ø"/>
            </a:pPr>
            <a:endParaRPr lang="en-GB" baseline="0" dirty="0"/>
          </a:p>
          <a:p>
            <a:pPr>
              <a:buFont typeface="Wingdings" pitchFamily="2" charset="2"/>
              <a:buChar char="Ø"/>
            </a:pPr>
            <a:r>
              <a:rPr lang="en-GB" baseline="0" dirty="0"/>
              <a:t> Explaining the questions clearly may avoid the necessity to repeat. If there is a sign of lack of clarity, the respondent should be asked whether she/ he would like the question to be explained again. </a:t>
            </a:r>
          </a:p>
          <a:p>
            <a:pPr>
              <a:buFont typeface="Wingdings" pitchFamily="2" charset="2"/>
              <a:buNone/>
            </a:pPr>
            <a:endParaRPr lang="en-GB" baseline="0" dirty="0"/>
          </a:p>
          <a:p>
            <a:pPr>
              <a:buFont typeface="Wingdings" pitchFamily="2" charset="2"/>
              <a:buChar char="Ø"/>
            </a:pPr>
            <a:r>
              <a:rPr lang="en-GB" baseline="0" dirty="0"/>
              <a:t> If the interlocutor is unclear, do not try to make up for the answer, ask politely again (“did I understand correctly that you said....? Can you please repeat again just to make sure that I understand?)</a:t>
            </a:r>
          </a:p>
          <a:p>
            <a:pPr>
              <a:buFont typeface="Wingdings" pitchFamily="2" charset="2"/>
              <a:buNone/>
            </a:pPr>
            <a:endParaRPr lang="en-GB" baseline="0" dirty="0"/>
          </a:p>
          <a:p>
            <a:pPr defTabSz="931774">
              <a:buFont typeface="Wingdings" pitchFamily="2" charset="2"/>
              <a:buChar char="Ø"/>
              <a:defRPr/>
            </a:pPr>
            <a:r>
              <a:rPr lang="en-GB" baseline="0" dirty="0"/>
              <a:t> In order to make sure that all questions are properly and consistently explained and covered </a:t>
            </a:r>
            <a:r>
              <a:rPr lang="en-GB" b="1" baseline="0" dirty="0"/>
              <a:t>BRING ALWAYS A COPY OF THE DEFINITIONS WITH YOU</a:t>
            </a:r>
            <a:endParaRPr lang="en-GB" b="1" dirty="0"/>
          </a:p>
          <a:p>
            <a:pPr>
              <a:buFont typeface="Wingdings" pitchFamily="2" charset="2"/>
              <a:buChar char="Ø"/>
            </a:pPr>
            <a:endParaRPr lang="en-GB" baseline="0" dirty="0"/>
          </a:p>
          <a:p>
            <a:pPr>
              <a:buFont typeface="Wingdings" pitchFamily="2" charset="2"/>
              <a:buChar char="Ø"/>
            </a:pPr>
            <a:endParaRPr lang="en-GB" dirty="0"/>
          </a:p>
        </p:txBody>
      </p:sp>
      <p:sp>
        <p:nvSpPr>
          <p:cNvPr id="4" name="Segnaposto intestazione 3"/>
          <p:cNvSpPr>
            <a:spLocks noGrp="1"/>
          </p:cNvSpPr>
          <p:nvPr>
            <p:ph type="hdr" sz="quarter" idx="10"/>
          </p:nvPr>
        </p:nvSpPr>
        <p:spPr/>
        <p:txBody>
          <a:bodyPr/>
          <a:lstStyle/>
          <a:p>
            <a:endParaRPr lang="en-GB"/>
          </a:p>
        </p:txBody>
      </p:sp>
      <p:sp>
        <p:nvSpPr>
          <p:cNvPr id="5" name="Segnaposto numero diapositiva 4"/>
          <p:cNvSpPr>
            <a:spLocks noGrp="1"/>
          </p:cNvSpPr>
          <p:nvPr>
            <p:ph type="sldNum" sz="quarter" idx="11"/>
          </p:nvPr>
        </p:nvSpPr>
        <p:spPr/>
        <p:txBody>
          <a:bodyPr/>
          <a:lstStyle/>
          <a:p>
            <a:fld id="{0C549111-7493-4037-87A7-D879F4B10BE4}" type="slidenum">
              <a:rPr lang="en-GB" smtClean="0"/>
              <a:pPr/>
              <a:t>36</a:t>
            </a:fld>
            <a:endParaRPr lang="en-GB"/>
          </a:p>
        </p:txBody>
      </p:sp>
    </p:spTree>
    <p:extLst>
      <p:ext uri="{BB962C8B-B14F-4D97-AF65-F5344CB8AC3E}">
        <p14:creationId xmlns:p14="http://schemas.microsoft.com/office/powerpoint/2010/main" val="433320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baseline="0" dirty="0" smtClean="0"/>
          </a:p>
        </p:txBody>
      </p:sp>
      <p:sp>
        <p:nvSpPr>
          <p:cNvPr id="4" name="Slide Number Placeholder 3"/>
          <p:cNvSpPr>
            <a:spLocks noGrp="1"/>
          </p:cNvSpPr>
          <p:nvPr>
            <p:ph type="sldNum" sz="quarter" idx="10"/>
          </p:nvPr>
        </p:nvSpPr>
        <p:spPr/>
        <p:txBody>
          <a:bodyPr/>
          <a:lstStyle/>
          <a:p>
            <a:fld id="{A78FF72A-C526-7E4E-BE05-235838065DEA}" type="slidenum">
              <a:rPr lang="en-US" smtClean="0"/>
              <a:t>5</a:t>
            </a:fld>
            <a:endParaRPr lang="en-US"/>
          </a:p>
        </p:txBody>
      </p:sp>
    </p:spTree>
    <p:extLst>
      <p:ext uri="{BB962C8B-B14F-4D97-AF65-F5344CB8AC3E}">
        <p14:creationId xmlns:p14="http://schemas.microsoft.com/office/powerpoint/2010/main" val="13661659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a:buFont typeface="Wingdings" pitchFamily="2" charset="2"/>
              <a:buChar char="Ø"/>
            </a:pPr>
            <a:r>
              <a:rPr lang="en-GB" dirty="0"/>
              <a:t> Do not show lack of respect by cutting your interlocutor, but reminding him/ her that there are other locations to be visited ad therefore the time allocated for the interview is necessarily</a:t>
            </a:r>
            <a:r>
              <a:rPr lang="en-GB" baseline="0" dirty="0"/>
              <a:t> limited and need to remain within a certain limit. </a:t>
            </a:r>
          </a:p>
          <a:p>
            <a:pPr>
              <a:buFont typeface="Wingdings" pitchFamily="2" charset="2"/>
              <a:buNone/>
            </a:pPr>
            <a:endParaRPr lang="en-GB" baseline="0" dirty="0"/>
          </a:p>
          <a:p>
            <a:pPr>
              <a:buFont typeface="Wingdings" pitchFamily="2" charset="2"/>
              <a:buChar char="Ø"/>
            </a:pPr>
            <a:r>
              <a:rPr lang="en-GB" baseline="0" dirty="0"/>
              <a:t> Every enumerator will have his/ her own way to collect additional information, or take notes on important things. The enumerator shall always be equipped with paper</a:t>
            </a:r>
          </a:p>
          <a:p>
            <a:pPr>
              <a:buFont typeface="Wingdings" pitchFamily="2" charset="2"/>
              <a:buChar char="Ø"/>
            </a:pPr>
            <a:endParaRPr lang="en-GB" baseline="0" dirty="0"/>
          </a:p>
          <a:p>
            <a:pPr>
              <a:buFont typeface="Wingdings" pitchFamily="2" charset="2"/>
              <a:buChar char="Ø"/>
            </a:pPr>
            <a:r>
              <a:rPr lang="en-GB" baseline="0" dirty="0"/>
              <a:t> Although all the interviews will be on </a:t>
            </a:r>
            <a:r>
              <a:rPr lang="en-GB" baseline="0" dirty="0" err="1"/>
              <a:t>PDAs</a:t>
            </a:r>
            <a:r>
              <a:rPr lang="en-GB" baseline="0" dirty="0"/>
              <a:t>, it may be useful to always have a paper form at hand</a:t>
            </a:r>
          </a:p>
          <a:p>
            <a:pPr>
              <a:buFont typeface="Wingdings" pitchFamily="2" charset="2"/>
              <a:buNone/>
            </a:pPr>
            <a:endParaRPr lang="en-GB" baseline="0" dirty="0"/>
          </a:p>
          <a:p>
            <a:pPr>
              <a:buFont typeface="Wingdings" pitchFamily="2" charset="2"/>
              <a:buChar char="Ø"/>
            </a:pPr>
            <a:r>
              <a:rPr lang="en-GB" baseline="0" dirty="0"/>
              <a:t> In order to make sure tat all questions are properly and consistently explained and covered </a:t>
            </a:r>
            <a:r>
              <a:rPr lang="en-GB" b="1" baseline="0" dirty="0"/>
              <a:t>BRING ALWAYS A COPY OF THE DEFINITIONS WITH YOU</a:t>
            </a:r>
            <a:endParaRPr lang="en-GB" b="1" dirty="0"/>
          </a:p>
        </p:txBody>
      </p:sp>
      <p:sp>
        <p:nvSpPr>
          <p:cNvPr id="4" name="Segnaposto intestazione 3"/>
          <p:cNvSpPr>
            <a:spLocks noGrp="1"/>
          </p:cNvSpPr>
          <p:nvPr>
            <p:ph type="hdr" sz="quarter" idx="10"/>
          </p:nvPr>
        </p:nvSpPr>
        <p:spPr/>
        <p:txBody>
          <a:bodyPr/>
          <a:lstStyle/>
          <a:p>
            <a:endParaRPr lang="en-GB"/>
          </a:p>
        </p:txBody>
      </p:sp>
      <p:sp>
        <p:nvSpPr>
          <p:cNvPr id="5" name="Segnaposto numero diapositiva 4"/>
          <p:cNvSpPr>
            <a:spLocks noGrp="1"/>
          </p:cNvSpPr>
          <p:nvPr>
            <p:ph type="sldNum" sz="quarter" idx="11"/>
          </p:nvPr>
        </p:nvSpPr>
        <p:spPr/>
        <p:txBody>
          <a:bodyPr/>
          <a:lstStyle/>
          <a:p>
            <a:fld id="{0C549111-7493-4037-87A7-D879F4B10BE4}" type="slidenum">
              <a:rPr lang="en-GB" smtClean="0"/>
              <a:pPr/>
              <a:t>37</a:t>
            </a:fld>
            <a:endParaRPr lang="en-GB"/>
          </a:p>
        </p:txBody>
      </p:sp>
    </p:spTree>
    <p:extLst>
      <p:ext uri="{BB962C8B-B14F-4D97-AF65-F5344CB8AC3E}">
        <p14:creationId xmlns:p14="http://schemas.microsoft.com/office/powerpoint/2010/main" val="42526184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a:buFont typeface="Wingdings" pitchFamily="2" charset="2"/>
              <a:buChar char="Ø"/>
            </a:pPr>
            <a:r>
              <a:rPr lang="en-GB" baseline="0" dirty="0"/>
              <a:t> I the limits of time and practicality, a good variety of KI is important. Do not assume that certain categories of persons will NOT be able to answer. </a:t>
            </a:r>
          </a:p>
          <a:p>
            <a:pPr>
              <a:buFont typeface="Wingdings" pitchFamily="2" charset="2"/>
              <a:buNone/>
            </a:pPr>
            <a:endParaRPr lang="en-GB" baseline="0" dirty="0"/>
          </a:p>
          <a:p>
            <a:pPr>
              <a:buFont typeface="Wingdings" pitchFamily="2" charset="2"/>
              <a:buChar char="Ø"/>
            </a:pPr>
            <a:r>
              <a:rPr lang="en-GB" baseline="0" dirty="0"/>
              <a:t> Respect, politeness and empathy does not mean to identify oneself with the KI. A professional attitude needs to be maintained. </a:t>
            </a:r>
          </a:p>
          <a:p>
            <a:pPr>
              <a:buFont typeface="Wingdings" pitchFamily="2" charset="2"/>
              <a:buNone/>
            </a:pPr>
            <a:endParaRPr lang="en-GB" baseline="0" dirty="0"/>
          </a:p>
          <a:p>
            <a:pPr>
              <a:buFont typeface="Wingdings" pitchFamily="2" charset="2"/>
              <a:buChar char="Ø"/>
            </a:pPr>
            <a:r>
              <a:rPr lang="en-GB" baseline="0" dirty="0"/>
              <a:t> For multiple questions, it will be important not to pre-empt the question by reading immediately all possibilities, but rather let the respondent guide the question and note/ track accordingly. </a:t>
            </a:r>
          </a:p>
          <a:p>
            <a:pPr>
              <a:buFont typeface="Wingdings" pitchFamily="2" charset="2"/>
              <a:buNone/>
            </a:pPr>
            <a:endParaRPr lang="en-GB" baseline="0" dirty="0"/>
          </a:p>
          <a:p>
            <a:pPr>
              <a:buFont typeface="Wingdings" pitchFamily="2" charset="2"/>
              <a:buChar char="Ø"/>
            </a:pPr>
            <a:r>
              <a:rPr lang="en-GB" baseline="0" dirty="0"/>
              <a:t> While conscious of the time, do not cut systematically the respondent before the end of the questions </a:t>
            </a:r>
            <a:endParaRPr lang="en-GB" dirty="0"/>
          </a:p>
        </p:txBody>
      </p:sp>
      <p:sp>
        <p:nvSpPr>
          <p:cNvPr id="4" name="Segnaposto intestazione 3"/>
          <p:cNvSpPr>
            <a:spLocks noGrp="1"/>
          </p:cNvSpPr>
          <p:nvPr>
            <p:ph type="hdr" sz="quarter" idx="10"/>
          </p:nvPr>
        </p:nvSpPr>
        <p:spPr/>
        <p:txBody>
          <a:bodyPr/>
          <a:lstStyle/>
          <a:p>
            <a:endParaRPr lang="en-GB"/>
          </a:p>
        </p:txBody>
      </p:sp>
      <p:sp>
        <p:nvSpPr>
          <p:cNvPr id="5" name="Segnaposto numero diapositiva 4"/>
          <p:cNvSpPr>
            <a:spLocks noGrp="1"/>
          </p:cNvSpPr>
          <p:nvPr>
            <p:ph type="sldNum" sz="quarter" idx="11"/>
          </p:nvPr>
        </p:nvSpPr>
        <p:spPr/>
        <p:txBody>
          <a:bodyPr/>
          <a:lstStyle/>
          <a:p>
            <a:fld id="{0C549111-7493-4037-87A7-D879F4B10BE4}" type="slidenum">
              <a:rPr lang="en-GB" smtClean="0"/>
              <a:pPr/>
              <a:t>38</a:t>
            </a:fld>
            <a:endParaRPr lang="en-GB"/>
          </a:p>
        </p:txBody>
      </p:sp>
    </p:spTree>
    <p:extLst>
      <p:ext uri="{BB962C8B-B14F-4D97-AF65-F5344CB8AC3E}">
        <p14:creationId xmlns:p14="http://schemas.microsoft.com/office/powerpoint/2010/main" val="34902990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a:buFont typeface="Wingdings" pitchFamily="2" charset="2"/>
              <a:buChar char="Ø"/>
            </a:pPr>
            <a:r>
              <a:rPr lang="en-GB" dirty="0"/>
              <a:t> Although it is important for</a:t>
            </a:r>
            <a:r>
              <a:rPr lang="en-GB" baseline="0" dirty="0"/>
              <a:t> statistical purpose that all questions are answered, if it is really impossible to have an answer on a questions (of the respondents prefers not to respond) the enumerator needs to face the fact and renounce to that question. </a:t>
            </a:r>
          </a:p>
          <a:p>
            <a:pPr>
              <a:buFont typeface="Wingdings" pitchFamily="2" charset="2"/>
              <a:buNone/>
            </a:pPr>
            <a:endParaRPr lang="en-GB" baseline="0" dirty="0"/>
          </a:p>
          <a:p>
            <a:pPr>
              <a:buFont typeface="Wingdings" pitchFamily="2" charset="2"/>
              <a:buChar char="Ø"/>
            </a:pPr>
            <a:r>
              <a:rPr lang="en-GB" baseline="0" dirty="0"/>
              <a:t> Team members should always be respectful of each other in the presence of community as well as being respectful with all stakeholders, but particularly not to raise a difference of opinion while questions are being asked. If you have any reservation on the way a question was posed please do so after the interview is over and in private. You may share this with team leader if the conflict of opinion persists.</a:t>
            </a:r>
          </a:p>
          <a:p>
            <a:pPr>
              <a:buFont typeface="Wingdings" pitchFamily="2" charset="2"/>
              <a:buChar char="Ø"/>
            </a:pPr>
            <a:endParaRPr lang="en-GB" baseline="0" dirty="0"/>
          </a:p>
          <a:p>
            <a:pPr>
              <a:buFont typeface="Wingdings" pitchFamily="2" charset="2"/>
              <a:buChar char="Ø"/>
            </a:pPr>
            <a:r>
              <a:rPr lang="en-GB" baseline="0" dirty="0"/>
              <a:t>Managing expectations is critical and shall be done immediately at the beginning of the questionnaire, but it may also be reminded at the end as a conclusive remark</a:t>
            </a:r>
          </a:p>
          <a:p>
            <a:pPr>
              <a:buFont typeface="Wingdings" pitchFamily="2" charset="2"/>
              <a:buNone/>
            </a:pPr>
            <a:endParaRPr lang="en-GB" baseline="0" dirty="0"/>
          </a:p>
          <a:p>
            <a:pPr>
              <a:buFont typeface="Wingdings" pitchFamily="2" charset="2"/>
              <a:buChar char="Ø"/>
            </a:pPr>
            <a:r>
              <a:rPr lang="en-GB" baseline="0" dirty="0"/>
              <a:t> As the respondent has devoted time to you, you can ask whether he/she has questions for you at the end, politely highlighting that the time is limited and that there will be not much time for conversation, as other areas need to be visited, but at the same time showing respect for the interlocutor/ KI.</a:t>
            </a:r>
            <a:endParaRPr lang="en-GB" dirty="0"/>
          </a:p>
        </p:txBody>
      </p:sp>
      <p:sp>
        <p:nvSpPr>
          <p:cNvPr id="4" name="Segnaposto intestazione 3"/>
          <p:cNvSpPr>
            <a:spLocks noGrp="1"/>
          </p:cNvSpPr>
          <p:nvPr>
            <p:ph type="hdr" sz="quarter" idx="10"/>
          </p:nvPr>
        </p:nvSpPr>
        <p:spPr/>
        <p:txBody>
          <a:bodyPr/>
          <a:lstStyle/>
          <a:p>
            <a:endParaRPr lang="en-GB"/>
          </a:p>
        </p:txBody>
      </p:sp>
      <p:sp>
        <p:nvSpPr>
          <p:cNvPr id="5" name="Segnaposto numero diapositiva 4"/>
          <p:cNvSpPr>
            <a:spLocks noGrp="1"/>
          </p:cNvSpPr>
          <p:nvPr>
            <p:ph type="sldNum" sz="quarter" idx="11"/>
          </p:nvPr>
        </p:nvSpPr>
        <p:spPr/>
        <p:txBody>
          <a:bodyPr/>
          <a:lstStyle/>
          <a:p>
            <a:fld id="{0C549111-7493-4037-87A7-D879F4B10BE4}" type="slidenum">
              <a:rPr lang="en-GB" smtClean="0"/>
              <a:pPr/>
              <a:t>39</a:t>
            </a:fld>
            <a:endParaRPr lang="en-GB"/>
          </a:p>
        </p:txBody>
      </p:sp>
    </p:spTree>
    <p:extLst>
      <p:ext uri="{BB962C8B-B14F-4D97-AF65-F5344CB8AC3E}">
        <p14:creationId xmlns:p14="http://schemas.microsoft.com/office/powerpoint/2010/main" val="5577932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eriod"/>
            </a:pPr>
            <a:endParaRPr lang="en-IE" baseline="0" dirty="0" smtClean="0"/>
          </a:p>
        </p:txBody>
      </p:sp>
      <p:sp>
        <p:nvSpPr>
          <p:cNvPr id="4" name="Slide Number Placeholder 3"/>
          <p:cNvSpPr>
            <a:spLocks noGrp="1"/>
          </p:cNvSpPr>
          <p:nvPr>
            <p:ph type="sldNum" sz="quarter" idx="10"/>
          </p:nvPr>
        </p:nvSpPr>
        <p:spPr/>
        <p:txBody>
          <a:bodyPr/>
          <a:lstStyle/>
          <a:p>
            <a:fld id="{A78FF72A-C526-7E4E-BE05-235838065DEA}" type="slidenum">
              <a:rPr lang="en-US" smtClean="0"/>
              <a:t>41</a:t>
            </a:fld>
            <a:endParaRPr lang="en-US"/>
          </a:p>
        </p:txBody>
      </p:sp>
    </p:spTree>
    <p:extLst>
      <p:ext uri="{BB962C8B-B14F-4D97-AF65-F5344CB8AC3E}">
        <p14:creationId xmlns:p14="http://schemas.microsoft.com/office/powerpoint/2010/main" val="19668821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solidFill>
                <a:latin typeface="Times New Roman" panose="02020603050405020304" pitchFamily="18" charset="0"/>
                <a:cs typeface="Times New Roman" panose="02020603050405020304" pitchFamily="18" charset="0"/>
              </a:rPr>
              <a:t>Please refer to MIRA Guidelines during the sessions</a:t>
            </a:r>
            <a:endParaRPr lang="en-IE" baseline="0" dirty="0" smtClean="0"/>
          </a:p>
        </p:txBody>
      </p:sp>
      <p:sp>
        <p:nvSpPr>
          <p:cNvPr id="4" name="Slide Number Placeholder 3"/>
          <p:cNvSpPr>
            <a:spLocks noGrp="1"/>
          </p:cNvSpPr>
          <p:nvPr>
            <p:ph type="sldNum" sz="quarter" idx="10"/>
          </p:nvPr>
        </p:nvSpPr>
        <p:spPr/>
        <p:txBody>
          <a:bodyPr/>
          <a:lstStyle/>
          <a:p>
            <a:fld id="{A78FF72A-C526-7E4E-BE05-235838065DEA}" type="slidenum">
              <a:rPr lang="en-US" smtClean="0"/>
              <a:t>46</a:t>
            </a:fld>
            <a:endParaRPr lang="en-US"/>
          </a:p>
        </p:txBody>
      </p:sp>
    </p:spTree>
    <p:extLst>
      <p:ext uri="{BB962C8B-B14F-4D97-AF65-F5344CB8AC3E}">
        <p14:creationId xmlns:p14="http://schemas.microsoft.com/office/powerpoint/2010/main" val="1486567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baseline="0" dirty="0" smtClean="0"/>
          </a:p>
        </p:txBody>
      </p:sp>
      <p:sp>
        <p:nvSpPr>
          <p:cNvPr id="4" name="Slide Number Placeholder 3"/>
          <p:cNvSpPr>
            <a:spLocks noGrp="1"/>
          </p:cNvSpPr>
          <p:nvPr>
            <p:ph type="sldNum" sz="quarter" idx="10"/>
          </p:nvPr>
        </p:nvSpPr>
        <p:spPr/>
        <p:txBody>
          <a:bodyPr/>
          <a:lstStyle/>
          <a:p>
            <a:fld id="{A78FF72A-C526-7E4E-BE05-235838065DEA}" type="slidenum">
              <a:rPr lang="en-US" smtClean="0"/>
              <a:t>6</a:t>
            </a:fld>
            <a:endParaRPr lang="en-US"/>
          </a:p>
        </p:txBody>
      </p:sp>
    </p:spTree>
    <p:extLst>
      <p:ext uri="{BB962C8B-B14F-4D97-AF65-F5344CB8AC3E}">
        <p14:creationId xmlns:p14="http://schemas.microsoft.com/office/powerpoint/2010/main" val="2499597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baseline="0" dirty="0" smtClean="0"/>
          </a:p>
        </p:txBody>
      </p:sp>
      <p:sp>
        <p:nvSpPr>
          <p:cNvPr id="4" name="Slide Number Placeholder 3"/>
          <p:cNvSpPr>
            <a:spLocks noGrp="1"/>
          </p:cNvSpPr>
          <p:nvPr>
            <p:ph type="sldNum" sz="quarter" idx="10"/>
          </p:nvPr>
        </p:nvSpPr>
        <p:spPr/>
        <p:txBody>
          <a:bodyPr/>
          <a:lstStyle/>
          <a:p>
            <a:fld id="{A78FF72A-C526-7E4E-BE05-235838065DEA}" type="slidenum">
              <a:rPr lang="en-US" smtClean="0"/>
              <a:t>7</a:t>
            </a:fld>
            <a:endParaRPr lang="en-US"/>
          </a:p>
        </p:txBody>
      </p:sp>
    </p:spTree>
    <p:extLst>
      <p:ext uri="{BB962C8B-B14F-4D97-AF65-F5344CB8AC3E}">
        <p14:creationId xmlns:p14="http://schemas.microsoft.com/office/powerpoint/2010/main" val="834883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baseline="0" dirty="0" smtClean="0"/>
          </a:p>
        </p:txBody>
      </p:sp>
      <p:sp>
        <p:nvSpPr>
          <p:cNvPr id="4" name="Slide Number Placeholder 3"/>
          <p:cNvSpPr>
            <a:spLocks noGrp="1"/>
          </p:cNvSpPr>
          <p:nvPr>
            <p:ph type="sldNum" sz="quarter" idx="10"/>
          </p:nvPr>
        </p:nvSpPr>
        <p:spPr/>
        <p:txBody>
          <a:bodyPr/>
          <a:lstStyle/>
          <a:p>
            <a:fld id="{A78FF72A-C526-7E4E-BE05-235838065DEA}" type="slidenum">
              <a:rPr lang="en-US" smtClean="0"/>
              <a:t>8</a:t>
            </a:fld>
            <a:endParaRPr lang="en-US"/>
          </a:p>
        </p:txBody>
      </p:sp>
    </p:spTree>
    <p:extLst>
      <p:ext uri="{BB962C8B-B14F-4D97-AF65-F5344CB8AC3E}">
        <p14:creationId xmlns:p14="http://schemas.microsoft.com/office/powerpoint/2010/main" val="1128833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baseline="0" dirty="0" smtClean="0"/>
          </a:p>
        </p:txBody>
      </p:sp>
      <p:sp>
        <p:nvSpPr>
          <p:cNvPr id="4" name="Slide Number Placeholder 3"/>
          <p:cNvSpPr>
            <a:spLocks noGrp="1"/>
          </p:cNvSpPr>
          <p:nvPr>
            <p:ph type="sldNum" sz="quarter" idx="10"/>
          </p:nvPr>
        </p:nvSpPr>
        <p:spPr/>
        <p:txBody>
          <a:bodyPr/>
          <a:lstStyle/>
          <a:p>
            <a:fld id="{A78FF72A-C526-7E4E-BE05-235838065DEA}" type="slidenum">
              <a:rPr lang="en-US" smtClean="0"/>
              <a:t>9</a:t>
            </a:fld>
            <a:endParaRPr lang="en-US"/>
          </a:p>
        </p:txBody>
      </p:sp>
    </p:spTree>
    <p:extLst>
      <p:ext uri="{BB962C8B-B14F-4D97-AF65-F5344CB8AC3E}">
        <p14:creationId xmlns:p14="http://schemas.microsoft.com/office/powerpoint/2010/main" val="1891465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latin typeface="Times New Roman" panose="02020603050405020304" pitchFamily="18" charset="0"/>
                <a:cs typeface="Times New Roman" panose="02020603050405020304" pitchFamily="18" charset="0"/>
              </a:rPr>
              <a:t>MIRA deals with information collection just after the disaster, </a:t>
            </a:r>
          </a:p>
          <a:p>
            <a:pPr marL="0" indent="0">
              <a:buNone/>
            </a:pPr>
            <a:endParaRPr lang="en-US" sz="1200" dirty="0" smtClean="0">
              <a:solidFill>
                <a:schemeClr val="bg1"/>
              </a:solidFill>
              <a:latin typeface="Times New Roman" panose="02020603050405020304" pitchFamily="18" charset="0"/>
              <a:cs typeface="Times New Roman" panose="02020603050405020304" pitchFamily="18" charset="0"/>
            </a:endParaRPr>
          </a:p>
          <a:p>
            <a:pPr marL="0" indent="0">
              <a:buNone/>
            </a:pPr>
            <a:r>
              <a:rPr lang="en-US" sz="1200" dirty="0" smtClean="0">
                <a:solidFill>
                  <a:schemeClr val="bg1"/>
                </a:solidFill>
                <a:latin typeface="Times New Roman" panose="02020603050405020304" pitchFamily="18" charset="0"/>
                <a:cs typeface="Times New Roman" panose="02020603050405020304" pitchFamily="18" charset="0"/>
              </a:rPr>
              <a:t>Lets move ahead to find the answers to above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bg1"/>
              </a:solidFill>
              <a:latin typeface="Times New Roman" panose="02020603050405020304" pitchFamily="18" charset="0"/>
              <a:cs typeface="Times New Roman" panose="02020603050405020304" pitchFamily="18" charset="0"/>
            </a:endParaRPr>
          </a:p>
          <a:p>
            <a:endParaRPr lang="en-IE" baseline="0" dirty="0" smtClean="0"/>
          </a:p>
        </p:txBody>
      </p:sp>
      <p:sp>
        <p:nvSpPr>
          <p:cNvPr id="4" name="Slide Number Placeholder 3"/>
          <p:cNvSpPr>
            <a:spLocks noGrp="1"/>
          </p:cNvSpPr>
          <p:nvPr>
            <p:ph type="sldNum" sz="quarter" idx="10"/>
          </p:nvPr>
        </p:nvSpPr>
        <p:spPr/>
        <p:txBody>
          <a:bodyPr/>
          <a:lstStyle/>
          <a:p>
            <a:fld id="{A78FF72A-C526-7E4E-BE05-235838065DEA}" type="slidenum">
              <a:rPr lang="en-US" smtClean="0"/>
              <a:t>10</a:t>
            </a:fld>
            <a:endParaRPr lang="en-US"/>
          </a:p>
        </p:txBody>
      </p:sp>
    </p:spTree>
    <p:extLst>
      <p:ext uri="{BB962C8B-B14F-4D97-AF65-F5344CB8AC3E}">
        <p14:creationId xmlns:p14="http://schemas.microsoft.com/office/powerpoint/2010/main" val="3394732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solidFill>
                  <a:prstClr val="white"/>
                </a:solidFill>
                <a:latin typeface="Times New Roman" panose="02020603050405020304" pitchFamily="18" charset="0"/>
                <a:cs typeface="Times New Roman" panose="02020603050405020304" pitchFamily="18" charset="0"/>
              </a:rPr>
              <a:t>Q:1 Have you ever hear about the MIRA? Or Have you ever part of the MIRA exercise?</a:t>
            </a:r>
            <a:endParaRPr lang="en-IE" sz="1200" b="1" i="1" dirty="0" smtClean="0">
              <a:solidFill>
                <a:schemeClr val="bg1"/>
              </a:solidFill>
              <a:latin typeface="Times New Roman" panose="02020603050405020304" pitchFamily="18" charset="0"/>
              <a:cs typeface="Times New Roman" panose="02020603050405020304" pitchFamily="18" charset="0"/>
            </a:endParaRPr>
          </a:p>
          <a:p>
            <a:endParaRPr lang="en-IE" dirty="0"/>
          </a:p>
        </p:txBody>
      </p:sp>
      <p:sp>
        <p:nvSpPr>
          <p:cNvPr id="4" name="Slide Number Placeholder 3"/>
          <p:cNvSpPr>
            <a:spLocks noGrp="1"/>
          </p:cNvSpPr>
          <p:nvPr>
            <p:ph type="sldNum" sz="quarter" idx="10"/>
          </p:nvPr>
        </p:nvSpPr>
        <p:spPr/>
        <p:txBody>
          <a:bodyPr/>
          <a:lstStyle/>
          <a:p>
            <a:fld id="{A78FF72A-C526-7E4E-BE05-235838065DEA}" type="slidenum">
              <a:rPr lang="en-US" smtClean="0"/>
              <a:t>11</a:t>
            </a:fld>
            <a:endParaRPr lang="en-US" dirty="0"/>
          </a:p>
        </p:txBody>
      </p:sp>
    </p:spTree>
    <p:extLst>
      <p:ext uri="{BB962C8B-B14F-4D97-AF65-F5344CB8AC3E}">
        <p14:creationId xmlns:p14="http://schemas.microsoft.com/office/powerpoint/2010/main" val="1991361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eriod"/>
            </a:pPr>
            <a:r>
              <a:rPr lang="en-US" dirty="0"/>
              <a:t>Provides </a:t>
            </a:r>
            <a:r>
              <a:rPr lang="en-US" b="1" dirty="0"/>
              <a:t>snapshot</a:t>
            </a:r>
            <a:r>
              <a:rPr lang="en-US" dirty="0"/>
              <a:t> and </a:t>
            </a:r>
            <a:r>
              <a:rPr lang="en-US" b="1" dirty="0"/>
              <a:t>common understanding </a:t>
            </a:r>
            <a:r>
              <a:rPr lang="en-US" dirty="0"/>
              <a:t>of the </a:t>
            </a:r>
            <a:r>
              <a:rPr lang="en-US" b="1" dirty="0"/>
              <a:t>humanitarian situation </a:t>
            </a:r>
            <a:r>
              <a:rPr lang="en-US" dirty="0"/>
              <a:t>for the natural disasters</a:t>
            </a:r>
          </a:p>
          <a:p>
            <a:pPr>
              <a:buClr>
                <a:srgbClr val="00B050"/>
              </a:buClr>
              <a:buFont typeface="Wingdings" panose="05000000000000000000" pitchFamily="2" charset="2"/>
              <a:buChar char="ü"/>
            </a:pPr>
            <a:r>
              <a:rPr lang="en-US" sz="3300" dirty="0">
                <a:solidFill>
                  <a:schemeClr val="tx1">
                    <a:lumMod val="65000"/>
                    <a:lumOff val="35000"/>
                  </a:schemeClr>
                </a:solidFill>
                <a:cs typeface="Times New Roman" panose="02020603050405020304" pitchFamily="18" charset="0"/>
              </a:rPr>
              <a:t>Assist decision makers to </a:t>
            </a:r>
            <a:r>
              <a:rPr lang="en-US" sz="3300" b="1" dirty="0">
                <a:solidFill>
                  <a:schemeClr val="tx1">
                    <a:lumMod val="65000"/>
                    <a:lumOff val="35000"/>
                  </a:schemeClr>
                </a:solidFill>
                <a:cs typeface="Times New Roman" panose="02020603050405020304" pitchFamily="18" charset="0"/>
              </a:rPr>
              <a:t>comprehend:</a:t>
            </a:r>
          </a:p>
          <a:p>
            <a:pPr lvl="1">
              <a:buClr>
                <a:srgbClr val="00B050"/>
              </a:buClr>
              <a:buFont typeface="Wingdings" panose="05000000000000000000" pitchFamily="2" charset="2"/>
              <a:buChar char="ü"/>
            </a:pPr>
            <a:r>
              <a:rPr lang="en-US" sz="2900" b="1" dirty="0">
                <a:solidFill>
                  <a:schemeClr val="tx1">
                    <a:lumMod val="65000"/>
                    <a:lumOff val="35000"/>
                  </a:schemeClr>
                </a:solidFill>
                <a:cs typeface="Times New Roman" panose="02020603050405020304" pitchFamily="18" charset="0"/>
              </a:rPr>
              <a:t>nature, </a:t>
            </a:r>
          </a:p>
          <a:p>
            <a:pPr lvl="1">
              <a:buClr>
                <a:srgbClr val="00B050"/>
              </a:buClr>
              <a:buFont typeface="Wingdings" panose="05000000000000000000" pitchFamily="2" charset="2"/>
              <a:buChar char="ü"/>
            </a:pPr>
            <a:r>
              <a:rPr lang="en-US" sz="2900" b="1" dirty="0">
                <a:solidFill>
                  <a:schemeClr val="tx1">
                    <a:lumMod val="65000"/>
                    <a:lumOff val="35000"/>
                  </a:schemeClr>
                </a:solidFill>
                <a:cs typeface="Times New Roman" panose="02020603050405020304" pitchFamily="18" charset="0"/>
              </a:rPr>
              <a:t>dynamics, </a:t>
            </a:r>
          </a:p>
          <a:p>
            <a:pPr lvl="1">
              <a:buClr>
                <a:srgbClr val="00B050"/>
              </a:buClr>
              <a:buFont typeface="Wingdings" panose="05000000000000000000" pitchFamily="2" charset="2"/>
              <a:buChar char="ü"/>
            </a:pPr>
            <a:r>
              <a:rPr lang="en-US" sz="2900" b="1" dirty="0">
                <a:solidFill>
                  <a:schemeClr val="tx1">
                    <a:lumMod val="65000"/>
                    <a:lumOff val="35000"/>
                  </a:schemeClr>
                </a:solidFill>
                <a:cs typeface="Times New Roman" panose="02020603050405020304" pitchFamily="18" charset="0"/>
              </a:rPr>
              <a:t>scale and scope of the disaster.</a:t>
            </a:r>
            <a:endParaRPr lang="en-US" sz="2900" baseline="30000" dirty="0">
              <a:solidFill>
                <a:schemeClr val="tx1">
                  <a:lumMod val="65000"/>
                  <a:lumOff val="35000"/>
                </a:schemeClr>
              </a:solidFill>
            </a:endParaRPr>
          </a:p>
          <a:p>
            <a:pPr defTabSz="931774">
              <a:defRPr/>
            </a:pPr>
            <a:r>
              <a:rPr lang="en-US" sz="3300" dirty="0">
                <a:latin typeface="Arial" panose="020B0604020202020204" pitchFamily="34" charset="0"/>
                <a:cs typeface="Times New Roman" panose="02020603050405020304" pitchFamily="18" charset="0"/>
              </a:rPr>
              <a:t>3. Identify strategic </a:t>
            </a:r>
            <a:r>
              <a:rPr lang="en-US" sz="3300" b="1" dirty="0">
                <a:latin typeface="Arial" panose="020B0604020202020204" pitchFamily="34" charset="0"/>
                <a:cs typeface="Times New Roman" panose="02020603050405020304" pitchFamily="18" charset="0"/>
              </a:rPr>
              <a:t>humanitarian priorities for timely response </a:t>
            </a:r>
            <a:r>
              <a:rPr lang="en-US" sz="3300" dirty="0">
                <a:latin typeface="Arial" panose="020B0604020202020204" pitchFamily="34" charset="0"/>
                <a:cs typeface="Times New Roman" panose="02020603050405020304" pitchFamily="18" charset="0"/>
              </a:rPr>
              <a:t>&amp; </a:t>
            </a:r>
            <a:r>
              <a:rPr lang="en-US" sz="3300" b="1" dirty="0">
                <a:latin typeface="Arial" panose="020B0604020202020204" pitchFamily="34" charset="0"/>
                <a:cs typeface="Times New Roman" panose="02020603050405020304" pitchFamily="18" charset="0"/>
              </a:rPr>
              <a:t>resource mobilization</a:t>
            </a:r>
          </a:p>
          <a:p>
            <a:pPr>
              <a:buClr>
                <a:srgbClr val="00B050"/>
              </a:buClr>
              <a:buFont typeface="Wingdings" panose="05000000000000000000" pitchFamily="2" charset="2"/>
              <a:buChar char="ü"/>
            </a:pPr>
            <a:r>
              <a:rPr lang="en-US" sz="3300" b="1" dirty="0">
                <a:latin typeface="Arial" panose="020B0604020202020204" pitchFamily="34" charset="0"/>
                <a:cs typeface="Times New Roman" panose="02020603050405020304" pitchFamily="18" charset="0"/>
              </a:rPr>
              <a:t>4. </a:t>
            </a:r>
            <a:r>
              <a:rPr lang="en-US" sz="3300" b="1" dirty="0"/>
              <a:t>Strategic decision making </a:t>
            </a:r>
            <a:r>
              <a:rPr lang="en-US" sz="3300" dirty="0"/>
              <a:t>(e.g. response plan, flash appeal, international assistance etc.).</a:t>
            </a:r>
          </a:p>
          <a:p>
            <a:pPr>
              <a:buClr>
                <a:srgbClr val="00B050"/>
              </a:buClr>
              <a:buFont typeface="Wingdings" panose="05000000000000000000" pitchFamily="2" charset="2"/>
              <a:buChar char="ü"/>
            </a:pPr>
            <a:r>
              <a:rPr lang="en-US" sz="3300" b="1" dirty="0"/>
              <a:t>Response strategy  and priorities </a:t>
            </a:r>
            <a:r>
              <a:rPr lang="en-US" sz="3300" dirty="0"/>
              <a:t>such as to initiate response , adjust ongoing response, and to monitor the situation. </a:t>
            </a:r>
          </a:p>
          <a:p>
            <a:pPr>
              <a:buClr>
                <a:srgbClr val="00B050"/>
              </a:buClr>
              <a:buFont typeface="Wingdings" panose="05000000000000000000" pitchFamily="2" charset="2"/>
              <a:buChar char="ü"/>
            </a:pPr>
            <a:endParaRPr lang="en-US" sz="3300" dirty="0"/>
          </a:p>
          <a:p>
            <a:pPr lvl="1" indent="-436769">
              <a:lnSpc>
                <a:spcPct val="150000"/>
              </a:lnSpc>
              <a:spcAft>
                <a:spcPts val="459"/>
              </a:spcAft>
              <a:buFont typeface="Wingdings" panose="05000000000000000000" pitchFamily="2" charset="2"/>
              <a:buChar char="q"/>
              <a:defRPr/>
            </a:pPr>
            <a:r>
              <a:rPr lang="en-US" sz="2900" dirty="0">
                <a:solidFill>
                  <a:schemeClr val="bg1"/>
                </a:solidFill>
                <a:latin typeface="Times New Roman" panose="02020603050405020304" pitchFamily="18" charset="0"/>
                <a:cs typeface="Times New Roman" panose="02020603050405020304" pitchFamily="18" charset="0"/>
              </a:rPr>
              <a:t>Quick snapshot of humanitarian situation</a:t>
            </a:r>
          </a:p>
          <a:p>
            <a:pPr lvl="1" indent="-436769">
              <a:lnSpc>
                <a:spcPct val="150000"/>
              </a:lnSpc>
              <a:spcAft>
                <a:spcPts val="459"/>
              </a:spcAft>
              <a:buFont typeface="Wingdings" panose="05000000000000000000" pitchFamily="2" charset="2"/>
              <a:buChar char="q"/>
              <a:defRPr/>
            </a:pPr>
            <a:r>
              <a:rPr lang="en-US" sz="2900" dirty="0">
                <a:solidFill>
                  <a:schemeClr val="bg1"/>
                </a:solidFill>
                <a:latin typeface="Times New Roman" panose="02020603050405020304" pitchFamily="18" charset="0"/>
                <a:cs typeface="Times New Roman" panose="02020603050405020304" pitchFamily="18" charset="0"/>
              </a:rPr>
              <a:t>Assist decision makers to comprehend nature &amp; dynamics of disaster </a:t>
            </a:r>
          </a:p>
          <a:p>
            <a:pPr lvl="1" indent="-436769">
              <a:lnSpc>
                <a:spcPct val="150000"/>
              </a:lnSpc>
              <a:spcAft>
                <a:spcPts val="459"/>
              </a:spcAft>
              <a:buFont typeface="Wingdings" panose="05000000000000000000" pitchFamily="2" charset="2"/>
              <a:buChar char="q"/>
              <a:defRPr/>
            </a:pPr>
            <a:r>
              <a:rPr lang="en-US" sz="2900" dirty="0">
                <a:solidFill>
                  <a:schemeClr val="bg1"/>
                </a:solidFill>
                <a:latin typeface="Times New Roman" panose="02020603050405020304" pitchFamily="18" charset="0"/>
                <a:cs typeface="Times New Roman" panose="02020603050405020304" pitchFamily="18" charset="0"/>
              </a:rPr>
              <a:t>Identify strategic humanitarian priorities for timely response &amp; resource mobilization</a:t>
            </a:r>
          </a:p>
          <a:p>
            <a:pPr lvl="1" indent="-436769">
              <a:lnSpc>
                <a:spcPct val="150000"/>
              </a:lnSpc>
              <a:spcAft>
                <a:spcPts val="459"/>
              </a:spcAft>
              <a:buFont typeface="Wingdings" panose="05000000000000000000" pitchFamily="2" charset="2"/>
              <a:buChar char="q"/>
              <a:defRPr/>
            </a:pPr>
            <a:r>
              <a:rPr lang="en-US" sz="2900" dirty="0">
                <a:solidFill>
                  <a:schemeClr val="bg1"/>
                </a:solidFill>
                <a:latin typeface="Times New Roman" panose="02020603050405020304" pitchFamily="18" charset="0"/>
                <a:cs typeface="Times New Roman" panose="02020603050405020304" pitchFamily="18" charset="0"/>
              </a:rPr>
              <a:t>Efficient, smooth &amp; effective survey to identify</a:t>
            </a:r>
          </a:p>
          <a:p>
            <a:pPr marL="957253" lvl="2" indent="-436769">
              <a:spcAft>
                <a:spcPts val="459"/>
              </a:spcAft>
              <a:buFont typeface="Wingdings" panose="05000000000000000000" pitchFamily="2" charset="2"/>
              <a:buChar char="q"/>
              <a:defRPr/>
            </a:pPr>
            <a:r>
              <a:rPr lang="en-US" sz="2000" dirty="0">
                <a:solidFill>
                  <a:schemeClr val="bg1"/>
                </a:solidFill>
                <a:latin typeface="Times New Roman" panose="02020603050405020304" pitchFamily="18" charset="0"/>
                <a:cs typeface="Times New Roman" panose="02020603050405020304" pitchFamily="18" charset="0"/>
              </a:rPr>
              <a:t>Priority needs</a:t>
            </a:r>
          </a:p>
          <a:p>
            <a:pPr marL="957253" lvl="2" indent="-436769">
              <a:spcAft>
                <a:spcPts val="459"/>
              </a:spcAft>
              <a:buFont typeface="Wingdings" panose="05000000000000000000" pitchFamily="2" charset="2"/>
              <a:buChar char="q"/>
              <a:defRPr/>
            </a:pPr>
            <a:r>
              <a:rPr lang="en-US" sz="2000" dirty="0">
                <a:solidFill>
                  <a:schemeClr val="bg1"/>
                </a:solidFill>
                <a:latin typeface="Times New Roman" panose="02020603050405020304" pitchFamily="18" charset="0"/>
                <a:cs typeface="Times New Roman" panose="02020603050405020304" pitchFamily="18" charset="0"/>
              </a:rPr>
              <a:t>Scale and extent of disaster</a:t>
            </a:r>
          </a:p>
          <a:p>
            <a:pPr marL="957253" lvl="2" indent="-436769">
              <a:spcAft>
                <a:spcPts val="459"/>
              </a:spcAft>
              <a:buFont typeface="Wingdings" panose="05000000000000000000" pitchFamily="2" charset="2"/>
              <a:buChar char="q"/>
              <a:defRPr/>
            </a:pPr>
            <a:r>
              <a:rPr lang="en-US" sz="2000" dirty="0">
                <a:solidFill>
                  <a:schemeClr val="bg1"/>
                </a:solidFill>
                <a:latin typeface="Times New Roman" panose="02020603050405020304" pitchFamily="18" charset="0"/>
                <a:cs typeface="Times New Roman" panose="02020603050405020304" pitchFamily="18" charset="0"/>
              </a:rPr>
              <a:t>Gaps in response</a:t>
            </a:r>
          </a:p>
          <a:p>
            <a:pPr>
              <a:buClr>
                <a:srgbClr val="00B050"/>
              </a:buClr>
              <a:buFont typeface="Wingdings" panose="05000000000000000000" pitchFamily="2" charset="2"/>
              <a:buChar char="ü"/>
            </a:pPr>
            <a:endParaRPr lang="en-US" sz="3300" dirty="0"/>
          </a:p>
          <a:p>
            <a:pPr defTabSz="931774">
              <a:defRPr/>
            </a:pPr>
            <a:endParaRPr lang="en-US" sz="3300" b="1" dirty="0">
              <a:latin typeface="Arial" panose="020B0604020202020204" pitchFamily="34" charset="0"/>
              <a:cs typeface="Times New Roman" panose="02020603050405020304" pitchFamily="18" charset="0"/>
            </a:endParaRPr>
          </a:p>
          <a:p>
            <a:endParaRPr lang="en-GB" sz="3300" dirty="0"/>
          </a:p>
          <a:p>
            <a:pPr marL="232943" indent="-232943">
              <a:buAutoNum type="arabicPeriod"/>
            </a:pPr>
            <a:endParaRPr lang="en-IE" baseline="0" dirty="0" smtClean="0"/>
          </a:p>
        </p:txBody>
      </p:sp>
      <p:sp>
        <p:nvSpPr>
          <p:cNvPr id="4" name="Slide Number Placeholder 3"/>
          <p:cNvSpPr>
            <a:spLocks noGrp="1"/>
          </p:cNvSpPr>
          <p:nvPr>
            <p:ph type="sldNum" sz="quarter" idx="10"/>
          </p:nvPr>
        </p:nvSpPr>
        <p:spPr/>
        <p:txBody>
          <a:bodyPr/>
          <a:lstStyle/>
          <a:p>
            <a:fld id="{A78FF72A-C526-7E4E-BE05-235838065DEA}" type="slidenum">
              <a:rPr lang="en-US" smtClean="0"/>
              <a:t>12</a:t>
            </a:fld>
            <a:endParaRPr lang="en-US"/>
          </a:p>
        </p:txBody>
      </p:sp>
    </p:spTree>
    <p:extLst>
      <p:ext uri="{BB962C8B-B14F-4D97-AF65-F5344CB8AC3E}">
        <p14:creationId xmlns:p14="http://schemas.microsoft.com/office/powerpoint/2010/main" val="5325166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753C8-8B6F-B544-A99D-839DD5E6BF69}"/>
              </a:ext>
            </a:extLst>
          </p:cNvPr>
          <p:cNvSpPr>
            <a:spLocks noGrp="1"/>
          </p:cNvSpPr>
          <p:nvPr>
            <p:ph type="ctrTitle"/>
          </p:nvPr>
        </p:nvSpPr>
        <p:spPr>
          <a:xfrm>
            <a:off x="1116000" y="2570400"/>
            <a:ext cx="7779600" cy="2402653"/>
          </a:xfrm>
          <a:noFill/>
        </p:spPr>
        <p:txBody>
          <a:bodyPr anchor="t" anchorCtr="0">
            <a:noAutofit/>
          </a:bodyPr>
          <a:lstStyle>
            <a:lvl1pPr algn="l">
              <a:defRPr sz="7800" baseline="0">
                <a:solidFill>
                  <a:schemeClr val="bg1"/>
                </a:solidFill>
                <a:latin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BFA4ED0-E42D-1549-9FB0-9ABE201EE4EA}"/>
              </a:ext>
            </a:extLst>
          </p:cNvPr>
          <p:cNvSpPr>
            <a:spLocks noGrp="1"/>
          </p:cNvSpPr>
          <p:nvPr>
            <p:ph type="subTitle" idx="1"/>
          </p:nvPr>
        </p:nvSpPr>
        <p:spPr>
          <a:xfrm>
            <a:off x="1116000" y="4672800"/>
            <a:ext cx="7779600" cy="482400"/>
          </a:xfrm>
        </p:spPr>
        <p:txBody>
          <a:bodyPr>
            <a:noAutofit/>
          </a:bodyPr>
          <a:lstStyle>
            <a:lvl1pPr marL="0" indent="0" algn="l">
              <a:buNone/>
              <a:defRPr sz="3700" baseline="0">
                <a:solidFill>
                  <a:srgbClr val="00B5AD"/>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Text Placeholder 7">
            <a:extLst>
              <a:ext uri="{FF2B5EF4-FFF2-40B4-BE49-F238E27FC236}">
                <a16:creationId xmlns:a16="http://schemas.microsoft.com/office/drawing/2014/main" id="{FB01ABBB-61C7-A349-8C62-0881959C7938}"/>
              </a:ext>
            </a:extLst>
          </p:cNvPr>
          <p:cNvSpPr>
            <a:spLocks noGrp="1"/>
          </p:cNvSpPr>
          <p:nvPr>
            <p:ph type="body" sz="quarter" idx="10"/>
          </p:nvPr>
        </p:nvSpPr>
        <p:spPr>
          <a:xfrm>
            <a:off x="1116000" y="5155200"/>
            <a:ext cx="5004886" cy="619958"/>
          </a:xfrm>
        </p:spPr>
        <p:txBody>
          <a:bodyPr>
            <a:normAutofit/>
          </a:bodyPr>
          <a:lstStyle>
            <a:lvl1pPr marL="0" indent="0">
              <a:buNone/>
              <a:defRPr sz="2280" b="0" baseline="0">
                <a:solidFill>
                  <a:srgbClr val="00B5AD"/>
                </a:solidFill>
                <a:latin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936995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9106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ts val="4800"/>
              </a:lnSpc>
              <a:defRPr/>
            </a:lvl1pPr>
          </a:lstStyle>
          <a:p>
            <a:r>
              <a:rPr kumimoji="0" lang="en-US" sz="4400" b="0" i="0" u="none" strike="noStrike" kern="1200" cap="none" spc="0" normalizeH="0" baseline="0" noProof="0">
                <a:ln>
                  <a:noFill/>
                </a:ln>
                <a:solidFill>
                  <a:srgbClr val="0070C0"/>
                </a:solidFill>
                <a:effectLst/>
                <a:uLnTx/>
                <a:uFillTx/>
                <a:latin typeface="+mj-lt"/>
                <a:ea typeface="+mj-ea"/>
                <a:cs typeface="+mj-cs"/>
              </a:rPr>
              <a:t>Click to edit Master title style</a:t>
            </a:r>
            <a:endParaRPr lang="en-US" dirty="0"/>
          </a:p>
        </p:txBody>
      </p:sp>
      <p:sp>
        <p:nvSpPr>
          <p:cNvPr id="3" name="Date Placeholder 4"/>
          <p:cNvSpPr>
            <a:spLocks noGrp="1"/>
          </p:cNvSpPr>
          <p:nvPr>
            <p:ph type="dt" sz="half" idx="10"/>
          </p:nvPr>
        </p:nvSpPr>
        <p:spPr>
          <a:xfrm>
            <a:off x="6576054" y="6381329"/>
            <a:ext cx="1645973" cy="365125"/>
          </a:xfrm>
          <a:prstGeom prst="rect">
            <a:avLst/>
          </a:prstGeom>
        </p:spPr>
        <p:txBody>
          <a:bodyPr anchor="b" anchorCtr="0"/>
          <a:lstStyle>
            <a:lvl1pPr algn="r">
              <a:defRPr sz="1400"/>
            </a:lvl1pPr>
          </a:lstStyle>
          <a:p>
            <a:endParaRPr lang="en-GB" dirty="0"/>
          </a:p>
        </p:txBody>
      </p:sp>
      <p:sp>
        <p:nvSpPr>
          <p:cNvPr id="5" name="Slide Number Placeholder 6"/>
          <p:cNvSpPr>
            <a:spLocks noGrp="1"/>
          </p:cNvSpPr>
          <p:nvPr>
            <p:ph type="sldNum" sz="quarter" idx="12"/>
          </p:nvPr>
        </p:nvSpPr>
        <p:spPr>
          <a:xfrm>
            <a:off x="8318038" y="6381329"/>
            <a:ext cx="781877" cy="365125"/>
          </a:xfrm>
          <a:prstGeom prst="rect">
            <a:avLst/>
          </a:prstGeom>
        </p:spPr>
        <p:txBody>
          <a:bodyPr anchor="b" anchorCtr="0"/>
          <a:lstStyle>
            <a:lvl1pPr algn="r">
              <a:defRPr sz="1400"/>
            </a:lvl1pPr>
          </a:lstStyle>
          <a:p>
            <a:fld id="{DC115F1E-99E8-495A-8335-A808C3DAD38E}" type="slidenum">
              <a:rPr lang="en-GB" smtClean="0"/>
              <a:pPr/>
              <a:t>‹#›</a:t>
            </a:fld>
            <a:endParaRPr lang="en-GB" dirty="0"/>
          </a:p>
        </p:txBody>
      </p:sp>
      <p:sp>
        <p:nvSpPr>
          <p:cNvPr id="11" name="Content Placeholder 10"/>
          <p:cNvSpPr>
            <a:spLocks noGrp="1"/>
          </p:cNvSpPr>
          <p:nvPr>
            <p:ph sz="quarter" idx="13"/>
          </p:nvPr>
        </p:nvSpPr>
        <p:spPr>
          <a:xfrm>
            <a:off x="623392" y="1341439"/>
            <a:ext cx="10944192" cy="485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0077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DF7CD-11B0-4716-88DB-2E6E2227644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7766701-EC22-40D5-87A1-C4474CA187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1606567-E9F9-4BA2-AF1B-F606AD2E326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E8E1FA-E542-4BFF-BB55-E742532F80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B9A2188-0DF4-47D9-AE5A-2E66CA89176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16EE2E-FD19-492B-A337-A1A669EC716C}"/>
              </a:ext>
            </a:extLst>
          </p:cNvPr>
          <p:cNvSpPr>
            <a:spLocks noGrp="1"/>
          </p:cNvSpPr>
          <p:nvPr>
            <p:ph type="dt" sz="half" idx="10"/>
          </p:nvPr>
        </p:nvSpPr>
        <p:spPr/>
        <p:txBody>
          <a:bodyPr/>
          <a:lstStyle/>
          <a:p>
            <a:fld id="{B2D582D7-8B36-4C0A-9FEA-F07E36FC7401}" type="datetimeFigureOut">
              <a:rPr lang="en-US" smtClean="0"/>
              <a:t>3/14/2021</a:t>
            </a:fld>
            <a:endParaRPr lang="en-US"/>
          </a:p>
        </p:txBody>
      </p:sp>
      <p:sp>
        <p:nvSpPr>
          <p:cNvPr id="8" name="Footer Placeholder 7">
            <a:extLst>
              <a:ext uri="{FF2B5EF4-FFF2-40B4-BE49-F238E27FC236}">
                <a16:creationId xmlns:a16="http://schemas.microsoft.com/office/drawing/2014/main" id="{E77076A6-C631-4A05-9788-684D92C302C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E1F3F49-5E51-4988-8184-13249EA0DA6F}"/>
              </a:ext>
            </a:extLst>
          </p:cNvPr>
          <p:cNvSpPr>
            <a:spLocks noGrp="1"/>
          </p:cNvSpPr>
          <p:nvPr>
            <p:ph type="sldNum" sz="quarter" idx="12"/>
          </p:nvPr>
        </p:nvSpPr>
        <p:spPr/>
        <p:txBody>
          <a:bodyPr/>
          <a:lstStyle/>
          <a:p>
            <a:fld id="{79B50CFC-924F-47C1-BCF4-AD3417A3A192}" type="slidenum">
              <a:rPr lang="en-US" smtClean="0"/>
              <a:t>‹#›</a:t>
            </a:fld>
            <a:endParaRPr lang="en-US"/>
          </a:p>
        </p:txBody>
      </p:sp>
    </p:spTree>
    <p:extLst>
      <p:ext uri="{BB962C8B-B14F-4D97-AF65-F5344CB8AC3E}">
        <p14:creationId xmlns:p14="http://schemas.microsoft.com/office/powerpoint/2010/main" val="4112072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AE802-2AE9-4A4B-9018-0F08A4830C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D9B5DE-D050-4EF8-B2FB-5D2E91225D3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3FF070-8124-4B0E-A0BE-FA7B88A80B97}"/>
              </a:ext>
            </a:extLst>
          </p:cNvPr>
          <p:cNvSpPr>
            <a:spLocks noGrp="1"/>
          </p:cNvSpPr>
          <p:nvPr>
            <p:ph type="dt" sz="half" idx="10"/>
          </p:nvPr>
        </p:nvSpPr>
        <p:spPr/>
        <p:txBody>
          <a:bodyPr/>
          <a:lstStyle/>
          <a:p>
            <a:fld id="{B2D582D7-8B36-4C0A-9FEA-F07E36FC7401}" type="datetimeFigureOut">
              <a:rPr lang="en-US" smtClean="0"/>
              <a:t>3/14/2021</a:t>
            </a:fld>
            <a:endParaRPr lang="en-US"/>
          </a:p>
        </p:txBody>
      </p:sp>
      <p:sp>
        <p:nvSpPr>
          <p:cNvPr id="5" name="Footer Placeholder 4">
            <a:extLst>
              <a:ext uri="{FF2B5EF4-FFF2-40B4-BE49-F238E27FC236}">
                <a16:creationId xmlns:a16="http://schemas.microsoft.com/office/drawing/2014/main" id="{E6DF97CB-A046-492C-940A-8221464CFC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0BE086-F6DE-4314-A336-8502B20B4378}"/>
              </a:ext>
            </a:extLst>
          </p:cNvPr>
          <p:cNvSpPr>
            <a:spLocks noGrp="1"/>
          </p:cNvSpPr>
          <p:nvPr>
            <p:ph type="sldNum" sz="quarter" idx="12"/>
          </p:nvPr>
        </p:nvSpPr>
        <p:spPr/>
        <p:txBody>
          <a:bodyPr/>
          <a:lstStyle/>
          <a:p>
            <a:fld id="{79B50CFC-924F-47C1-BCF4-AD3417A3A192}" type="slidenum">
              <a:rPr lang="en-US" smtClean="0"/>
              <a:t>‹#›</a:t>
            </a:fld>
            <a:endParaRPr lang="en-US"/>
          </a:p>
        </p:txBody>
      </p:sp>
      <p:cxnSp>
        <p:nvCxnSpPr>
          <p:cNvPr id="7" name="Straight Connector 6">
            <a:extLst>
              <a:ext uri="{FF2B5EF4-FFF2-40B4-BE49-F238E27FC236}">
                <a16:creationId xmlns:a16="http://schemas.microsoft.com/office/drawing/2014/main" id="{247DC3C9-F77C-4727-AD93-12AE708FBEE0}"/>
              </a:ext>
            </a:extLst>
          </p:cNvPr>
          <p:cNvCxnSpPr>
            <a:cxnSpLocks/>
          </p:cNvCxnSpPr>
          <p:nvPr userDrawn="1"/>
        </p:nvCxnSpPr>
        <p:spPr>
          <a:xfrm>
            <a:off x="11653080" y="914400"/>
            <a:ext cx="0" cy="5943600"/>
          </a:xfrm>
          <a:prstGeom prst="line">
            <a:avLst/>
          </a:prstGeom>
          <a:ln w="38100">
            <a:solidFill>
              <a:schemeClr val="accent6">
                <a:lumMod val="75000"/>
              </a:schemeClr>
            </a:solidFill>
          </a:ln>
        </p:spPr>
        <p:style>
          <a:lnRef idx="3">
            <a:schemeClr val="accent6"/>
          </a:lnRef>
          <a:fillRef idx="0">
            <a:schemeClr val="accent6"/>
          </a:fillRef>
          <a:effectRef idx="2">
            <a:schemeClr val="accent6"/>
          </a:effectRef>
          <a:fontRef idx="minor">
            <a:schemeClr val="tx1"/>
          </a:fontRef>
        </p:style>
      </p:cxnSp>
      <p:cxnSp>
        <p:nvCxnSpPr>
          <p:cNvPr id="8" name="Straight Connector 7">
            <a:extLst>
              <a:ext uri="{FF2B5EF4-FFF2-40B4-BE49-F238E27FC236}">
                <a16:creationId xmlns:a16="http://schemas.microsoft.com/office/drawing/2014/main" id="{D826AADC-5D63-4F8B-AFAD-FE0DF8394BC6}"/>
              </a:ext>
            </a:extLst>
          </p:cNvPr>
          <p:cNvCxnSpPr>
            <a:cxnSpLocks/>
          </p:cNvCxnSpPr>
          <p:nvPr userDrawn="1"/>
        </p:nvCxnSpPr>
        <p:spPr>
          <a:xfrm>
            <a:off x="11767380" y="914400"/>
            <a:ext cx="0" cy="5943600"/>
          </a:xfrm>
          <a:prstGeom prst="line">
            <a:avLst/>
          </a:prstGeom>
          <a:ln w="38100">
            <a:solidFill>
              <a:schemeClr val="accent5"/>
            </a:solidFill>
          </a:ln>
        </p:spPr>
        <p:style>
          <a:lnRef idx="3">
            <a:schemeClr val="accent6"/>
          </a:lnRef>
          <a:fillRef idx="0">
            <a:schemeClr val="accent6"/>
          </a:fillRef>
          <a:effectRef idx="2">
            <a:schemeClr val="accent6"/>
          </a:effectRef>
          <a:fontRef idx="minor">
            <a:schemeClr val="tx1"/>
          </a:fontRef>
        </p:style>
      </p:cxnSp>
      <p:cxnSp>
        <p:nvCxnSpPr>
          <p:cNvPr id="9" name="Straight Connector 8">
            <a:extLst>
              <a:ext uri="{FF2B5EF4-FFF2-40B4-BE49-F238E27FC236}">
                <a16:creationId xmlns:a16="http://schemas.microsoft.com/office/drawing/2014/main" id="{0A95D0F8-DA30-4DF0-A131-7F8E48F680F1}"/>
              </a:ext>
            </a:extLst>
          </p:cNvPr>
          <p:cNvCxnSpPr>
            <a:cxnSpLocks/>
          </p:cNvCxnSpPr>
          <p:nvPr userDrawn="1"/>
        </p:nvCxnSpPr>
        <p:spPr>
          <a:xfrm>
            <a:off x="1352550" y="6362700"/>
            <a:ext cx="1082675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5CDD174-F72C-48CD-BD36-08B318E25F7D}"/>
              </a:ext>
            </a:extLst>
          </p:cNvPr>
          <p:cNvCxnSpPr>
            <a:cxnSpLocks/>
          </p:cNvCxnSpPr>
          <p:nvPr userDrawn="1"/>
        </p:nvCxnSpPr>
        <p:spPr>
          <a:xfrm>
            <a:off x="1333500" y="6477000"/>
            <a:ext cx="108458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7135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085BD50-D707-D044-ADB9-21318C76EEA1}"/>
              </a:ext>
            </a:extLst>
          </p:cNvPr>
          <p:cNvSpPr>
            <a:spLocks noGrp="1"/>
          </p:cNvSpPr>
          <p:nvPr>
            <p:ph type="title" hasCustomPrompt="1"/>
          </p:nvPr>
        </p:nvSpPr>
        <p:spPr>
          <a:xfrm>
            <a:off x="7092000" y="4572000"/>
            <a:ext cx="4608000" cy="640800"/>
          </a:xfrm>
          <a:noFill/>
        </p:spPr>
        <p:txBody>
          <a:bodyPr lIns="90000" anchor="t" anchorCtr="0">
            <a:normAutofit/>
          </a:bodyPr>
          <a:lstStyle>
            <a:lvl1pPr>
              <a:defRPr sz="2900" baseline="0">
                <a:solidFill>
                  <a:schemeClr val="bg1"/>
                </a:solidFill>
                <a:latin typeface="Arial" panose="020B0604020202020204" pitchFamily="34" charset="0"/>
              </a:defRPr>
            </a:lvl1pPr>
          </a:lstStyle>
          <a:p>
            <a:r>
              <a:rPr lang="en-US" dirty="0"/>
              <a:t>CLICK TO EDIT MASTER TITLE STYLE</a:t>
            </a:r>
          </a:p>
        </p:txBody>
      </p:sp>
      <p:sp>
        <p:nvSpPr>
          <p:cNvPr id="10" name="Date Placeholder 9">
            <a:extLst>
              <a:ext uri="{FF2B5EF4-FFF2-40B4-BE49-F238E27FC236}">
                <a16:creationId xmlns:a16="http://schemas.microsoft.com/office/drawing/2014/main" id="{61808402-1E41-3543-A3F6-D1DBEE7ED840}"/>
              </a:ext>
            </a:extLst>
          </p:cNvPr>
          <p:cNvSpPr>
            <a:spLocks noGrp="1"/>
          </p:cNvSpPr>
          <p:nvPr>
            <p:ph type="dt" sz="half" idx="10"/>
          </p:nvPr>
        </p:nvSpPr>
        <p:spPr>
          <a:xfrm>
            <a:off x="7092000" y="5958483"/>
            <a:ext cx="2743200" cy="365125"/>
          </a:xfrm>
        </p:spPr>
        <p:txBody>
          <a:bodyPr/>
          <a:lstStyle>
            <a:lvl1pPr>
              <a:defRPr sz="1400" baseline="0">
                <a:solidFill>
                  <a:srgbClr val="00B5AD"/>
                </a:solidFill>
                <a:latin typeface="Arial" panose="020B0604020202020204" pitchFamily="34" charset="0"/>
              </a:defRPr>
            </a:lvl1pPr>
          </a:lstStyle>
          <a:p>
            <a:endParaRPr lang="en-US" dirty="0"/>
          </a:p>
        </p:txBody>
      </p:sp>
      <p:sp>
        <p:nvSpPr>
          <p:cNvPr id="11" name="Footer Placeholder 10">
            <a:extLst>
              <a:ext uri="{FF2B5EF4-FFF2-40B4-BE49-F238E27FC236}">
                <a16:creationId xmlns:a16="http://schemas.microsoft.com/office/drawing/2014/main" id="{0D3A545F-A81A-8643-922E-C9E72FB9C846}"/>
              </a:ext>
            </a:extLst>
          </p:cNvPr>
          <p:cNvSpPr>
            <a:spLocks noGrp="1"/>
          </p:cNvSpPr>
          <p:nvPr>
            <p:ph type="ftr" sz="quarter" idx="11"/>
          </p:nvPr>
        </p:nvSpPr>
        <p:spPr>
          <a:xfrm>
            <a:off x="7092000" y="6468644"/>
            <a:ext cx="4114800" cy="365125"/>
          </a:xfrm>
        </p:spPr>
        <p:txBody>
          <a:bodyPr/>
          <a:lstStyle>
            <a:lvl1pPr algn="l">
              <a:defRPr baseline="0">
                <a:latin typeface="Arial" panose="020B0604020202020204" pitchFamily="34" charset="0"/>
              </a:defRPr>
            </a:lvl1pPr>
          </a:lstStyle>
          <a:p>
            <a:endParaRPr lang="en-US" dirty="0"/>
          </a:p>
        </p:txBody>
      </p:sp>
      <p:sp>
        <p:nvSpPr>
          <p:cNvPr id="12" name="Slide Number Placeholder 11">
            <a:extLst>
              <a:ext uri="{FF2B5EF4-FFF2-40B4-BE49-F238E27FC236}">
                <a16:creationId xmlns:a16="http://schemas.microsoft.com/office/drawing/2014/main" id="{8282A22A-8B1C-564C-A7A6-AE6D34530E82}"/>
              </a:ext>
            </a:extLst>
          </p:cNvPr>
          <p:cNvSpPr>
            <a:spLocks noGrp="1"/>
          </p:cNvSpPr>
          <p:nvPr>
            <p:ph type="sldNum" sz="quarter" idx="12"/>
          </p:nvPr>
        </p:nvSpPr>
        <p:spPr>
          <a:xfrm>
            <a:off x="11273742" y="6468644"/>
            <a:ext cx="426258" cy="365125"/>
          </a:xfrm>
        </p:spPr>
        <p:txBody>
          <a:bodyPr/>
          <a:lstStyle>
            <a:lvl1pPr>
              <a:defRPr baseline="0">
                <a:latin typeface="Arial" panose="020B0604020202020204" pitchFamily="34" charset="0"/>
              </a:defRPr>
            </a:lvl1pPr>
          </a:lstStyle>
          <a:p>
            <a:fld id="{64551B6F-14D3-7D44-B4BD-AA69967303FB}" type="slidenum">
              <a:rPr lang="en-US" smtClean="0"/>
              <a:pPr/>
              <a:t>‹#›</a:t>
            </a:fld>
            <a:endParaRPr lang="en-US" dirty="0"/>
          </a:p>
        </p:txBody>
      </p:sp>
      <p:sp>
        <p:nvSpPr>
          <p:cNvPr id="14" name="Content Placeholder 13">
            <a:extLst>
              <a:ext uri="{FF2B5EF4-FFF2-40B4-BE49-F238E27FC236}">
                <a16:creationId xmlns:a16="http://schemas.microsoft.com/office/drawing/2014/main" id="{3DC2B869-A63F-FF47-A01B-8BA5A5D924E6}"/>
              </a:ext>
            </a:extLst>
          </p:cNvPr>
          <p:cNvSpPr>
            <a:spLocks noGrp="1"/>
          </p:cNvSpPr>
          <p:nvPr>
            <p:ph sz="quarter" idx="13" hasCustomPrompt="1"/>
          </p:nvPr>
        </p:nvSpPr>
        <p:spPr>
          <a:xfrm>
            <a:off x="7092001" y="5050755"/>
            <a:ext cx="4608000" cy="636172"/>
          </a:xfrm>
        </p:spPr>
        <p:txBody>
          <a:bodyPr/>
          <a:lstStyle>
            <a:lvl1pPr marL="0" indent="0">
              <a:buNone/>
              <a:defRPr b="0" baseline="0">
                <a:solidFill>
                  <a:schemeClr val="bg1"/>
                </a:solidFill>
                <a:latin typeface="Arial" panose="020B0604020202020204" pitchFamily="34" charset="0"/>
              </a:defRPr>
            </a:lvl1pPr>
            <a:lvl2pPr marL="457200" indent="0">
              <a:buNone/>
              <a:defRPr b="0">
                <a:solidFill>
                  <a:schemeClr val="bg1"/>
                </a:solidFill>
              </a:defRPr>
            </a:lvl2pPr>
            <a:lvl3pPr marL="914400" indent="0">
              <a:buNone/>
              <a:defRPr b="0">
                <a:solidFill>
                  <a:schemeClr val="bg1"/>
                </a:solidFill>
              </a:defRPr>
            </a:lvl3pPr>
            <a:lvl4pPr marL="1371600" indent="0">
              <a:buNone/>
              <a:defRPr b="0">
                <a:solidFill>
                  <a:schemeClr val="bg1"/>
                </a:solidFill>
              </a:defRPr>
            </a:lvl4pPr>
            <a:lvl5pPr marL="1828800" indent="0">
              <a:buNone/>
              <a:defRPr b="0">
                <a:solidFill>
                  <a:schemeClr val="bg1"/>
                </a:solidFill>
              </a:defRPr>
            </a:lvl5pPr>
          </a:lstStyle>
          <a:p>
            <a:pPr lvl="0"/>
            <a:r>
              <a:rPr lang="en-US" dirty="0"/>
              <a:t>CLICK TO EDIT MASTER TEXT STYLES</a:t>
            </a:r>
          </a:p>
        </p:txBody>
      </p:sp>
      <p:sp>
        <p:nvSpPr>
          <p:cNvPr id="18" name="Text Placeholder 17">
            <a:extLst>
              <a:ext uri="{FF2B5EF4-FFF2-40B4-BE49-F238E27FC236}">
                <a16:creationId xmlns:a16="http://schemas.microsoft.com/office/drawing/2014/main" id="{93461199-36C8-344E-9772-0442BDC21C60}"/>
              </a:ext>
            </a:extLst>
          </p:cNvPr>
          <p:cNvSpPr>
            <a:spLocks noGrp="1"/>
          </p:cNvSpPr>
          <p:nvPr>
            <p:ph type="body" sz="quarter" idx="14"/>
          </p:nvPr>
        </p:nvSpPr>
        <p:spPr>
          <a:xfrm>
            <a:off x="7092000" y="5693150"/>
            <a:ext cx="3762515" cy="365125"/>
          </a:xfrm>
        </p:spPr>
        <p:txBody>
          <a:bodyPr>
            <a:normAutofit/>
          </a:bodyPr>
          <a:lstStyle>
            <a:lvl1pPr marL="0" indent="0">
              <a:buNone/>
              <a:defRPr sz="1400" baseline="0">
                <a:solidFill>
                  <a:srgbClr val="00B5AD"/>
                </a:solidFill>
                <a:latin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213916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79D2D-11A4-AD45-A52E-391910AE37D3}"/>
              </a:ext>
            </a:extLst>
          </p:cNvPr>
          <p:cNvSpPr>
            <a:spLocks noGrp="1"/>
          </p:cNvSpPr>
          <p:nvPr>
            <p:ph type="title" hasCustomPrompt="1"/>
          </p:nvPr>
        </p:nvSpPr>
        <p:spPr>
          <a:xfrm>
            <a:off x="1080000" y="3168000"/>
            <a:ext cx="6008400" cy="1562400"/>
          </a:xfrm>
          <a:noFill/>
        </p:spPr>
        <p:txBody>
          <a:bodyPr anchor="t" anchorCtr="0">
            <a:normAutofit/>
          </a:bodyPr>
          <a:lstStyle>
            <a:lvl1pPr>
              <a:lnSpc>
                <a:spcPct val="100000"/>
              </a:lnSpc>
              <a:defRPr sz="60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1BDFFFD-A19A-F249-9554-96E51464FB41}"/>
              </a:ext>
            </a:extLst>
          </p:cNvPr>
          <p:cNvSpPr>
            <a:spLocks noGrp="1"/>
          </p:cNvSpPr>
          <p:nvPr>
            <p:ph sz="half" idx="1" hasCustomPrompt="1"/>
          </p:nvPr>
        </p:nvSpPr>
        <p:spPr>
          <a:xfrm>
            <a:off x="1080000" y="4730400"/>
            <a:ext cx="6008400" cy="1288800"/>
          </a:xfrm>
        </p:spPr>
        <p:txBody>
          <a:bodyPr anchor="t" anchorCtr="0">
            <a:normAutofit/>
          </a:bodyPr>
          <a:lstStyle>
            <a:lvl1pPr marL="0" indent="0">
              <a:buNone/>
              <a:defRPr sz="3600" b="0">
                <a:solidFill>
                  <a:schemeClr val="bg1"/>
                </a:solidFill>
              </a:defRPr>
            </a:lvl1pPr>
          </a:lstStyle>
          <a:p>
            <a:pPr lvl="0"/>
            <a:r>
              <a:rPr lang="en-US" dirty="0"/>
              <a:t>CLICK TO EDIT MASTER TEXT STYLES</a:t>
            </a:r>
          </a:p>
        </p:txBody>
      </p:sp>
      <p:sp>
        <p:nvSpPr>
          <p:cNvPr id="5" name="Date Placeholder 4">
            <a:extLst>
              <a:ext uri="{FF2B5EF4-FFF2-40B4-BE49-F238E27FC236}">
                <a16:creationId xmlns:a16="http://schemas.microsoft.com/office/drawing/2014/main" id="{A90A0CE1-5D03-9F4B-88F9-9EC8D8127400}"/>
              </a:ext>
            </a:extLst>
          </p:cNvPr>
          <p:cNvSpPr>
            <a:spLocks noGrp="1"/>
          </p:cNvSpPr>
          <p:nvPr>
            <p:ph type="dt" sz="half" idx="10"/>
          </p:nvPr>
        </p:nvSpPr>
        <p:spPr>
          <a:xfrm>
            <a:off x="9000000" y="5493600"/>
            <a:ext cx="2196000" cy="273600"/>
          </a:xfrm>
          <a:noFill/>
        </p:spPr>
        <p:txBody>
          <a:bodyPr anchor="t" anchorCtr="0"/>
          <a:lstStyle>
            <a:lvl1pPr>
              <a:defRPr sz="1700">
                <a:solidFill>
                  <a:schemeClr val="bg1"/>
                </a:solidFill>
                <a:latin typeface="+mn-lt"/>
              </a:defRPr>
            </a:lvl1pPr>
          </a:lstStyle>
          <a:p>
            <a:endParaRPr lang="en-US" dirty="0"/>
          </a:p>
        </p:txBody>
      </p:sp>
      <p:sp>
        <p:nvSpPr>
          <p:cNvPr id="6" name="Footer Placeholder 5">
            <a:extLst>
              <a:ext uri="{FF2B5EF4-FFF2-40B4-BE49-F238E27FC236}">
                <a16:creationId xmlns:a16="http://schemas.microsoft.com/office/drawing/2014/main" id="{9D99C2EB-7AEE-9B43-9425-877780CD8942}"/>
              </a:ext>
            </a:extLst>
          </p:cNvPr>
          <p:cNvSpPr>
            <a:spLocks noGrp="1"/>
          </p:cNvSpPr>
          <p:nvPr>
            <p:ph type="ftr" sz="quarter" idx="11"/>
          </p:nvPr>
        </p:nvSpPr>
        <p:spPr>
          <a:xfrm>
            <a:off x="9000000" y="5220000"/>
            <a:ext cx="2196000" cy="273600"/>
          </a:xfrm>
        </p:spPr>
        <p:txBody>
          <a:bodyPr anchor="t" anchorCtr="0"/>
          <a:lstStyle>
            <a:lvl1pPr>
              <a:defRPr sz="1700" b="1">
                <a:solidFill>
                  <a:schemeClr val="bg1"/>
                </a:solidFill>
                <a:latin typeface="+mj-lt"/>
              </a:defRPr>
            </a:lvl1pPr>
          </a:lstStyle>
          <a:p>
            <a:pPr algn="l"/>
            <a:endParaRPr lang="en-US" dirty="0"/>
          </a:p>
        </p:txBody>
      </p:sp>
    </p:spTree>
    <p:extLst>
      <p:ext uri="{BB962C8B-B14F-4D97-AF65-F5344CB8AC3E}">
        <p14:creationId xmlns:p14="http://schemas.microsoft.com/office/powerpoint/2010/main" val="3560523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753C8-8B6F-B544-A99D-839DD5E6BF69}"/>
              </a:ext>
            </a:extLst>
          </p:cNvPr>
          <p:cNvSpPr>
            <a:spLocks noGrp="1"/>
          </p:cNvSpPr>
          <p:nvPr>
            <p:ph type="ctrTitle"/>
          </p:nvPr>
        </p:nvSpPr>
        <p:spPr>
          <a:xfrm>
            <a:off x="1116000" y="2570400"/>
            <a:ext cx="7779600" cy="2402653"/>
          </a:xfrm>
          <a:noFill/>
        </p:spPr>
        <p:txBody>
          <a:bodyPr anchor="t" anchorCtr="0">
            <a:noAutofit/>
          </a:bodyPr>
          <a:lstStyle>
            <a:lvl1pPr algn="l">
              <a:defRPr sz="78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BBFA4ED0-E42D-1549-9FB0-9ABE201EE4EA}"/>
              </a:ext>
            </a:extLst>
          </p:cNvPr>
          <p:cNvSpPr>
            <a:spLocks noGrp="1"/>
          </p:cNvSpPr>
          <p:nvPr>
            <p:ph type="subTitle" idx="1"/>
          </p:nvPr>
        </p:nvSpPr>
        <p:spPr>
          <a:xfrm>
            <a:off x="1116000" y="4672800"/>
            <a:ext cx="7779600" cy="482400"/>
          </a:xfrm>
        </p:spPr>
        <p:txBody>
          <a:bodyPr>
            <a:noAutofit/>
          </a:bodyPr>
          <a:lstStyle>
            <a:lvl1pPr marL="0" indent="0" algn="l">
              <a:buNone/>
              <a:defRPr sz="3700">
                <a:solidFill>
                  <a:srgbClr val="00B5A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Text Placeholder 7">
            <a:extLst>
              <a:ext uri="{FF2B5EF4-FFF2-40B4-BE49-F238E27FC236}">
                <a16:creationId xmlns:a16="http://schemas.microsoft.com/office/drawing/2014/main" id="{FB01ABBB-61C7-A349-8C62-0881959C7938}"/>
              </a:ext>
            </a:extLst>
          </p:cNvPr>
          <p:cNvSpPr>
            <a:spLocks noGrp="1"/>
          </p:cNvSpPr>
          <p:nvPr>
            <p:ph type="body" sz="quarter" idx="10"/>
          </p:nvPr>
        </p:nvSpPr>
        <p:spPr>
          <a:xfrm>
            <a:off x="1116000" y="5155200"/>
            <a:ext cx="5004886" cy="619958"/>
          </a:xfrm>
        </p:spPr>
        <p:txBody>
          <a:bodyPr>
            <a:normAutofit/>
          </a:bodyPr>
          <a:lstStyle>
            <a:lvl1pPr marL="0" indent="0">
              <a:buNone/>
              <a:defRPr sz="2280" b="0">
                <a:solidFill>
                  <a:srgbClr val="00B5AD"/>
                </a:solidFill>
              </a:defRPr>
            </a:lvl1pPr>
          </a:lstStyle>
          <a:p>
            <a:pPr lvl="0"/>
            <a:r>
              <a:rPr lang="en-US" dirty="0"/>
              <a:t>Click to edit Master text styles</a:t>
            </a:r>
          </a:p>
        </p:txBody>
      </p:sp>
    </p:spTree>
    <p:extLst>
      <p:ext uri="{BB962C8B-B14F-4D97-AF65-F5344CB8AC3E}">
        <p14:creationId xmlns:p14="http://schemas.microsoft.com/office/powerpoint/2010/main" val="2195285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8C1AE584-132D-F047-AF7F-CD57047C4F1A}"/>
              </a:ext>
            </a:extLst>
          </p:cNvPr>
          <p:cNvSpPr>
            <a:spLocks noGrp="1"/>
          </p:cNvSpPr>
          <p:nvPr>
            <p:ph sz="quarter" idx="13"/>
          </p:nvPr>
        </p:nvSpPr>
        <p:spPr>
          <a:xfrm>
            <a:off x="0" y="1954800"/>
            <a:ext cx="12193200" cy="3816000"/>
          </a:xfrm>
        </p:spPr>
        <p:txBody>
          <a:bodyPr>
            <a:normAutofit/>
          </a:bodyPr>
          <a:lstStyle>
            <a:lvl1pPr marL="0" indent="0" algn="ctr">
              <a:lnSpc>
                <a:spcPct val="100000"/>
              </a:lnSpc>
              <a:buNone/>
              <a:defRPr sz="10000" baseline="0">
                <a:solidFill>
                  <a:schemeClr val="bg1"/>
                </a:solidFill>
                <a:latin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08384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D26F981-7C97-0244-8C40-D9B4F2C7C955}"/>
              </a:ext>
            </a:extLst>
          </p:cNvPr>
          <p:cNvSpPr>
            <a:spLocks noGrp="1"/>
          </p:cNvSpPr>
          <p:nvPr>
            <p:ph type="title"/>
          </p:nvPr>
        </p:nvSpPr>
        <p:spPr>
          <a:xfrm>
            <a:off x="457200" y="457200"/>
            <a:ext cx="7462800" cy="475200"/>
          </a:xfrm>
          <a:noFill/>
        </p:spPr>
        <p:txBody>
          <a:bodyPr/>
          <a:lstStyle>
            <a:lvl1pPr>
              <a:defRPr baseline="0">
                <a:solidFill>
                  <a:schemeClr val="bg1"/>
                </a:solidFill>
                <a:latin typeface="Arial" panose="020B0604020202020204" pitchFamily="34" charset="0"/>
              </a:defRPr>
            </a:lvl1pPr>
          </a:lstStyle>
          <a:p>
            <a:r>
              <a:rPr lang="en-US" dirty="0"/>
              <a:t>Click to edit Master title style</a:t>
            </a:r>
          </a:p>
        </p:txBody>
      </p:sp>
      <p:sp>
        <p:nvSpPr>
          <p:cNvPr id="11" name="Content Placeholder 10">
            <a:extLst>
              <a:ext uri="{FF2B5EF4-FFF2-40B4-BE49-F238E27FC236}">
                <a16:creationId xmlns:a16="http://schemas.microsoft.com/office/drawing/2014/main" id="{74A5E312-5B6C-7040-83D7-A29533FE8CCF}"/>
              </a:ext>
            </a:extLst>
          </p:cNvPr>
          <p:cNvSpPr>
            <a:spLocks noGrp="1"/>
          </p:cNvSpPr>
          <p:nvPr>
            <p:ph sz="quarter" idx="13"/>
          </p:nvPr>
        </p:nvSpPr>
        <p:spPr>
          <a:xfrm>
            <a:off x="4096800" y="1652400"/>
            <a:ext cx="4716000" cy="2818800"/>
          </a:xfrm>
        </p:spPr>
        <p:txBody>
          <a:bodyPr/>
          <a:lstStyle>
            <a:lvl1pPr marL="342900" indent="-342900">
              <a:buFont typeface="System Font Regular"/>
              <a:buChar char="■"/>
              <a:defRPr baseline="0">
                <a:solidFill>
                  <a:schemeClr val="bg1"/>
                </a:solidFill>
                <a:latin typeface="Arial" panose="020B0604020202020204" pitchFamily="34" charset="0"/>
              </a:defRPr>
            </a:lvl1pPr>
          </a:lstStyle>
          <a:p>
            <a:pPr lvl="0"/>
            <a:r>
              <a:rPr lang="en-US" dirty="0"/>
              <a:t>Click to edit Master text styles</a:t>
            </a:r>
          </a:p>
        </p:txBody>
      </p:sp>
      <p:cxnSp>
        <p:nvCxnSpPr>
          <p:cNvPr id="16" name="Straight Connector 15">
            <a:extLst>
              <a:ext uri="{FF2B5EF4-FFF2-40B4-BE49-F238E27FC236}">
                <a16:creationId xmlns:a16="http://schemas.microsoft.com/office/drawing/2014/main" id="{7CFBF7FC-942C-AE4E-BE76-561298700EB5}"/>
              </a:ext>
            </a:extLst>
          </p:cNvPr>
          <p:cNvCxnSpPr/>
          <p:nvPr userDrawn="1"/>
        </p:nvCxnSpPr>
        <p:spPr>
          <a:xfrm>
            <a:off x="457200" y="964800"/>
            <a:ext cx="10670400" cy="0"/>
          </a:xfrm>
          <a:prstGeom prst="line">
            <a:avLst/>
          </a:prstGeom>
          <a:ln w="38100">
            <a:solidFill>
              <a:srgbClr val="00B5A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8927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Bulleted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651B-13F9-FA46-B2EF-2AA4A6BD61EC}"/>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F1BCAAE0-EB8F-154B-A84C-E53816F6148E}"/>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07364FAB-BAD9-034D-AD3B-243AC56D18B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0F5B83D-5F7B-5845-9FD2-3325B2E7B4FB}"/>
              </a:ext>
            </a:extLst>
          </p:cNvPr>
          <p:cNvSpPr>
            <a:spLocks noGrp="1"/>
          </p:cNvSpPr>
          <p:nvPr>
            <p:ph type="sldNum" sz="quarter" idx="12"/>
          </p:nvPr>
        </p:nvSpPr>
        <p:spPr/>
        <p:txBody>
          <a:bodyPr/>
          <a:lstStyle/>
          <a:p>
            <a:fld id="{64551B6F-14D3-7D44-B4BD-AA69967303FB}" type="slidenum">
              <a:rPr lang="en-US" smtClean="0"/>
              <a:pPr/>
              <a:t>‹#›</a:t>
            </a:fld>
            <a:endParaRPr lang="en-US" dirty="0"/>
          </a:p>
        </p:txBody>
      </p:sp>
      <p:sp>
        <p:nvSpPr>
          <p:cNvPr id="7" name="Content Placeholder 6">
            <a:extLst>
              <a:ext uri="{FF2B5EF4-FFF2-40B4-BE49-F238E27FC236}">
                <a16:creationId xmlns:a16="http://schemas.microsoft.com/office/drawing/2014/main" id="{55F4E972-6039-D340-8FFB-402E2A0347C4}"/>
              </a:ext>
            </a:extLst>
          </p:cNvPr>
          <p:cNvSpPr>
            <a:spLocks noGrp="1"/>
          </p:cNvSpPr>
          <p:nvPr>
            <p:ph sz="quarter" idx="13"/>
          </p:nvPr>
        </p:nvSpPr>
        <p:spPr>
          <a:xfrm>
            <a:off x="4096800" y="2239200"/>
            <a:ext cx="4896000" cy="28860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80326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D4B7611-788A-4E46-929C-8074D0B99262}"/>
              </a:ext>
            </a:extLst>
          </p:cNvPr>
          <p:cNvPicPr>
            <a:picLocks noChangeAspect="1"/>
          </p:cNvPicPr>
          <p:nvPr userDrawn="1"/>
        </p:nvPicPr>
        <p:blipFill>
          <a:blip r:embed="rId2"/>
          <a:stretch>
            <a:fillRect/>
          </a:stretch>
        </p:blipFill>
        <p:spPr>
          <a:xfrm>
            <a:off x="0" y="6074944"/>
            <a:ext cx="12166600" cy="787400"/>
          </a:xfrm>
          <a:prstGeom prst="rect">
            <a:avLst/>
          </a:prstGeom>
        </p:spPr>
      </p:pic>
      <p:sp>
        <p:nvSpPr>
          <p:cNvPr id="4" name="Footer Placeholder 3">
            <a:extLst>
              <a:ext uri="{FF2B5EF4-FFF2-40B4-BE49-F238E27FC236}">
                <a16:creationId xmlns:a16="http://schemas.microsoft.com/office/drawing/2014/main" id="{342C7811-2DA0-1247-9CC8-57FAD428D8E9}"/>
              </a:ext>
            </a:extLst>
          </p:cNvPr>
          <p:cNvSpPr>
            <a:spLocks noGrp="1"/>
          </p:cNvSpPr>
          <p:nvPr>
            <p:ph type="ftr" sz="quarter" idx="11"/>
          </p:nvPr>
        </p:nvSpPr>
        <p:spPr>
          <a:xfrm>
            <a:off x="10080000" y="6300000"/>
            <a:ext cx="1935216" cy="411696"/>
          </a:xfrm>
        </p:spPr>
        <p:txBody>
          <a:bodyPr/>
          <a:lstStyle>
            <a:lvl1pPr algn="l">
              <a:defRPr baseline="0">
                <a:solidFill>
                  <a:srgbClr val="231F20"/>
                </a:solidFill>
                <a:latin typeface="Arial" panose="020B0604020202020204" pitchFamily="34" charset="0"/>
              </a:defRPr>
            </a:lvl1pPr>
          </a:lstStyle>
          <a:p>
            <a:endParaRPr lang="en-US" dirty="0"/>
          </a:p>
        </p:txBody>
      </p:sp>
    </p:spTree>
    <p:extLst>
      <p:ext uri="{BB962C8B-B14F-4D97-AF65-F5344CB8AC3E}">
        <p14:creationId xmlns:p14="http://schemas.microsoft.com/office/powerpoint/2010/main" val="2582206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0BF99-C33B-C342-A29B-1D839DCD09FB}"/>
              </a:ext>
            </a:extLst>
          </p:cNvPr>
          <p:cNvSpPr>
            <a:spLocks noGrp="1"/>
          </p:cNvSpPr>
          <p:nvPr>
            <p:ph type="title"/>
          </p:nvPr>
        </p:nvSpPr>
        <p:spPr>
          <a:xfrm>
            <a:off x="457200" y="457200"/>
            <a:ext cx="7462800" cy="475200"/>
          </a:xfrm>
          <a:noFill/>
        </p:spPr>
        <p:txBody>
          <a:bodyPr/>
          <a:lstStyle>
            <a:lvl1pPr>
              <a:defRPr baseline="0">
                <a:solidFill>
                  <a:schemeClr val="bg1"/>
                </a:solidFill>
                <a:latin typeface="Arial" panose="020B0604020202020204" pitchFamily="34" charset="0"/>
              </a:defRPr>
            </a:lvl1pPr>
          </a:lstStyle>
          <a:p>
            <a:r>
              <a:rPr lang="en-US" dirty="0"/>
              <a:t>Click to edit Master title style</a:t>
            </a:r>
          </a:p>
        </p:txBody>
      </p:sp>
      <p:sp>
        <p:nvSpPr>
          <p:cNvPr id="8" name="Content Placeholder 7">
            <a:extLst>
              <a:ext uri="{FF2B5EF4-FFF2-40B4-BE49-F238E27FC236}">
                <a16:creationId xmlns:a16="http://schemas.microsoft.com/office/drawing/2014/main" id="{26CDF117-C507-3140-B0DA-78BDA5C919EF}"/>
              </a:ext>
            </a:extLst>
          </p:cNvPr>
          <p:cNvSpPr>
            <a:spLocks noGrp="1"/>
          </p:cNvSpPr>
          <p:nvPr>
            <p:ph sz="quarter" idx="13"/>
          </p:nvPr>
        </p:nvSpPr>
        <p:spPr>
          <a:xfrm>
            <a:off x="2980800" y="1713600"/>
            <a:ext cx="6415200" cy="3941999"/>
          </a:xfrm>
        </p:spPr>
        <p:txBody>
          <a:bodyPr/>
          <a:lstStyle>
            <a:lvl1pPr marL="0" indent="0">
              <a:buNone/>
              <a:defRPr baseline="0">
                <a:solidFill>
                  <a:schemeClr val="bg1"/>
                </a:solidFill>
                <a:latin typeface="Arial" panose="020B0604020202020204" pitchFamily="34" charset="0"/>
              </a:defRPr>
            </a:lvl1pPr>
          </a:lstStyle>
          <a:p>
            <a:pPr lvl="0"/>
            <a:r>
              <a:rPr lang="en-US" dirty="0"/>
              <a:t>Click to edit Master text styles</a:t>
            </a:r>
          </a:p>
        </p:txBody>
      </p:sp>
      <p:cxnSp>
        <p:nvCxnSpPr>
          <p:cNvPr id="10" name="Straight Connector 9">
            <a:extLst>
              <a:ext uri="{FF2B5EF4-FFF2-40B4-BE49-F238E27FC236}">
                <a16:creationId xmlns:a16="http://schemas.microsoft.com/office/drawing/2014/main" id="{1032329F-1BF7-4A45-9427-83E65C6480E0}"/>
              </a:ext>
            </a:extLst>
          </p:cNvPr>
          <p:cNvCxnSpPr/>
          <p:nvPr userDrawn="1"/>
        </p:nvCxnSpPr>
        <p:spPr>
          <a:xfrm>
            <a:off x="457200" y="964800"/>
            <a:ext cx="10670400" cy="0"/>
          </a:xfrm>
          <a:prstGeom prst="line">
            <a:avLst/>
          </a:prstGeom>
          <a:ln w="38100">
            <a:solidFill>
              <a:srgbClr val="00B5A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3415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C35D11-0B9B-3D41-9A85-CBEC9BAB676A}"/>
              </a:ext>
            </a:extLst>
          </p:cNvPr>
          <p:cNvSpPr>
            <a:spLocks noGrp="1"/>
          </p:cNvSpPr>
          <p:nvPr>
            <p:ph type="title"/>
          </p:nvPr>
        </p:nvSpPr>
        <p:spPr>
          <a:xfrm>
            <a:off x="457200" y="784800"/>
            <a:ext cx="9478800" cy="640800"/>
          </a:xfrm>
          <a:prstGeom prst="rect">
            <a:avLst/>
          </a:prstGeom>
          <a:solidFill>
            <a:schemeClr val="bg1"/>
          </a:solidFill>
        </p:spPr>
        <p:txBody>
          <a:bodyPr vert="horz" lIns="91440" tIns="45720" rIns="91440" bIns="45720" rtlCol="0" anchor="ctr">
            <a:normAutofit/>
          </a:bodyPr>
          <a:lstStyle/>
          <a:p>
            <a:r>
              <a:rPr lang="en-US" dirty="0" smtClean="0"/>
              <a:t>RAPID </a:t>
            </a:r>
            <a:endParaRPr lang="en-US" dirty="0"/>
          </a:p>
        </p:txBody>
      </p:sp>
      <p:sp>
        <p:nvSpPr>
          <p:cNvPr id="3" name="Text Placeholder 2">
            <a:extLst>
              <a:ext uri="{FF2B5EF4-FFF2-40B4-BE49-F238E27FC236}">
                <a16:creationId xmlns:a16="http://schemas.microsoft.com/office/drawing/2014/main" id="{0BE90E6D-AE6E-0541-A972-29AB82B3719A}"/>
              </a:ext>
            </a:extLst>
          </p:cNvPr>
          <p:cNvSpPr>
            <a:spLocks noGrp="1"/>
          </p:cNvSpPr>
          <p:nvPr>
            <p:ph type="body" idx="1"/>
          </p:nvPr>
        </p:nvSpPr>
        <p:spPr>
          <a:xfrm>
            <a:off x="4096799" y="2239200"/>
            <a:ext cx="5127411" cy="2818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7FB25A9-9DEF-E645-8D74-A32A2B7AAD5F}"/>
              </a:ext>
            </a:extLst>
          </p:cNvPr>
          <p:cNvSpPr>
            <a:spLocks noGrp="1"/>
          </p:cNvSpPr>
          <p:nvPr>
            <p:ph type="dt" sz="half" idx="2"/>
          </p:nvPr>
        </p:nvSpPr>
        <p:spPr>
          <a:xfrm>
            <a:off x="792000" y="6468644"/>
            <a:ext cx="2743200" cy="365125"/>
          </a:xfrm>
          <a:prstGeom prst="rect">
            <a:avLst/>
          </a:prstGeom>
        </p:spPr>
        <p:txBody>
          <a:bodyPr vert="horz" lIns="91440" tIns="45720" rIns="91440" bIns="45720" rtlCol="0" anchor="ctr"/>
          <a:lstStyle>
            <a:lvl1pPr algn="l">
              <a:defRPr sz="1200" b="0" i="0">
                <a:solidFill>
                  <a:schemeClr val="bg1"/>
                </a:solidFill>
                <a:latin typeface="IBM Plex Sans" panose="020B0503050203000203" pitchFamily="34" charset="77"/>
              </a:defRPr>
            </a:lvl1pPr>
          </a:lstStyle>
          <a:p>
            <a:r>
              <a:rPr lang="en-US" dirty="0" smtClean="0"/>
              <a:t>July 24, 2019 </a:t>
            </a:r>
            <a:endParaRPr lang="en-US" dirty="0"/>
          </a:p>
        </p:txBody>
      </p:sp>
      <p:sp>
        <p:nvSpPr>
          <p:cNvPr id="5" name="Footer Placeholder 4">
            <a:extLst>
              <a:ext uri="{FF2B5EF4-FFF2-40B4-BE49-F238E27FC236}">
                <a16:creationId xmlns:a16="http://schemas.microsoft.com/office/drawing/2014/main" id="{EA425671-1F61-D542-81F9-8128D092D58D}"/>
              </a:ext>
            </a:extLst>
          </p:cNvPr>
          <p:cNvSpPr>
            <a:spLocks noGrp="1"/>
          </p:cNvSpPr>
          <p:nvPr>
            <p:ph type="ftr" sz="quarter" idx="3"/>
          </p:nvPr>
        </p:nvSpPr>
        <p:spPr>
          <a:xfrm>
            <a:off x="3992400" y="6468644"/>
            <a:ext cx="4114800" cy="365125"/>
          </a:xfrm>
          <a:prstGeom prst="rect">
            <a:avLst/>
          </a:prstGeom>
        </p:spPr>
        <p:txBody>
          <a:bodyPr vert="horz" lIns="91440" tIns="45720" rIns="91440" bIns="45720" rtlCol="0" anchor="ctr"/>
          <a:lstStyle>
            <a:lvl1pPr algn="ctr">
              <a:defRPr sz="1200" b="0" i="0">
                <a:solidFill>
                  <a:schemeClr val="bg1"/>
                </a:solidFill>
                <a:latin typeface="IBM Plex Sans" panose="020B0503050203000203" pitchFamily="34" charset="77"/>
              </a:defRPr>
            </a:lvl1pPr>
          </a:lstStyle>
          <a:p>
            <a:r>
              <a:rPr lang="en-US" dirty="0" smtClean="0"/>
              <a:t>Meeting USAID-OFDA Pakistan </a:t>
            </a:r>
            <a:endParaRPr lang="en-US" dirty="0"/>
          </a:p>
        </p:txBody>
      </p:sp>
      <p:sp>
        <p:nvSpPr>
          <p:cNvPr id="6" name="Slide Number Placeholder 5">
            <a:extLst>
              <a:ext uri="{FF2B5EF4-FFF2-40B4-BE49-F238E27FC236}">
                <a16:creationId xmlns:a16="http://schemas.microsoft.com/office/drawing/2014/main" id="{B02F487A-924C-D14E-9004-5E3B7BDC6272}"/>
              </a:ext>
            </a:extLst>
          </p:cNvPr>
          <p:cNvSpPr>
            <a:spLocks noGrp="1"/>
          </p:cNvSpPr>
          <p:nvPr>
            <p:ph type="sldNum" sz="quarter" idx="4"/>
          </p:nvPr>
        </p:nvSpPr>
        <p:spPr>
          <a:xfrm>
            <a:off x="8564400" y="6468644"/>
            <a:ext cx="2743200" cy="365125"/>
          </a:xfrm>
          <a:prstGeom prst="rect">
            <a:avLst/>
          </a:prstGeom>
        </p:spPr>
        <p:txBody>
          <a:bodyPr vert="horz" lIns="91440" tIns="45720" rIns="91440" bIns="45720" rtlCol="0" anchor="ctr"/>
          <a:lstStyle>
            <a:lvl1pPr algn="r">
              <a:defRPr sz="1200" b="0" i="0">
                <a:solidFill>
                  <a:schemeClr val="bg1"/>
                </a:solidFill>
                <a:latin typeface="IBM Plex Sans" panose="020B0503050203000203" pitchFamily="34" charset="77"/>
              </a:defRPr>
            </a:lvl1pPr>
          </a:lstStyle>
          <a:p>
            <a:r>
              <a:rPr lang="en-US" dirty="0" smtClean="0"/>
              <a:t>RAPID Program Updates </a:t>
            </a:r>
            <a:endParaRPr lang="en-US" dirty="0"/>
          </a:p>
        </p:txBody>
      </p:sp>
    </p:spTree>
    <p:extLst>
      <p:ext uri="{BB962C8B-B14F-4D97-AF65-F5344CB8AC3E}">
        <p14:creationId xmlns:p14="http://schemas.microsoft.com/office/powerpoint/2010/main" val="3996482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0" r:id="rId4"/>
    <p:sldLayoutId id="2147483654" r:id="rId5"/>
    <p:sldLayoutId id="2147483655" r:id="rId6"/>
    <p:sldLayoutId id="2147483661" r:id="rId7"/>
    <p:sldLayoutId id="2147483662" r:id="rId8"/>
    <p:sldLayoutId id="2147483658" r:id="rId9"/>
    <p:sldLayoutId id="2147483659" r:id="rId10"/>
    <p:sldLayoutId id="2147483666" r:id="rId11"/>
    <p:sldLayoutId id="2147483667" r:id="rId12"/>
    <p:sldLayoutId id="2147483668" r:id="rId13"/>
  </p:sldLayoutIdLst>
  <p:txStyles>
    <p:titleStyle>
      <a:lvl1pPr algn="l" defTabSz="914400" rtl="0" eaLnBrk="1" latinLnBrk="0" hangingPunct="1">
        <a:lnSpc>
          <a:spcPct val="100000"/>
        </a:lnSpc>
        <a:spcBef>
          <a:spcPct val="0"/>
        </a:spcBef>
        <a:buNone/>
        <a:defRPr sz="3200" b="1" i="0" kern="1200" baseline="0">
          <a:solidFill>
            <a:srgbClr val="00734A"/>
          </a:solidFill>
          <a:latin typeface="Arial" panose="020B0604020202020204" pitchFamily="34" charset="0"/>
          <a:ea typeface="+mj-ea"/>
          <a:cs typeface="+mj-cs"/>
        </a:defRPr>
      </a:lvl1pPr>
    </p:titleStyle>
    <p:bodyStyle>
      <a:lvl1pPr marL="228600" indent="-228600" algn="l" defTabSz="914400" rtl="0" eaLnBrk="1" latinLnBrk="0" hangingPunct="1">
        <a:lnSpc>
          <a:spcPct val="100000"/>
        </a:lnSpc>
        <a:spcBef>
          <a:spcPts val="1000"/>
        </a:spcBef>
        <a:buClr>
          <a:srgbClr val="00B5AD"/>
        </a:buClr>
        <a:buSzPct val="80000"/>
        <a:buFont typeface="System Font Regular"/>
        <a:buChar char="■"/>
        <a:defRPr sz="2400" b="1" kern="1200" baseline="0">
          <a:solidFill>
            <a:srgbClr val="231F20"/>
          </a:solidFill>
          <a:latin typeface="Arial" panose="020B0604020202020204" pitchFamily="34" charset="0"/>
          <a:ea typeface="+mn-ea"/>
          <a:cs typeface="+mn-cs"/>
        </a:defRPr>
      </a:lvl1pPr>
      <a:lvl2pPr marL="685800" indent="-228600" algn="l" defTabSz="914400" rtl="0" eaLnBrk="1" latinLnBrk="0" hangingPunct="1">
        <a:lnSpc>
          <a:spcPct val="100000"/>
        </a:lnSpc>
        <a:spcBef>
          <a:spcPts val="500"/>
        </a:spcBef>
        <a:buClr>
          <a:srgbClr val="00B5AD"/>
        </a:buClr>
        <a:buSzPct val="80000"/>
        <a:buFont typeface="System Font Regular"/>
        <a:buChar char="■"/>
        <a:defRPr sz="2400" b="1" kern="1200" baseline="0">
          <a:solidFill>
            <a:srgbClr val="231F20"/>
          </a:solidFill>
          <a:latin typeface="Arial" panose="020B0604020202020204" pitchFamily="34" charset="0"/>
          <a:ea typeface="+mn-ea"/>
          <a:cs typeface="+mn-cs"/>
        </a:defRPr>
      </a:lvl2pPr>
      <a:lvl3pPr marL="1143000" indent="-228600" algn="l" defTabSz="914400" rtl="0" eaLnBrk="1" latinLnBrk="0" hangingPunct="1">
        <a:lnSpc>
          <a:spcPct val="100000"/>
        </a:lnSpc>
        <a:spcBef>
          <a:spcPts val="500"/>
        </a:spcBef>
        <a:buClr>
          <a:srgbClr val="00B5AD"/>
        </a:buClr>
        <a:buSzPct val="80000"/>
        <a:buFont typeface="System Font Regular"/>
        <a:buChar char="■"/>
        <a:defRPr sz="2400" b="1" kern="1200" baseline="0">
          <a:solidFill>
            <a:srgbClr val="231F20"/>
          </a:solidFill>
          <a:latin typeface="Arial" panose="020B0604020202020204" pitchFamily="34" charset="0"/>
          <a:ea typeface="+mn-ea"/>
          <a:cs typeface="+mn-cs"/>
        </a:defRPr>
      </a:lvl3pPr>
      <a:lvl4pPr marL="1600200" indent="-228600" algn="l" defTabSz="914400" rtl="0" eaLnBrk="1" latinLnBrk="0" hangingPunct="1">
        <a:lnSpc>
          <a:spcPct val="100000"/>
        </a:lnSpc>
        <a:spcBef>
          <a:spcPts val="500"/>
        </a:spcBef>
        <a:buClr>
          <a:srgbClr val="00B5AD"/>
        </a:buClr>
        <a:buSzPct val="80000"/>
        <a:buFont typeface="System Font Regular"/>
        <a:buChar char="■"/>
        <a:defRPr sz="2400" b="1" kern="1200" baseline="0">
          <a:solidFill>
            <a:srgbClr val="231F20"/>
          </a:solidFill>
          <a:latin typeface="Arial" panose="020B0604020202020204" pitchFamily="34" charset="0"/>
          <a:ea typeface="+mn-ea"/>
          <a:cs typeface="+mn-cs"/>
        </a:defRPr>
      </a:lvl4pPr>
      <a:lvl5pPr marL="2057400" indent="-228600" algn="l" defTabSz="914400" rtl="0" eaLnBrk="1" latinLnBrk="0" hangingPunct="1">
        <a:lnSpc>
          <a:spcPct val="100000"/>
        </a:lnSpc>
        <a:spcBef>
          <a:spcPts val="500"/>
        </a:spcBef>
        <a:buClr>
          <a:srgbClr val="00B5AD"/>
        </a:buClr>
        <a:buSzPct val="80000"/>
        <a:buFont typeface="System Font Regular"/>
        <a:buChar char="■"/>
        <a:defRPr sz="2400" b="1" kern="1200" baseline="0">
          <a:solidFill>
            <a:srgbClr val="231F20"/>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9.xml"/><Relationship Id="rId5" Type="http://schemas.openxmlformats.org/officeDocument/2006/relationships/image" Target="../media/image30.jpeg"/><Relationship Id="rId4" Type="http://schemas.openxmlformats.org/officeDocument/2006/relationships/image" Target="../media/image29.jpeg"/></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42099" y="1179870"/>
            <a:ext cx="3301511" cy="1262828"/>
          </a:xfrm>
          <a:prstGeom prst="rect">
            <a:avLst/>
          </a:prstGeom>
        </p:spPr>
      </p:pic>
      <p:sp>
        <p:nvSpPr>
          <p:cNvPr id="2" name="Rectangle 1"/>
          <p:cNvSpPr/>
          <p:nvPr/>
        </p:nvSpPr>
        <p:spPr>
          <a:xfrm>
            <a:off x="1524000" y="3175695"/>
            <a:ext cx="9144000" cy="2123658"/>
          </a:xfrm>
          <a:prstGeom prst="rect">
            <a:avLst/>
          </a:prstGeom>
        </p:spPr>
        <p:txBody>
          <a:bodyPr wrap="square">
            <a:spAutoFit/>
          </a:bodyPr>
          <a:lstStyle/>
          <a:p>
            <a:pPr lvl="0" algn="ctr"/>
            <a:r>
              <a:rPr lang="en-IE" sz="4400" b="1" dirty="0" smtClean="0">
                <a:solidFill>
                  <a:prstClr val="white"/>
                </a:solidFill>
                <a:latin typeface="Times New Roman" panose="02020603050405020304" pitchFamily="18" charset="0"/>
                <a:cs typeface="Times New Roman" panose="02020603050405020304" pitchFamily="18" charset="0"/>
              </a:rPr>
              <a:t>Training On Multi-sector Initial Rapid Assessment (MIRA)</a:t>
            </a:r>
            <a:br>
              <a:rPr lang="en-IE" sz="4400" b="1" dirty="0" smtClean="0">
                <a:solidFill>
                  <a:prstClr val="white"/>
                </a:solidFill>
                <a:latin typeface="Times New Roman" panose="02020603050405020304" pitchFamily="18" charset="0"/>
                <a:cs typeface="Times New Roman" panose="02020603050405020304" pitchFamily="18" charset="0"/>
              </a:rPr>
            </a:br>
            <a:endParaRPr kumimoji="0" lang="en-IE" sz="44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63926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p:cNvSpPr>
            <a:spLocks noGrp="1"/>
          </p:cNvSpPr>
          <p:nvPr>
            <p:ph type="title"/>
          </p:nvPr>
        </p:nvSpPr>
        <p:spPr>
          <a:xfrm>
            <a:off x="449652" y="381234"/>
            <a:ext cx="10206175" cy="576064"/>
          </a:xfrm>
        </p:spPr>
        <p:txBody>
          <a:bodyPr>
            <a:noAutofit/>
          </a:bodyPr>
          <a:lstStyle/>
          <a:p>
            <a:r>
              <a:rPr lang="en-US" dirty="0">
                <a:solidFill>
                  <a:prstClr val="white"/>
                </a:solidFill>
                <a:latin typeface="Times New Roman" panose="02020603050405020304" pitchFamily="18" charset="0"/>
                <a:cs typeface="Times New Roman" panose="02020603050405020304" pitchFamily="18" charset="0"/>
              </a:rPr>
              <a:t>Assessment in </a:t>
            </a:r>
            <a:r>
              <a:rPr lang="en-US" dirty="0" smtClean="0">
                <a:solidFill>
                  <a:prstClr val="white"/>
                </a:solidFill>
                <a:latin typeface="Times New Roman" panose="02020603050405020304" pitchFamily="18" charset="0"/>
                <a:cs typeface="Times New Roman" panose="02020603050405020304" pitchFamily="18" charset="0"/>
              </a:rPr>
              <a:t>Emergencies – Group Work Presentation</a:t>
            </a:r>
            <a:endParaRPr lang="en-IE" dirty="0">
              <a:latin typeface="Times New Roman" panose="02020603050405020304" pitchFamily="18" charset="0"/>
              <a:cs typeface="Times New Roman" panose="02020603050405020304" pitchFamily="18" charset="0"/>
            </a:endParaRPr>
          </a:p>
        </p:txBody>
      </p:sp>
      <p:sp>
        <p:nvSpPr>
          <p:cNvPr id="13" name="Rectangle 2"/>
          <p:cNvSpPr txBox="1">
            <a:spLocks noChangeArrowheads="1"/>
          </p:cNvSpPr>
          <p:nvPr/>
        </p:nvSpPr>
        <p:spPr>
          <a:xfrm>
            <a:off x="554755" y="1178457"/>
            <a:ext cx="8391951" cy="1453543"/>
          </a:xfrm>
          <a:prstGeom prst="rect">
            <a:avLst/>
          </a:prstGeom>
          <a:noFill/>
          <a:effectLst>
            <a:softEdge rad="63500"/>
          </a:effectLst>
        </p:spPr>
        <p:txBody>
          <a:bodyPr vert="horz" anchor="ctr"/>
          <a:lstStyle>
            <a:lvl1pPr algn="ctr" rtl="0" eaLnBrk="0" fontAlgn="base" hangingPunct="0">
              <a:spcBef>
                <a:spcPct val="0"/>
              </a:spcBef>
              <a:spcAft>
                <a:spcPct val="0"/>
              </a:spcAft>
              <a:defRPr sz="2800" b="1" kern="1200">
                <a:solidFill>
                  <a:schemeClr val="bg1"/>
                </a:solidFill>
                <a:latin typeface="Arial" charset="0"/>
                <a:ea typeface="ＭＳ Ｐゴシック" charset="0"/>
                <a:cs typeface="ＭＳ Ｐゴシック" charset="0"/>
              </a:defRPr>
            </a:lvl1pPr>
            <a:lvl2pPr algn="l" rtl="0" eaLnBrk="0" fontAlgn="base" hangingPunct="0">
              <a:spcBef>
                <a:spcPct val="0"/>
              </a:spcBef>
              <a:spcAft>
                <a:spcPct val="0"/>
              </a:spcAft>
              <a:defRPr sz="2400" b="1">
                <a:solidFill>
                  <a:schemeClr val="tx1"/>
                </a:solidFill>
                <a:latin typeface="Arial" charset="0"/>
                <a:ea typeface="ＭＳ Ｐゴシック" charset="0"/>
                <a:cs typeface="ＭＳ Ｐゴシック" charset="0"/>
              </a:defRPr>
            </a:lvl2pPr>
            <a:lvl3pPr algn="l" rtl="0" eaLnBrk="0" fontAlgn="base" hangingPunct="0">
              <a:spcBef>
                <a:spcPct val="0"/>
              </a:spcBef>
              <a:spcAft>
                <a:spcPct val="0"/>
              </a:spcAft>
              <a:defRPr sz="2400" b="1">
                <a:solidFill>
                  <a:schemeClr val="tx1"/>
                </a:solidFill>
                <a:latin typeface="Arial" charset="0"/>
                <a:ea typeface="ＭＳ Ｐゴシック" charset="0"/>
                <a:cs typeface="ＭＳ Ｐゴシック" charset="0"/>
              </a:defRPr>
            </a:lvl3pPr>
            <a:lvl4pPr algn="l" rtl="0" eaLnBrk="0" fontAlgn="base" hangingPunct="0">
              <a:spcBef>
                <a:spcPct val="0"/>
              </a:spcBef>
              <a:spcAft>
                <a:spcPct val="0"/>
              </a:spcAft>
              <a:defRPr sz="2400" b="1">
                <a:solidFill>
                  <a:schemeClr val="tx1"/>
                </a:solidFill>
                <a:latin typeface="Arial" charset="0"/>
                <a:ea typeface="ＭＳ Ｐゴシック" charset="0"/>
                <a:cs typeface="ＭＳ Ｐゴシック" charset="0"/>
              </a:defRPr>
            </a:lvl4pPr>
            <a:lvl5pPr algn="l" rtl="0" eaLnBrk="0" fontAlgn="base" hangingPunct="0">
              <a:spcBef>
                <a:spcPct val="0"/>
              </a:spcBef>
              <a:spcAft>
                <a:spcPct val="0"/>
              </a:spcAft>
              <a:defRPr sz="24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Rockwell" pitchFamily="18" charset="0"/>
              </a:defRPr>
            </a:lvl6pPr>
            <a:lvl7pPr marL="914400" algn="ctr" rtl="0" fontAlgn="base">
              <a:spcBef>
                <a:spcPct val="0"/>
              </a:spcBef>
              <a:spcAft>
                <a:spcPct val="0"/>
              </a:spcAft>
              <a:defRPr sz="4400">
                <a:solidFill>
                  <a:schemeClr val="tx1"/>
                </a:solidFill>
                <a:latin typeface="Rockwell" pitchFamily="18" charset="0"/>
              </a:defRPr>
            </a:lvl7pPr>
            <a:lvl8pPr marL="1371600" algn="ctr" rtl="0" fontAlgn="base">
              <a:spcBef>
                <a:spcPct val="0"/>
              </a:spcBef>
              <a:spcAft>
                <a:spcPct val="0"/>
              </a:spcAft>
              <a:defRPr sz="4400">
                <a:solidFill>
                  <a:schemeClr val="tx1"/>
                </a:solidFill>
                <a:latin typeface="Rockwell" pitchFamily="18" charset="0"/>
              </a:defRPr>
            </a:lvl8pPr>
            <a:lvl9pPr marL="1828800" algn="ctr" rtl="0" fontAlgn="base">
              <a:spcBef>
                <a:spcPct val="0"/>
              </a:spcBef>
              <a:spcAft>
                <a:spcPct val="0"/>
              </a:spcAft>
              <a:defRPr sz="4400">
                <a:solidFill>
                  <a:schemeClr val="tx1"/>
                </a:solidFill>
                <a:latin typeface="Rockwell" pitchFamily="18" charset="0"/>
              </a:defRPr>
            </a:lvl9pPr>
          </a:lstStyle>
          <a:p>
            <a:pPr algn="just"/>
            <a:r>
              <a:rPr lang="en-US" dirty="0" smtClean="0">
                <a:latin typeface="Times New Roman" panose="02020603050405020304" pitchFamily="18" charset="0"/>
                <a:cs typeface="Times New Roman" panose="02020603050405020304" pitchFamily="18" charset="0"/>
              </a:rPr>
              <a:t>Conclusion:-</a:t>
            </a:r>
          </a:p>
          <a:p>
            <a:pPr algn="just"/>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   </a:t>
            </a:r>
          </a:p>
        </p:txBody>
      </p:sp>
      <p:grpSp>
        <p:nvGrpSpPr>
          <p:cNvPr id="5" name="Group 4"/>
          <p:cNvGrpSpPr/>
          <p:nvPr/>
        </p:nvGrpSpPr>
        <p:grpSpPr>
          <a:xfrm>
            <a:off x="10727835" y="758667"/>
            <a:ext cx="466347" cy="419790"/>
            <a:chOff x="8066093" y="950853"/>
            <a:chExt cx="466347" cy="419790"/>
          </a:xfrm>
        </p:grpSpPr>
        <p:sp>
          <p:nvSpPr>
            <p:cNvPr id="6" name="Flowchart: Connector 5"/>
            <p:cNvSpPr/>
            <p:nvPr/>
          </p:nvSpPr>
          <p:spPr>
            <a:xfrm>
              <a:off x="8066093" y="950853"/>
              <a:ext cx="394339" cy="386721"/>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Slide Number Placeholder 3">
              <a:extLst>
                <a:ext uri="{FF2B5EF4-FFF2-40B4-BE49-F238E27FC236}">
                  <a16:creationId xmlns:a16="http://schemas.microsoft.com/office/drawing/2014/main" id="{8E7DC8A8-83F0-4540-AA74-CBA99A0A8237}"/>
                </a:ext>
              </a:extLst>
            </p:cNvPr>
            <p:cNvSpPr txBox="1">
              <a:spLocks/>
            </p:cNvSpPr>
            <p:nvPr/>
          </p:nvSpPr>
          <p:spPr>
            <a:xfrm>
              <a:off x="8138101" y="980728"/>
              <a:ext cx="394339" cy="38991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84200" hangingPunct="0">
                <a:defRPr/>
              </a:pPr>
              <a:fld id="{86CB4B4D-7CA3-9044-876B-883B54F8677D}" type="slidenum">
                <a:rPr lang="en-US" sz="1600" kern="0">
                  <a:latin typeface="Times New Roman" panose="02020603050405020304" pitchFamily="18" charset="0"/>
                  <a:cs typeface="Times New Roman" panose="02020603050405020304" pitchFamily="18" charset="0"/>
                  <a:sym typeface="Open Sans Bold"/>
                </a:rPr>
                <a:pPr defTabSz="584200" hangingPunct="0">
                  <a:defRPr/>
                </a:pPr>
                <a:t>10</a:t>
              </a:fld>
              <a:endParaRPr lang="en-US" sz="1600" kern="0" dirty="0">
                <a:latin typeface="Times New Roman" panose="02020603050405020304" pitchFamily="18" charset="0"/>
                <a:cs typeface="Times New Roman" panose="02020603050405020304" pitchFamily="18" charset="0"/>
                <a:sym typeface="Open Sans Bold"/>
              </a:endParaRPr>
            </a:p>
          </p:txBody>
        </p:sp>
      </p:grpSp>
      <p:sp>
        <p:nvSpPr>
          <p:cNvPr id="8" name="Content Placeholder 4">
            <a:extLst>
              <a:ext uri="{FF2B5EF4-FFF2-40B4-BE49-F238E27FC236}">
                <a16:creationId xmlns:a16="http://schemas.microsoft.com/office/drawing/2014/main" id="{91D590B7-F0FD-4425-85AC-4541E9193DD3}"/>
              </a:ext>
            </a:extLst>
          </p:cNvPr>
          <p:cNvSpPr>
            <a:spLocks noGrp="1"/>
          </p:cNvSpPr>
          <p:nvPr>
            <p:ph idx="4294967295"/>
          </p:nvPr>
        </p:nvSpPr>
        <p:spPr>
          <a:xfrm>
            <a:off x="1373562" y="2217555"/>
            <a:ext cx="10240369" cy="2385976"/>
          </a:xfrm>
          <a:prstGeom prst="rect">
            <a:avLst/>
          </a:prstGeom>
        </p:spPr>
        <p:txBody>
          <a:bodyPr/>
          <a:lstStyle/>
          <a:p>
            <a:r>
              <a:rPr lang="en-US" sz="2800" dirty="0">
                <a:solidFill>
                  <a:schemeClr val="bg1"/>
                </a:solidFill>
                <a:latin typeface="Times New Roman" panose="02020603050405020304" pitchFamily="18" charset="0"/>
                <a:cs typeface="Times New Roman" panose="02020603050405020304" pitchFamily="18" charset="0"/>
              </a:rPr>
              <a:t>Availability of accurate and timely information is critical at every stage of DRM</a:t>
            </a:r>
          </a:p>
          <a:p>
            <a:r>
              <a:rPr lang="en-US" sz="2800" dirty="0">
                <a:solidFill>
                  <a:schemeClr val="bg1"/>
                </a:solidFill>
                <a:latin typeface="Times New Roman" panose="02020603050405020304" pitchFamily="18" charset="0"/>
                <a:cs typeface="Times New Roman" panose="02020603050405020304" pitchFamily="18" charset="0"/>
              </a:rPr>
              <a:t>Information need varies at every stage of </a:t>
            </a:r>
            <a:r>
              <a:rPr lang="en-US" sz="2800" dirty="0" smtClean="0">
                <a:solidFill>
                  <a:schemeClr val="bg1"/>
                </a:solidFill>
                <a:latin typeface="Times New Roman" panose="02020603050405020304" pitchFamily="18" charset="0"/>
                <a:cs typeface="Times New Roman" panose="02020603050405020304" pitchFamily="18" charset="0"/>
              </a:rPr>
              <a:t>disaster</a:t>
            </a:r>
          </a:p>
          <a:p>
            <a:pPr marL="0" indent="0">
              <a:buNone/>
            </a:pPr>
            <a:r>
              <a:rPr lang="en-US" sz="2800" dirty="0" smtClean="0">
                <a:solidFill>
                  <a:schemeClr val="bg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134659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11050" y="1343926"/>
            <a:ext cx="3301511" cy="1262828"/>
          </a:xfrm>
          <a:prstGeom prst="rect">
            <a:avLst/>
          </a:prstGeom>
        </p:spPr>
      </p:pic>
      <p:sp>
        <p:nvSpPr>
          <p:cNvPr id="2" name="Rectangle 1"/>
          <p:cNvSpPr/>
          <p:nvPr/>
        </p:nvSpPr>
        <p:spPr>
          <a:xfrm>
            <a:off x="897278" y="3278415"/>
            <a:ext cx="10517312" cy="1200329"/>
          </a:xfrm>
          <a:prstGeom prst="rect">
            <a:avLst/>
          </a:prstGeom>
        </p:spPr>
        <p:txBody>
          <a:bodyPr wrap="square">
            <a:spAutoFit/>
          </a:bodyPr>
          <a:lstStyle/>
          <a:p>
            <a:pPr algn="ctr"/>
            <a:r>
              <a:rPr lang="en-US" sz="3600" b="1" dirty="0" smtClean="0">
                <a:solidFill>
                  <a:prstClr val="white"/>
                </a:solidFill>
                <a:latin typeface="Times New Roman" panose="02020603050405020304" pitchFamily="18" charset="0"/>
                <a:cs typeface="Times New Roman" panose="02020603050405020304" pitchFamily="18" charset="0"/>
              </a:rPr>
              <a:t>Overview of Multi-sector Initial Rapid Assessment (MIRA)</a:t>
            </a:r>
            <a:endParaRPr lang="en-IE" sz="3600" b="1" i="1" dirty="0">
              <a:solidFill>
                <a:schemeClr val="bg1"/>
              </a:solidFill>
              <a:latin typeface="Times New Roman" panose="02020603050405020304" pitchFamily="18" charset="0"/>
              <a:cs typeface="Times New Roman" panose="02020603050405020304" pitchFamily="18" charset="0"/>
            </a:endParaRPr>
          </a:p>
        </p:txBody>
      </p:sp>
      <p:sp>
        <p:nvSpPr>
          <p:cNvPr id="5" name="Rectangle 4"/>
          <p:cNvSpPr/>
          <p:nvPr/>
        </p:nvSpPr>
        <p:spPr>
          <a:xfrm>
            <a:off x="5093161" y="4886862"/>
            <a:ext cx="2005677" cy="646331"/>
          </a:xfrm>
          <a:prstGeom prst="rect">
            <a:avLst/>
          </a:prstGeom>
        </p:spPr>
        <p:txBody>
          <a:bodyPr wrap="none">
            <a:spAutoFit/>
          </a:bodyPr>
          <a:lstStyle/>
          <a:p>
            <a:r>
              <a:rPr lang="en-US" sz="3600" b="1" dirty="0" smtClean="0">
                <a:solidFill>
                  <a:prstClr val="white"/>
                </a:solidFill>
                <a:latin typeface="Times New Roman" panose="02020603050405020304" pitchFamily="18" charset="0"/>
                <a:cs typeface="Times New Roman" panose="02020603050405020304" pitchFamily="18" charset="0"/>
              </a:rPr>
              <a:t>Session-2</a:t>
            </a:r>
            <a:endParaRPr lang="en-IE" dirty="0"/>
          </a:p>
        </p:txBody>
      </p:sp>
    </p:spTree>
    <p:extLst>
      <p:ext uri="{BB962C8B-B14F-4D97-AF65-F5344CB8AC3E}">
        <p14:creationId xmlns:p14="http://schemas.microsoft.com/office/powerpoint/2010/main" val="10675810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p:cNvSpPr>
            <a:spLocks noGrp="1"/>
          </p:cNvSpPr>
          <p:nvPr>
            <p:ph type="title"/>
          </p:nvPr>
        </p:nvSpPr>
        <p:spPr>
          <a:xfrm>
            <a:off x="439974" y="404664"/>
            <a:ext cx="5597100" cy="648072"/>
          </a:xfrm>
        </p:spPr>
        <p:txBody>
          <a:bodyPr>
            <a:noAutofit/>
          </a:bodyPr>
          <a:lstStyle/>
          <a:p>
            <a:r>
              <a:rPr lang="en-US" sz="3600" dirty="0" smtClean="0">
                <a:latin typeface="Times New Roman" panose="02020603050405020304" pitchFamily="18" charset="0"/>
                <a:cs typeface="Times New Roman" panose="02020603050405020304" pitchFamily="18" charset="0"/>
              </a:rPr>
              <a:t>Objectives of Session 2</a:t>
            </a:r>
            <a:endParaRPr lang="en-IE" sz="3600" dirty="0">
              <a:latin typeface="Times New Roman" panose="02020603050405020304" pitchFamily="18" charset="0"/>
              <a:cs typeface="Times New Roman" panose="02020603050405020304" pitchFamily="18" charset="0"/>
            </a:endParaRPr>
          </a:p>
        </p:txBody>
      </p:sp>
      <p:sp>
        <p:nvSpPr>
          <p:cNvPr id="10" name="Rectangle 2"/>
          <p:cNvSpPr txBox="1">
            <a:spLocks noChangeArrowheads="1"/>
          </p:cNvSpPr>
          <p:nvPr/>
        </p:nvSpPr>
        <p:spPr>
          <a:xfrm>
            <a:off x="688369" y="1052736"/>
            <a:ext cx="11239928" cy="5256584"/>
          </a:xfrm>
          <a:prstGeom prst="rect">
            <a:avLst/>
          </a:prstGeom>
          <a:noFill/>
          <a:effectLst>
            <a:softEdge rad="63500"/>
          </a:effectLst>
        </p:spPr>
        <p:txBody>
          <a:bodyPr vert="horz" anchor="ctr"/>
          <a:lstStyle>
            <a:lvl1pPr algn="ctr" rtl="0" eaLnBrk="0" fontAlgn="base" hangingPunct="0">
              <a:spcBef>
                <a:spcPct val="0"/>
              </a:spcBef>
              <a:spcAft>
                <a:spcPct val="0"/>
              </a:spcAft>
              <a:defRPr sz="2800" b="1" kern="1200">
                <a:solidFill>
                  <a:schemeClr val="bg1"/>
                </a:solidFill>
                <a:latin typeface="Arial" charset="0"/>
                <a:ea typeface="ＭＳ Ｐゴシック" charset="0"/>
                <a:cs typeface="ＭＳ Ｐゴシック" charset="0"/>
              </a:defRPr>
            </a:lvl1pPr>
            <a:lvl2pPr algn="l" rtl="0" eaLnBrk="0" fontAlgn="base" hangingPunct="0">
              <a:spcBef>
                <a:spcPct val="0"/>
              </a:spcBef>
              <a:spcAft>
                <a:spcPct val="0"/>
              </a:spcAft>
              <a:defRPr sz="2400" b="1">
                <a:solidFill>
                  <a:schemeClr val="tx1"/>
                </a:solidFill>
                <a:latin typeface="Arial" charset="0"/>
                <a:ea typeface="ＭＳ Ｐゴシック" charset="0"/>
                <a:cs typeface="ＭＳ Ｐゴシック" charset="0"/>
              </a:defRPr>
            </a:lvl2pPr>
            <a:lvl3pPr algn="l" rtl="0" eaLnBrk="0" fontAlgn="base" hangingPunct="0">
              <a:spcBef>
                <a:spcPct val="0"/>
              </a:spcBef>
              <a:spcAft>
                <a:spcPct val="0"/>
              </a:spcAft>
              <a:defRPr sz="2400" b="1">
                <a:solidFill>
                  <a:schemeClr val="tx1"/>
                </a:solidFill>
                <a:latin typeface="Arial" charset="0"/>
                <a:ea typeface="ＭＳ Ｐゴシック" charset="0"/>
                <a:cs typeface="ＭＳ Ｐゴシック" charset="0"/>
              </a:defRPr>
            </a:lvl3pPr>
            <a:lvl4pPr algn="l" rtl="0" eaLnBrk="0" fontAlgn="base" hangingPunct="0">
              <a:spcBef>
                <a:spcPct val="0"/>
              </a:spcBef>
              <a:spcAft>
                <a:spcPct val="0"/>
              </a:spcAft>
              <a:defRPr sz="2400" b="1">
                <a:solidFill>
                  <a:schemeClr val="tx1"/>
                </a:solidFill>
                <a:latin typeface="Arial" charset="0"/>
                <a:ea typeface="ＭＳ Ｐゴシック" charset="0"/>
                <a:cs typeface="ＭＳ Ｐゴシック" charset="0"/>
              </a:defRPr>
            </a:lvl4pPr>
            <a:lvl5pPr algn="l" rtl="0" eaLnBrk="0" fontAlgn="base" hangingPunct="0">
              <a:spcBef>
                <a:spcPct val="0"/>
              </a:spcBef>
              <a:spcAft>
                <a:spcPct val="0"/>
              </a:spcAft>
              <a:defRPr sz="24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Rockwell" pitchFamily="18" charset="0"/>
              </a:defRPr>
            </a:lvl6pPr>
            <a:lvl7pPr marL="914400" algn="ctr" rtl="0" fontAlgn="base">
              <a:spcBef>
                <a:spcPct val="0"/>
              </a:spcBef>
              <a:spcAft>
                <a:spcPct val="0"/>
              </a:spcAft>
              <a:defRPr sz="4400">
                <a:solidFill>
                  <a:schemeClr val="tx1"/>
                </a:solidFill>
                <a:latin typeface="Rockwell" pitchFamily="18" charset="0"/>
              </a:defRPr>
            </a:lvl7pPr>
            <a:lvl8pPr marL="1371600" algn="ctr" rtl="0" fontAlgn="base">
              <a:spcBef>
                <a:spcPct val="0"/>
              </a:spcBef>
              <a:spcAft>
                <a:spcPct val="0"/>
              </a:spcAft>
              <a:defRPr sz="4400">
                <a:solidFill>
                  <a:schemeClr val="tx1"/>
                </a:solidFill>
                <a:latin typeface="Rockwell" pitchFamily="18" charset="0"/>
              </a:defRPr>
            </a:lvl8pPr>
            <a:lvl9pPr marL="1828800" algn="ctr" rtl="0" fontAlgn="base">
              <a:spcBef>
                <a:spcPct val="0"/>
              </a:spcBef>
              <a:spcAft>
                <a:spcPct val="0"/>
              </a:spcAft>
              <a:defRPr sz="4400">
                <a:solidFill>
                  <a:schemeClr val="tx1"/>
                </a:solidFill>
                <a:latin typeface="Rockwell" pitchFamily="18" charset="0"/>
              </a:defRPr>
            </a:lvl9pPr>
          </a:lstStyle>
          <a:p>
            <a:pPr marL="28575" lvl="1">
              <a:lnSpc>
                <a:spcPct val="150000"/>
              </a:lnSpc>
              <a:spcBef>
                <a:spcPts val="0"/>
              </a:spcBef>
              <a:spcAft>
                <a:spcPts val="450"/>
              </a:spcAft>
              <a:defRPr/>
            </a:pPr>
            <a:r>
              <a:rPr lang="en-IE" dirty="0">
                <a:solidFill>
                  <a:schemeClr val="bg1"/>
                </a:solidFill>
                <a:latin typeface="Times New Roman" panose="02020603050405020304" pitchFamily="18" charset="0"/>
                <a:cs typeface="Times New Roman" panose="02020603050405020304" pitchFamily="18" charset="0"/>
              </a:rPr>
              <a:t>By end of this session, you should be able to</a:t>
            </a:r>
            <a:r>
              <a:rPr lang="en-IE" dirty="0" smtClean="0">
                <a:solidFill>
                  <a:schemeClr val="bg1"/>
                </a:solidFill>
                <a:latin typeface="Times New Roman" panose="02020603050405020304" pitchFamily="18" charset="0"/>
                <a:cs typeface="Times New Roman" panose="02020603050405020304" pitchFamily="18" charset="0"/>
              </a:rPr>
              <a:t>:</a:t>
            </a:r>
            <a:endParaRPr lang="en-US" dirty="0" smtClean="0">
              <a:solidFill>
                <a:schemeClr val="bg1"/>
              </a:solidFill>
              <a:latin typeface="Times New Roman" panose="02020603050405020304" pitchFamily="18" charset="0"/>
              <a:cs typeface="Times New Roman" panose="02020603050405020304" pitchFamily="18" charset="0"/>
            </a:endParaRPr>
          </a:p>
          <a:p>
            <a:pPr marL="485775" lvl="1" indent="-457200">
              <a:lnSpc>
                <a:spcPct val="150000"/>
              </a:lnSpc>
              <a:spcBef>
                <a:spcPts val="0"/>
              </a:spcBef>
              <a:spcAft>
                <a:spcPts val="450"/>
              </a:spcAft>
              <a:buFont typeface="Arial" panose="020B0604020202020204" pitchFamily="34" charset="0"/>
              <a:buChar char="•"/>
              <a:defRPr/>
            </a:pPr>
            <a:r>
              <a:rPr lang="en-US" b="0" dirty="0" smtClean="0">
                <a:solidFill>
                  <a:schemeClr val="bg1"/>
                </a:solidFill>
                <a:latin typeface="Times New Roman" panose="02020603050405020304" pitchFamily="18" charset="0"/>
                <a:cs typeface="Times New Roman" panose="02020603050405020304" pitchFamily="18" charset="0"/>
              </a:rPr>
              <a:t>Quick </a:t>
            </a:r>
            <a:r>
              <a:rPr lang="en-US" b="0" dirty="0">
                <a:solidFill>
                  <a:schemeClr val="bg1"/>
                </a:solidFill>
                <a:latin typeface="Times New Roman" panose="02020603050405020304" pitchFamily="18" charset="0"/>
                <a:cs typeface="Times New Roman" panose="02020603050405020304" pitchFamily="18" charset="0"/>
              </a:rPr>
              <a:t>snapshot of humanitarian situation</a:t>
            </a:r>
          </a:p>
          <a:p>
            <a:pPr marL="485775" lvl="1" indent="-457200">
              <a:lnSpc>
                <a:spcPct val="150000"/>
              </a:lnSpc>
              <a:spcBef>
                <a:spcPts val="0"/>
              </a:spcBef>
              <a:spcAft>
                <a:spcPts val="450"/>
              </a:spcAft>
              <a:buFont typeface="Arial" panose="020B0604020202020204" pitchFamily="34" charset="0"/>
              <a:buChar char="•"/>
              <a:defRPr/>
            </a:pPr>
            <a:r>
              <a:rPr lang="en-US" b="0" dirty="0">
                <a:solidFill>
                  <a:schemeClr val="bg1"/>
                </a:solidFill>
                <a:latin typeface="Times New Roman" panose="02020603050405020304" pitchFamily="18" charset="0"/>
                <a:cs typeface="Times New Roman" panose="02020603050405020304" pitchFamily="18" charset="0"/>
              </a:rPr>
              <a:t>Assist decision makers to comprehend nature &amp; dynamics of disaster </a:t>
            </a:r>
          </a:p>
          <a:p>
            <a:pPr marL="485775" lvl="1" indent="-457200">
              <a:lnSpc>
                <a:spcPct val="150000"/>
              </a:lnSpc>
              <a:spcBef>
                <a:spcPts val="0"/>
              </a:spcBef>
              <a:spcAft>
                <a:spcPts val="450"/>
              </a:spcAft>
              <a:buFont typeface="Arial" panose="020B0604020202020204" pitchFamily="34" charset="0"/>
              <a:buChar char="•"/>
              <a:defRPr/>
            </a:pPr>
            <a:r>
              <a:rPr lang="en-US" b="0" dirty="0">
                <a:solidFill>
                  <a:schemeClr val="bg1"/>
                </a:solidFill>
                <a:latin typeface="Times New Roman" panose="02020603050405020304" pitchFamily="18" charset="0"/>
                <a:cs typeface="Times New Roman" panose="02020603050405020304" pitchFamily="18" charset="0"/>
              </a:rPr>
              <a:t>Identify strategic humanitarian priorities for timely response &amp; resource mobilization</a:t>
            </a:r>
          </a:p>
          <a:p>
            <a:pPr marL="485775" lvl="1" indent="-457200">
              <a:lnSpc>
                <a:spcPct val="150000"/>
              </a:lnSpc>
              <a:spcBef>
                <a:spcPts val="0"/>
              </a:spcBef>
              <a:spcAft>
                <a:spcPts val="450"/>
              </a:spcAft>
              <a:buFont typeface="Arial" panose="020B0604020202020204" pitchFamily="34" charset="0"/>
              <a:buChar char="•"/>
              <a:defRPr/>
            </a:pPr>
            <a:r>
              <a:rPr lang="en-US" b="0" dirty="0">
                <a:solidFill>
                  <a:schemeClr val="bg1"/>
                </a:solidFill>
                <a:latin typeface="Times New Roman" panose="02020603050405020304" pitchFamily="18" charset="0"/>
                <a:cs typeface="Times New Roman" panose="02020603050405020304" pitchFamily="18" charset="0"/>
              </a:rPr>
              <a:t>Efficient, smooth &amp; effective survey to </a:t>
            </a:r>
            <a:r>
              <a:rPr lang="en-US" b="0" dirty="0" smtClean="0">
                <a:solidFill>
                  <a:schemeClr val="bg1"/>
                </a:solidFill>
                <a:latin typeface="Times New Roman" panose="02020603050405020304" pitchFamily="18" charset="0"/>
                <a:cs typeface="Times New Roman" panose="02020603050405020304" pitchFamily="18" charset="0"/>
              </a:rPr>
              <a:t>identify</a:t>
            </a:r>
          </a:p>
          <a:p>
            <a:pPr marL="828675" lvl="2" indent="-342900">
              <a:spcBef>
                <a:spcPts val="0"/>
              </a:spcBef>
              <a:spcAft>
                <a:spcPts val="450"/>
              </a:spcAft>
              <a:buFont typeface="Arial" panose="020B0604020202020204" pitchFamily="34" charset="0"/>
              <a:buChar char="•"/>
              <a:defRPr/>
            </a:pPr>
            <a:r>
              <a:rPr lang="en-US" b="0" dirty="0" smtClean="0">
                <a:solidFill>
                  <a:schemeClr val="bg1"/>
                </a:solidFill>
                <a:latin typeface="Times New Roman" panose="02020603050405020304" pitchFamily="18" charset="0"/>
                <a:cs typeface="Times New Roman" panose="02020603050405020304" pitchFamily="18" charset="0"/>
              </a:rPr>
              <a:t>Priority needs</a:t>
            </a:r>
          </a:p>
          <a:p>
            <a:pPr marL="828675" lvl="2" indent="-342900">
              <a:spcBef>
                <a:spcPts val="0"/>
              </a:spcBef>
              <a:spcAft>
                <a:spcPts val="450"/>
              </a:spcAft>
              <a:buFont typeface="Arial" panose="020B0604020202020204" pitchFamily="34" charset="0"/>
              <a:buChar char="•"/>
              <a:defRPr/>
            </a:pPr>
            <a:r>
              <a:rPr lang="en-US" b="0" dirty="0" smtClean="0">
                <a:solidFill>
                  <a:schemeClr val="bg1"/>
                </a:solidFill>
                <a:latin typeface="Times New Roman" panose="02020603050405020304" pitchFamily="18" charset="0"/>
                <a:cs typeface="Times New Roman" panose="02020603050405020304" pitchFamily="18" charset="0"/>
              </a:rPr>
              <a:t>Scale </a:t>
            </a:r>
            <a:r>
              <a:rPr lang="en-US" b="0" dirty="0">
                <a:solidFill>
                  <a:schemeClr val="bg1"/>
                </a:solidFill>
                <a:latin typeface="Times New Roman" panose="02020603050405020304" pitchFamily="18" charset="0"/>
                <a:cs typeface="Times New Roman" panose="02020603050405020304" pitchFamily="18" charset="0"/>
              </a:rPr>
              <a:t>and extent of </a:t>
            </a:r>
            <a:r>
              <a:rPr lang="en-US" b="0" dirty="0" smtClean="0">
                <a:solidFill>
                  <a:schemeClr val="bg1"/>
                </a:solidFill>
                <a:latin typeface="Times New Roman" panose="02020603050405020304" pitchFamily="18" charset="0"/>
                <a:cs typeface="Times New Roman" panose="02020603050405020304" pitchFamily="18" charset="0"/>
              </a:rPr>
              <a:t>disaster</a:t>
            </a:r>
          </a:p>
          <a:p>
            <a:pPr marL="828675" lvl="2" indent="-342900">
              <a:spcBef>
                <a:spcPts val="0"/>
              </a:spcBef>
              <a:spcAft>
                <a:spcPts val="450"/>
              </a:spcAft>
              <a:buFont typeface="Arial" panose="020B0604020202020204" pitchFamily="34" charset="0"/>
              <a:buChar char="•"/>
              <a:defRPr/>
            </a:pPr>
            <a:r>
              <a:rPr lang="en-US" b="0" dirty="0" smtClean="0">
                <a:solidFill>
                  <a:schemeClr val="bg1"/>
                </a:solidFill>
                <a:latin typeface="Times New Roman" panose="02020603050405020304" pitchFamily="18" charset="0"/>
                <a:cs typeface="Times New Roman" panose="02020603050405020304" pitchFamily="18" charset="0"/>
              </a:rPr>
              <a:t>Gaps </a:t>
            </a:r>
            <a:r>
              <a:rPr lang="en-US" b="0" dirty="0">
                <a:solidFill>
                  <a:schemeClr val="bg1"/>
                </a:solidFill>
                <a:latin typeface="Times New Roman" panose="02020603050405020304" pitchFamily="18" charset="0"/>
                <a:cs typeface="Times New Roman" panose="02020603050405020304" pitchFamily="18" charset="0"/>
              </a:rPr>
              <a:t>in response</a:t>
            </a:r>
          </a:p>
        </p:txBody>
      </p:sp>
      <p:grpSp>
        <p:nvGrpSpPr>
          <p:cNvPr id="7" name="Group 6"/>
          <p:cNvGrpSpPr/>
          <p:nvPr/>
        </p:nvGrpSpPr>
        <p:grpSpPr>
          <a:xfrm>
            <a:off x="10727837" y="758667"/>
            <a:ext cx="436233" cy="419790"/>
            <a:chOff x="8034563" y="950853"/>
            <a:chExt cx="436233" cy="419790"/>
          </a:xfrm>
        </p:grpSpPr>
        <p:sp>
          <p:nvSpPr>
            <p:cNvPr id="8" name="Flowchart: Connector 7"/>
            <p:cNvSpPr/>
            <p:nvPr/>
          </p:nvSpPr>
          <p:spPr>
            <a:xfrm>
              <a:off x="8034563" y="950853"/>
              <a:ext cx="394339" cy="386721"/>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Slide Number Placeholder 3">
              <a:extLst>
                <a:ext uri="{FF2B5EF4-FFF2-40B4-BE49-F238E27FC236}">
                  <a16:creationId xmlns:a16="http://schemas.microsoft.com/office/drawing/2014/main" id="{8E7DC8A8-83F0-4540-AA74-CBA99A0A8237}"/>
                </a:ext>
              </a:extLst>
            </p:cNvPr>
            <p:cNvSpPr txBox="1">
              <a:spLocks/>
            </p:cNvSpPr>
            <p:nvPr/>
          </p:nvSpPr>
          <p:spPr>
            <a:xfrm>
              <a:off x="8076457" y="980728"/>
              <a:ext cx="394339" cy="38991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84200" hangingPunct="0">
                <a:defRPr/>
              </a:pPr>
              <a:fld id="{86CB4B4D-7CA3-9044-876B-883B54F8677D}" type="slidenum">
                <a:rPr lang="en-US" sz="1600" kern="0">
                  <a:latin typeface="Times New Roman" panose="02020603050405020304" pitchFamily="18" charset="0"/>
                  <a:cs typeface="Times New Roman" panose="02020603050405020304" pitchFamily="18" charset="0"/>
                  <a:sym typeface="Open Sans Bold"/>
                </a:rPr>
                <a:pPr defTabSz="584200" hangingPunct="0">
                  <a:defRPr/>
                </a:pPr>
                <a:t>12</a:t>
              </a:fld>
              <a:endParaRPr lang="en-US" sz="1600" kern="0" dirty="0">
                <a:latin typeface="Times New Roman" panose="02020603050405020304" pitchFamily="18" charset="0"/>
                <a:cs typeface="Times New Roman" panose="02020603050405020304" pitchFamily="18" charset="0"/>
                <a:sym typeface="Open Sans Bold"/>
              </a:endParaRPr>
            </a:p>
          </p:txBody>
        </p:sp>
      </p:grpSp>
    </p:spTree>
    <p:extLst>
      <p:ext uri="{BB962C8B-B14F-4D97-AF65-F5344CB8AC3E}">
        <p14:creationId xmlns:p14="http://schemas.microsoft.com/office/powerpoint/2010/main" val="1928412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p:cNvSpPr>
            <a:spLocks noGrp="1"/>
          </p:cNvSpPr>
          <p:nvPr>
            <p:ph type="title"/>
          </p:nvPr>
        </p:nvSpPr>
        <p:spPr>
          <a:xfrm>
            <a:off x="452062" y="377855"/>
            <a:ext cx="8439689" cy="576064"/>
          </a:xfrm>
        </p:spPr>
        <p:txBody>
          <a:bodyPr>
            <a:noAutofit/>
          </a:bodyPr>
          <a:lstStyle/>
          <a:p>
            <a:r>
              <a:rPr lang="en-US" dirty="0" smtClean="0">
                <a:latin typeface="Times New Roman" panose="02020603050405020304" pitchFamily="18" charset="0"/>
                <a:cs typeface="Times New Roman" panose="02020603050405020304" pitchFamily="18" charset="0"/>
              </a:rPr>
              <a:t>Content of Session 2</a:t>
            </a:r>
            <a:endParaRPr lang="en-IE" dirty="0">
              <a:latin typeface="Times New Roman" panose="02020603050405020304" pitchFamily="18" charset="0"/>
              <a:cs typeface="Times New Roman" panose="02020603050405020304" pitchFamily="18" charset="0"/>
            </a:endParaRPr>
          </a:p>
        </p:txBody>
      </p:sp>
      <p:sp>
        <p:nvSpPr>
          <p:cNvPr id="13" name="Rectangle 2"/>
          <p:cNvSpPr txBox="1">
            <a:spLocks noChangeArrowheads="1"/>
          </p:cNvSpPr>
          <p:nvPr/>
        </p:nvSpPr>
        <p:spPr>
          <a:xfrm>
            <a:off x="844840" y="1166645"/>
            <a:ext cx="10223222" cy="5283017"/>
          </a:xfrm>
          <a:prstGeom prst="rect">
            <a:avLst/>
          </a:prstGeom>
          <a:noFill/>
          <a:effectLst>
            <a:softEdge rad="63500"/>
          </a:effectLst>
        </p:spPr>
        <p:txBody>
          <a:bodyPr vert="horz" anchor="ctr"/>
          <a:lstStyle>
            <a:lvl1pPr algn="ctr" rtl="0" eaLnBrk="0" fontAlgn="base" hangingPunct="0">
              <a:spcBef>
                <a:spcPct val="0"/>
              </a:spcBef>
              <a:spcAft>
                <a:spcPct val="0"/>
              </a:spcAft>
              <a:defRPr sz="2800" b="1" kern="1200">
                <a:solidFill>
                  <a:schemeClr val="bg1"/>
                </a:solidFill>
                <a:latin typeface="Arial" charset="0"/>
                <a:ea typeface="ＭＳ Ｐゴシック" charset="0"/>
                <a:cs typeface="ＭＳ Ｐゴシック" charset="0"/>
              </a:defRPr>
            </a:lvl1pPr>
            <a:lvl2pPr algn="l" rtl="0" eaLnBrk="0" fontAlgn="base" hangingPunct="0">
              <a:spcBef>
                <a:spcPct val="0"/>
              </a:spcBef>
              <a:spcAft>
                <a:spcPct val="0"/>
              </a:spcAft>
              <a:defRPr sz="2400" b="1">
                <a:solidFill>
                  <a:schemeClr val="tx1"/>
                </a:solidFill>
                <a:latin typeface="Arial" charset="0"/>
                <a:ea typeface="ＭＳ Ｐゴシック" charset="0"/>
                <a:cs typeface="ＭＳ Ｐゴシック" charset="0"/>
              </a:defRPr>
            </a:lvl2pPr>
            <a:lvl3pPr algn="l" rtl="0" eaLnBrk="0" fontAlgn="base" hangingPunct="0">
              <a:spcBef>
                <a:spcPct val="0"/>
              </a:spcBef>
              <a:spcAft>
                <a:spcPct val="0"/>
              </a:spcAft>
              <a:defRPr sz="2400" b="1">
                <a:solidFill>
                  <a:schemeClr val="tx1"/>
                </a:solidFill>
                <a:latin typeface="Arial" charset="0"/>
                <a:ea typeface="ＭＳ Ｐゴシック" charset="0"/>
                <a:cs typeface="ＭＳ Ｐゴシック" charset="0"/>
              </a:defRPr>
            </a:lvl3pPr>
            <a:lvl4pPr algn="l" rtl="0" eaLnBrk="0" fontAlgn="base" hangingPunct="0">
              <a:spcBef>
                <a:spcPct val="0"/>
              </a:spcBef>
              <a:spcAft>
                <a:spcPct val="0"/>
              </a:spcAft>
              <a:defRPr sz="2400" b="1">
                <a:solidFill>
                  <a:schemeClr val="tx1"/>
                </a:solidFill>
                <a:latin typeface="Arial" charset="0"/>
                <a:ea typeface="ＭＳ Ｐゴシック" charset="0"/>
                <a:cs typeface="ＭＳ Ｐゴシック" charset="0"/>
              </a:defRPr>
            </a:lvl4pPr>
            <a:lvl5pPr algn="l" rtl="0" eaLnBrk="0" fontAlgn="base" hangingPunct="0">
              <a:spcBef>
                <a:spcPct val="0"/>
              </a:spcBef>
              <a:spcAft>
                <a:spcPct val="0"/>
              </a:spcAft>
              <a:defRPr sz="24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Rockwell" pitchFamily="18" charset="0"/>
              </a:defRPr>
            </a:lvl6pPr>
            <a:lvl7pPr marL="914400" algn="ctr" rtl="0" fontAlgn="base">
              <a:spcBef>
                <a:spcPct val="0"/>
              </a:spcBef>
              <a:spcAft>
                <a:spcPct val="0"/>
              </a:spcAft>
              <a:defRPr sz="4400">
                <a:solidFill>
                  <a:schemeClr val="tx1"/>
                </a:solidFill>
                <a:latin typeface="Rockwell" pitchFamily="18" charset="0"/>
              </a:defRPr>
            </a:lvl7pPr>
            <a:lvl8pPr marL="1371600" algn="ctr" rtl="0" fontAlgn="base">
              <a:spcBef>
                <a:spcPct val="0"/>
              </a:spcBef>
              <a:spcAft>
                <a:spcPct val="0"/>
              </a:spcAft>
              <a:defRPr sz="4400">
                <a:solidFill>
                  <a:schemeClr val="tx1"/>
                </a:solidFill>
                <a:latin typeface="Rockwell" pitchFamily="18" charset="0"/>
              </a:defRPr>
            </a:lvl8pPr>
            <a:lvl9pPr marL="1828800" algn="ctr" rtl="0" fontAlgn="base">
              <a:spcBef>
                <a:spcPct val="0"/>
              </a:spcBef>
              <a:spcAft>
                <a:spcPct val="0"/>
              </a:spcAft>
              <a:defRPr sz="4400">
                <a:solidFill>
                  <a:schemeClr val="tx1"/>
                </a:solidFill>
                <a:latin typeface="Rockwell" pitchFamily="18" charset="0"/>
              </a:defRPr>
            </a:lvl9pPr>
          </a:lstStyle>
          <a:p>
            <a:pPr marL="342900" lvl="0" indent="-342900" algn="just">
              <a:spcAft>
                <a:spcPts val="0"/>
              </a:spcAft>
              <a:buSzPts val="900"/>
              <a:buFont typeface="Wingdings" panose="05000000000000000000" pitchFamily="2" charset="2"/>
              <a:buChar char=""/>
              <a:tabLst>
                <a:tab pos="228600" algn="l"/>
              </a:tabLst>
            </a:pPr>
            <a:r>
              <a:rPr lang="en-GB" sz="2400" b="0" dirty="0" smtClean="0">
                <a:latin typeface="Times New Roman" panose="02020603050405020304" pitchFamily="18" charset="0"/>
                <a:ea typeface="Calibri" panose="020F0502020204030204" pitchFamily="34" charset="0"/>
              </a:rPr>
              <a:t>MIRA Background </a:t>
            </a:r>
            <a:endParaRPr lang="en-IE" sz="2400" b="0" dirty="0">
              <a:latin typeface="Times New Roman" panose="02020603050405020304" pitchFamily="18" charset="0"/>
              <a:ea typeface="Times New Roman" panose="02020603050405020304" pitchFamily="18" charset="0"/>
            </a:endParaRPr>
          </a:p>
          <a:p>
            <a:pPr marL="342900" lvl="0" indent="-342900" algn="just">
              <a:spcAft>
                <a:spcPts val="0"/>
              </a:spcAft>
              <a:buSzPts val="900"/>
              <a:buFont typeface="Wingdings" panose="05000000000000000000" pitchFamily="2" charset="2"/>
              <a:buChar char=""/>
              <a:tabLst>
                <a:tab pos="228600" algn="l"/>
              </a:tabLst>
            </a:pPr>
            <a:r>
              <a:rPr lang="en-GB" sz="2400" b="0" dirty="0" smtClean="0">
                <a:latin typeface="Times New Roman" panose="02020603050405020304" pitchFamily="18" charset="0"/>
                <a:ea typeface="Calibri" panose="020F0502020204030204" pitchFamily="34" charset="0"/>
              </a:rPr>
              <a:t>MIRA Prioritized </a:t>
            </a:r>
            <a:r>
              <a:rPr lang="en-GB" sz="2400" b="0" dirty="0">
                <a:latin typeface="Times New Roman" panose="02020603050405020304" pitchFamily="18" charset="0"/>
                <a:ea typeface="Calibri" panose="020F0502020204030204" pitchFamily="34" charset="0"/>
              </a:rPr>
              <a:t>Sectors</a:t>
            </a:r>
            <a:endParaRPr lang="en-IE" sz="2400" b="0" dirty="0">
              <a:latin typeface="Times New Roman" panose="02020603050405020304" pitchFamily="18" charset="0"/>
              <a:ea typeface="Times New Roman" panose="02020603050405020304" pitchFamily="18" charset="0"/>
            </a:endParaRPr>
          </a:p>
          <a:p>
            <a:pPr marL="342900" lvl="0" indent="-342900" algn="just">
              <a:spcAft>
                <a:spcPts val="0"/>
              </a:spcAft>
              <a:buSzPts val="900"/>
              <a:buFont typeface="Wingdings" panose="05000000000000000000" pitchFamily="2" charset="2"/>
              <a:buChar char=""/>
              <a:tabLst>
                <a:tab pos="228600" algn="l"/>
              </a:tabLst>
            </a:pPr>
            <a:r>
              <a:rPr lang="en-GB" sz="2400" b="0" dirty="0" smtClean="0">
                <a:latin typeface="Times New Roman" panose="02020603050405020304" pitchFamily="18" charset="0"/>
                <a:ea typeface="Calibri" panose="020F0502020204030204" pitchFamily="34" charset="0"/>
              </a:rPr>
              <a:t>MIRA Initiation </a:t>
            </a:r>
            <a:r>
              <a:rPr lang="en-GB" sz="2400" b="0" dirty="0">
                <a:latin typeface="Times New Roman" panose="02020603050405020304" pitchFamily="18" charset="0"/>
                <a:ea typeface="Calibri" panose="020F0502020204030204" pitchFamily="34" charset="0"/>
              </a:rPr>
              <a:t>Process</a:t>
            </a:r>
            <a:endParaRPr lang="en-IE" sz="2400" b="0" dirty="0">
              <a:latin typeface="Times New Roman" panose="02020603050405020304" pitchFamily="18" charset="0"/>
              <a:ea typeface="Times New Roman" panose="02020603050405020304" pitchFamily="18" charset="0"/>
            </a:endParaRPr>
          </a:p>
          <a:p>
            <a:pPr marL="342900" lvl="0" indent="-342900" algn="just">
              <a:spcAft>
                <a:spcPts val="0"/>
              </a:spcAft>
              <a:buSzPts val="900"/>
              <a:buFont typeface="Wingdings" panose="05000000000000000000" pitchFamily="2" charset="2"/>
              <a:buChar char=""/>
              <a:tabLst>
                <a:tab pos="228600" algn="l"/>
              </a:tabLst>
            </a:pPr>
            <a:r>
              <a:rPr lang="en-GB" sz="2400" b="0" dirty="0">
                <a:latin typeface="Times New Roman" panose="02020603050405020304" pitchFamily="18" charset="0"/>
                <a:ea typeface="Calibri" panose="020F0502020204030204" pitchFamily="34" charset="0"/>
              </a:rPr>
              <a:t>Team composition</a:t>
            </a:r>
            <a:r>
              <a:rPr lang="en-GB" sz="2400" b="0" dirty="0">
                <a:latin typeface="Times New Roman" panose="02020603050405020304" pitchFamily="18" charset="0"/>
                <a:ea typeface="Times New Roman" panose="02020603050405020304" pitchFamily="18" charset="0"/>
              </a:rPr>
              <a:t> </a:t>
            </a:r>
            <a:r>
              <a:rPr lang="en-GB" sz="2400" b="0" dirty="0">
                <a:latin typeface="Times New Roman" panose="02020603050405020304" pitchFamily="18" charset="0"/>
                <a:ea typeface="Calibri" panose="020F0502020204030204" pitchFamily="34" charset="0"/>
              </a:rPr>
              <a:t>/ Coordination </a:t>
            </a:r>
            <a:r>
              <a:rPr lang="en-GB" sz="2400" b="0" dirty="0" smtClean="0">
                <a:latin typeface="Times New Roman" panose="02020603050405020304" pitchFamily="18" charset="0"/>
                <a:ea typeface="Calibri" panose="020F0502020204030204" pitchFamily="34" charset="0"/>
              </a:rPr>
              <a:t>Structure for MIRA</a:t>
            </a:r>
            <a:endParaRPr lang="en-IE" sz="2400" b="0" dirty="0">
              <a:latin typeface="Times New Roman" panose="02020603050405020304" pitchFamily="18" charset="0"/>
              <a:ea typeface="Times New Roman" panose="02020603050405020304" pitchFamily="18" charset="0"/>
            </a:endParaRPr>
          </a:p>
          <a:p>
            <a:pPr marL="342900" lvl="0" indent="-342900" algn="just">
              <a:spcAft>
                <a:spcPts val="0"/>
              </a:spcAft>
              <a:buSzPts val="900"/>
              <a:buFont typeface="Wingdings" panose="05000000000000000000" pitchFamily="2" charset="2"/>
              <a:buChar char=""/>
              <a:tabLst>
                <a:tab pos="228600" algn="l"/>
              </a:tabLst>
            </a:pPr>
            <a:r>
              <a:rPr lang="en-GB" sz="2400" b="0" dirty="0">
                <a:latin typeface="Times New Roman" panose="02020603050405020304" pitchFamily="18" charset="0"/>
                <a:ea typeface="Calibri" panose="020F0502020204030204" pitchFamily="34" charset="0"/>
              </a:rPr>
              <a:t>Three </a:t>
            </a:r>
            <a:r>
              <a:rPr lang="en-GB" sz="2400" b="0" dirty="0" smtClean="0">
                <a:latin typeface="Times New Roman" panose="02020603050405020304" pitchFamily="18" charset="0"/>
                <a:ea typeface="Calibri" panose="020F0502020204030204" pitchFamily="34" charset="0"/>
              </a:rPr>
              <a:t>Phases of MIRA</a:t>
            </a:r>
            <a:endParaRPr lang="en-IE" sz="2400" b="0" dirty="0">
              <a:latin typeface="Times New Roman" panose="02020603050405020304" pitchFamily="18" charset="0"/>
              <a:ea typeface="Times New Roman" panose="02020603050405020304" pitchFamily="18" charset="0"/>
            </a:endParaRPr>
          </a:p>
          <a:p>
            <a:pPr marL="342900" lvl="0" indent="-342900" algn="just">
              <a:spcAft>
                <a:spcPts val="0"/>
              </a:spcAft>
              <a:buSzPts val="900"/>
              <a:buFont typeface="Wingdings" panose="05000000000000000000" pitchFamily="2" charset="2"/>
              <a:buChar char=""/>
              <a:tabLst>
                <a:tab pos="228600" algn="l"/>
              </a:tabLst>
            </a:pPr>
            <a:r>
              <a:rPr lang="en-GB" sz="2400" b="0" dirty="0" smtClean="0">
                <a:latin typeface="Times New Roman" panose="02020603050405020304" pitchFamily="18" charset="0"/>
                <a:ea typeface="Calibri" panose="020F0502020204030204" pitchFamily="34" charset="0"/>
              </a:rPr>
              <a:t>MIRA Process </a:t>
            </a:r>
            <a:r>
              <a:rPr lang="en-GB" sz="2400" b="0" dirty="0">
                <a:latin typeface="Times New Roman" panose="02020603050405020304" pitchFamily="18" charset="0"/>
                <a:ea typeface="Calibri" panose="020F0502020204030204" pitchFamily="34" charset="0"/>
              </a:rPr>
              <a:t>timeline</a:t>
            </a:r>
            <a:endParaRPr lang="en-IE" sz="2400" b="0" dirty="0">
              <a:latin typeface="Times New Roman" panose="02020603050405020304" pitchFamily="18" charset="0"/>
              <a:ea typeface="Times New Roman" panose="02020603050405020304" pitchFamily="18" charset="0"/>
            </a:endParaRPr>
          </a:p>
          <a:p>
            <a:pPr marL="342900" lvl="0" indent="-342900" algn="just">
              <a:spcAft>
                <a:spcPts val="0"/>
              </a:spcAft>
              <a:buSzPts val="900"/>
              <a:buFont typeface="Wingdings" panose="05000000000000000000" pitchFamily="2" charset="2"/>
              <a:buChar char=""/>
              <a:tabLst>
                <a:tab pos="228600" algn="l"/>
              </a:tabLst>
            </a:pPr>
            <a:r>
              <a:rPr lang="en-GB" sz="2400" b="0" dirty="0">
                <a:latin typeface="Times New Roman" panose="02020603050405020304" pitchFamily="18" charset="0"/>
                <a:ea typeface="Calibri" panose="020F0502020204030204" pitchFamily="34" charset="0"/>
              </a:rPr>
              <a:t>Key Informant</a:t>
            </a:r>
            <a:endParaRPr lang="en-IE" sz="2400" b="0" dirty="0">
              <a:latin typeface="Times New Roman" panose="02020603050405020304" pitchFamily="18" charset="0"/>
              <a:ea typeface="Times New Roman" panose="02020603050405020304" pitchFamily="18" charset="0"/>
            </a:endParaRPr>
          </a:p>
          <a:p>
            <a:pPr marL="742950" lvl="1" indent="-285750" algn="just">
              <a:spcAft>
                <a:spcPts val="0"/>
              </a:spcAft>
              <a:buFont typeface="Courier New" panose="02070309020205020404" pitchFamily="49" charset="0"/>
              <a:buChar char="o"/>
              <a:tabLst>
                <a:tab pos="685800" algn="l"/>
              </a:tabLst>
            </a:pPr>
            <a:r>
              <a:rPr lang="en-GB" b="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Identifying Key Informant</a:t>
            </a:r>
            <a:endParaRPr lang="en-IE" b="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spcAft>
                <a:spcPts val="0"/>
              </a:spcAft>
              <a:buFont typeface="Courier New" panose="02070309020205020404" pitchFamily="49" charset="0"/>
              <a:buChar char="o"/>
              <a:tabLst>
                <a:tab pos="685800" algn="l"/>
              </a:tabLst>
            </a:pPr>
            <a:r>
              <a:rPr lang="en-GB" b="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Key Informant Selection Criteria</a:t>
            </a:r>
            <a:endParaRPr lang="en-IE" b="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0"/>
              </a:spcAft>
              <a:buSzPts val="900"/>
              <a:buFont typeface="Wingdings" panose="05000000000000000000" pitchFamily="2" charset="2"/>
              <a:buChar char=""/>
              <a:tabLst>
                <a:tab pos="228600" algn="l"/>
              </a:tabLst>
            </a:pPr>
            <a:r>
              <a:rPr lang="en-GB" sz="2400" b="0" dirty="0">
                <a:latin typeface="Times New Roman" panose="02020603050405020304" pitchFamily="18" charset="0"/>
                <a:ea typeface="Calibri" panose="020F0502020204030204" pitchFamily="34" charset="0"/>
              </a:rPr>
              <a:t>Direct observations (Structured and unstructured)</a:t>
            </a:r>
            <a:endParaRPr lang="en-IE" sz="2400" b="0" dirty="0">
              <a:latin typeface="Times New Roman" panose="02020603050405020304" pitchFamily="18" charset="0"/>
              <a:ea typeface="Times New Roman" panose="02020603050405020304" pitchFamily="18" charset="0"/>
            </a:endParaRPr>
          </a:p>
          <a:p>
            <a:pPr marL="342900" lvl="0" indent="-342900" algn="just">
              <a:spcAft>
                <a:spcPts val="0"/>
              </a:spcAft>
              <a:buSzPts val="900"/>
              <a:buFont typeface="Wingdings" panose="05000000000000000000" pitchFamily="2" charset="2"/>
              <a:buChar char=""/>
              <a:tabLst>
                <a:tab pos="228600" algn="l"/>
              </a:tabLst>
            </a:pPr>
            <a:r>
              <a:rPr lang="en-GB" sz="2400" b="0" dirty="0">
                <a:latin typeface="Times New Roman" panose="02020603050405020304" pitchFamily="18" charset="0"/>
                <a:ea typeface="Calibri" panose="020F0502020204030204" pitchFamily="34" charset="0"/>
              </a:rPr>
              <a:t>Data Collection Tools </a:t>
            </a:r>
            <a:endParaRPr lang="en-IE" sz="2400" b="0" dirty="0">
              <a:latin typeface="Times New Roman" panose="02020603050405020304" pitchFamily="18" charset="0"/>
              <a:ea typeface="Times New Roman" panose="02020603050405020304" pitchFamily="18" charset="0"/>
            </a:endParaRPr>
          </a:p>
          <a:p>
            <a:pPr marL="742950" lvl="1" indent="-285750" algn="just">
              <a:spcAft>
                <a:spcPts val="0"/>
              </a:spcAft>
              <a:buFont typeface="Courier New" panose="02070309020205020404" pitchFamily="49" charset="0"/>
              <a:buChar char="o"/>
              <a:tabLst>
                <a:tab pos="685800" algn="l"/>
              </a:tabLst>
            </a:pPr>
            <a:r>
              <a:rPr lang="en-GB" b="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Key informant Questionnaire</a:t>
            </a:r>
            <a:endParaRPr lang="en-IE" b="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spcAft>
                <a:spcPts val="0"/>
              </a:spcAft>
              <a:buFont typeface="Courier New" panose="02070309020205020404" pitchFamily="49" charset="0"/>
              <a:buChar char="o"/>
              <a:tabLst>
                <a:tab pos="685800" algn="l"/>
              </a:tabLst>
            </a:pPr>
            <a:r>
              <a:rPr lang="en-GB" b="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Direct Observation Checklist</a:t>
            </a:r>
            <a:endParaRPr lang="en-IE" b="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0"/>
              </a:spcAft>
              <a:buSzPts val="900"/>
              <a:buFont typeface="Wingdings" panose="05000000000000000000" pitchFamily="2" charset="2"/>
              <a:buChar char=""/>
              <a:tabLst>
                <a:tab pos="228600" algn="l"/>
              </a:tabLst>
            </a:pPr>
            <a:r>
              <a:rPr lang="en-GB" sz="2400" b="0" dirty="0">
                <a:latin typeface="Times New Roman" panose="02020603050405020304" pitchFamily="18" charset="0"/>
                <a:ea typeface="Calibri" panose="020F0502020204030204" pitchFamily="34" charset="0"/>
              </a:rPr>
              <a:t>Interview Do’s and </a:t>
            </a:r>
            <a:r>
              <a:rPr lang="en-GB" sz="2400" b="0" dirty="0" smtClean="0">
                <a:latin typeface="Times New Roman" panose="02020603050405020304" pitchFamily="18" charset="0"/>
                <a:ea typeface="Calibri" panose="020F0502020204030204" pitchFamily="34" charset="0"/>
              </a:rPr>
              <a:t>Don’ts</a:t>
            </a:r>
            <a:endParaRPr lang="en-IE" sz="2400" b="0" dirty="0" smtClean="0">
              <a:latin typeface="Times New Roman" panose="02020603050405020304" pitchFamily="18" charset="0"/>
              <a:ea typeface="Calibri" panose="020F0502020204030204" pitchFamily="34" charset="0"/>
            </a:endParaRPr>
          </a:p>
          <a:p>
            <a:pPr marL="342900" lvl="0" indent="-342900" algn="just">
              <a:spcAft>
                <a:spcPts val="0"/>
              </a:spcAft>
              <a:buSzPts val="900"/>
              <a:buFont typeface="Wingdings" panose="05000000000000000000" pitchFamily="2" charset="2"/>
              <a:buChar char=""/>
              <a:tabLst>
                <a:tab pos="228600" algn="l"/>
              </a:tabLst>
            </a:pPr>
            <a:r>
              <a:rPr lang="en-GB" sz="2400" b="0" dirty="0" smtClean="0">
                <a:latin typeface="Times New Roman" panose="02020603050405020304" pitchFamily="18" charset="0"/>
                <a:ea typeface="Calibri" panose="020F0502020204030204" pitchFamily="34" charset="0"/>
              </a:rPr>
              <a:t>MIRA </a:t>
            </a:r>
            <a:r>
              <a:rPr lang="en-GB" sz="2400" b="0" dirty="0">
                <a:latin typeface="Times New Roman" panose="02020603050405020304" pitchFamily="18" charset="0"/>
                <a:ea typeface="Calibri" panose="020F0502020204030204" pitchFamily="34" charset="0"/>
              </a:rPr>
              <a:t>in Action (snapshot from previous MIRA exercises)</a:t>
            </a:r>
            <a:endParaRPr lang="en-IE" sz="2400" b="0" dirty="0">
              <a:effectLst/>
              <a:latin typeface="Times New Roman" panose="02020603050405020304" pitchFamily="18" charset="0"/>
              <a:ea typeface="Times New Roman" panose="02020603050405020304" pitchFamily="18" charset="0"/>
            </a:endParaRPr>
          </a:p>
        </p:txBody>
      </p:sp>
      <p:grpSp>
        <p:nvGrpSpPr>
          <p:cNvPr id="5" name="Group 4"/>
          <p:cNvGrpSpPr/>
          <p:nvPr/>
        </p:nvGrpSpPr>
        <p:grpSpPr>
          <a:xfrm>
            <a:off x="10747296" y="760559"/>
            <a:ext cx="395901" cy="409280"/>
            <a:chOff x="8064531" y="950853"/>
            <a:chExt cx="395901" cy="409280"/>
          </a:xfrm>
        </p:grpSpPr>
        <p:sp>
          <p:nvSpPr>
            <p:cNvPr id="6" name="Flowchart: Connector 5"/>
            <p:cNvSpPr/>
            <p:nvPr/>
          </p:nvSpPr>
          <p:spPr>
            <a:xfrm>
              <a:off x="8066093" y="950853"/>
              <a:ext cx="394339" cy="386721"/>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Slide Number Placeholder 3">
              <a:extLst>
                <a:ext uri="{FF2B5EF4-FFF2-40B4-BE49-F238E27FC236}">
                  <a16:creationId xmlns:a16="http://schemas.microsoft.com/office/drawing/2014/main" id="{8E7DC8A8-83F0-4540-AA74-CBA99A0A8237}"/>
                </a:ext>
              </a:extLst>
            </p:cNvPr>
            <p:cNvSpPr txBox="1">
              <a:spLocks/>
            </p:cNvSpPr>
            <p:nvPr/>
          </p:nvSpPr>
          <p:spPr>
            <a:xfrm>
              <a:off x="8064531" y="970218"/>
              <a:ext cx="394339" cy="38991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84200" hangingPunct="0">
                <a:defRPr/>
              </a:pPr>
              <a:fld id="{86CB4B4D-7CA3-9044-876B-883B54F8677D}" type="slidenum">
                <a:rPr lang="en-US" sz="1600" kern="0">
                  <a:latin typeface="Times New Roman" panose="02020603050405020304" pitchFamily="18" charset="0"/>
                  <a:cs typeface="Times New Roman" panose="02020603050405020304" pitchFamily="18" charset="0"/>
                  <a:sym typeface="Open Sans Bold"/>
                </a:rPr>
                <a:pPr defTabSz="584200" hangingPunct="0">
                  <a:defRPr/>
                </a:pPr>
                <a:t>13</a:t>
              </a:fld>
              <a:endParaRPr lang="en-US" sz="1600" kern="0" dirty="0">
                <a:latin typeface="Times New Roman" panose="02020603050405020304" pitchFamily="18" charset="0"/>
                <a:cs typeface="Times New Roman" panose="02020603050405020304" pitchFamily="18" charset="0"/>
                <a:sym typeface="Open Sans Bold"/>
              </a:endParaRPr>
            </a:p>
          </p:txBody>
        </p:sp>
      </p:grpSp>
    </p:spTree>
    <p:extLst>
      <p:ext uri="{BB962C8B-B14F-4D97-AF65-F5344CB8AC3E}">
        <p14:creationId xmlns:p14="http://schemas.microsoft.com/office/powerpoint/2010/main" val="3948869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p:cNvSpPr>
            <a:spLocks noGrp="1"/>
          </p:cNvSpPr>
          <p:nvPr>
            <p:ph type="title"/>
          </p:nvPr>
        </p:nvSpPr>
        <p:spPr>
          <a:xfrm>
            <a:off x="439974" y="404664"/>
            <a:ext cx="5597100" cy="324000"/>
          </a:xfrm>
        </p:spPr>
        <p:txBody>
          <a:bodyPr>
            <a:noAutofit/>
          </a:bodyPr>
          <a:lstStyle/>
          <a:p>
            <a:r>
              <a:rPr lang="en-US" sz="3600" dirty="0">
                <a:latin typeface="Times New Roman" panose="02020603050405020304" pitchFamily="18" charset="0"/>
                <a:cs typeface="Times New Roman" panose="02020603050405020304" pitchFamily="18" charset="0"/>
              </a:rPr>
              <a:t>MIRA Background</a:t>
            </a:r>
            <a:endParaRPr lang="en-IE" sz="3600" dirty="0">
              <a:latin typeface="Times New Roman" panose="02020603050405020304" pitchFamily="18" charset="0"/>
              <a:cs typeface="Times New Roman" panose="02020603050405020304" pitchFamily="18" charset="0"/>
            </a:endParaRPr>
          </a:p>
        </p:txBody>
      </p:sp>
      <p:sp>
        <p:nvSpPr>
          <p:cNvPr id="10" name="Rectangle 2"/>
          <p:cNvSpPr txBox="1">
            <a:spLocks noChangeArrowheads="1"/>
          </p:cNvSpPr>
          <p:nvPr/>
        </p:nvSpPr>
        <p:spPr>
          <a:xfrm>
            <a:off x="688369" y="1052736"/>
            <a:ext cx="11239928" cy="4926824"/>
          </a:xfrm>
          <a:prstGeom prst="rect">
            <a:avLst/>
          </a:prstGeom>
          <a:noFill/>
          <a:effectLst>
            <a:softEdge rad="63500"/>
          </a:effectLst>
        </p:spPr>
        <p:txBody>
          <a:bodyPr vert="horz" anchor="ctr"/>
          <a:lstStyle>
            <a:lvl1pPr algn="ctr" rtl="0" eaLnBrk="0" fontAlgn="base" hangingPunct="0">
              <a:spcBef>
                <a:spcPct val="0"/>
              </a:spcBef>
              <a:spcAft>
                <a:spcPct val="0"/>
              </a:spcAft>
              <a:defRPr sz="2800" b="1" kern="1200">
                <a:solidFill>
                  <a:schemeClr val="bg1"/>
                </a:solidFill>
                <a:latin typeface="Arial" charset="0"/>
                <a:ea typeface="ＭＳ Ｐゴシック" charset="0"/>
                <a:cs typeface="ＭＳ Ｐゴシック" charset="0"/>
              </a:defRPr>
            </a:lvl1pPr>
            <a:lvl2pPr algn="l" rtl="0" eaLnBrk="0" fontAlgn="base" hangingPunct="0">
              <a:spcBef>
                <a:spcPct val="0"/>
              </a:spcBef>
              <a:spcAft>
                <a:spcPct val="0"/>
              </a:spcAft>
              <a:defRPr sz="2400" b="1">
                <a:solidFill>
                  <a:schemeClr val="tx1"/>
                </a:solidFill>
                <a:latin typeface="Arial" charset="0"/>
                <a:ea typeface="ＭＳ Ｐゴシック" charset="0"/>
                <a:cs typeface="ＭＳ Ｐゴシック" charset="0"/>
              </a:defRPr>
            </a:lvl2pPr>
            <a:lvl3pPr algn="l" rtl="0" eaLnBrk="0" fontAlgn="base" hangingPunct="0">
              <a:spcBef>
                <a:spcPct val="0"/>
              </a:spcBef>
              <a:spcAft>
                <a:spcPct val="0"/>
              </a:spcAft>
              <a:defRPr sz="2400" b="1">
                <a:solidFill>
                  <a:schemeClr val="tx1"/>
                </a:solidFill>
                <a:latin typeface="Arial" charset="0"/>
                <a:ea typeface="ＭＳ Ｐゴシック" charset="0"/>
                <a:cs typeface="ＭＳ Ｐゴシック" charset="0"/>
              </a:defRPr>
            </a:lvl3pPr>
            <a:lvl4pPr algn="l" rtl="0" eaLnBrk="0" fontAlgn="base" hangingPunct="0">
              <a:spcBef>
                <a:spcPct val="0"/>
              </a:spcBef>
              <a:spcAft>
                <a:spcPct val="0"/>
              </a:spcAft>
              <a:defRPr sz="2400" b="1">
                <a:solidFill>
                  <a:schemeClr val="tx1"/>
                </a:solidFill>
                <a:latin typeface="Arial" charset="0"/>
                <a:ea typeface="ＭＳ Ｐゴシック" charset="0"/>
                <a:cs typeface="ＭＳ Ｐゴシック" charset="0"/>
              </a:defRPr>
            </a:lvl4pPr>
            <a:lvl5pPr algn="l" rtl="0" eaLnBrk="0" fontAlgn="base" hangingPunct="0">
              <a:spcBef>
                <a:spcPct val="0"/>
              </a:spcBef>
              <a:spcAft>
                <a:spcPct val="0"/>
              </a:spcAft>
              <a:defRPr sz="24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Rockwell" pitchFamily="18" charset="0"/>
              </a:defRPr>
            </a:lvl6pPr>
            <a:lvl7pPr marL="914400" algn="ctr" rtl="0" fontAlgn="base">
              <a:spcBef>
                <a:spcPct val="0"/>
              </a:spcBef>
              <a:spcAft>
                <a:spcPct val="0"/>
              </a:spcAft>
              <a:defRPr sz="4400">
                <a:solidFill>
                  <a:schemeClr val="tx1"/>
                </a:solidFill>
                <a:latin typeface="Rockwell" pitchFamily="18" charset="0"/>
              </a:defRPr>
            </a:lvl7pPr>
            <a:lvl8pPr marL="1371600" algn="ctr" rtl="0" fontAlgn="base">
              <a:spcBef>
                <a:spcPct val="0"/>
              </a:spcBef>
              <a:spcAft>
                <a:spcPct val="0"/>
              </a:spcAft>
              <a:defRPr sz="4400">
                <a:solidFill>
                  <a:schemeClr val="tx1"/>
                </a:solidFill>
                <a:latin typeface="Rockwell" pitchFamily="18" charset="0"/>
              </a:defRPr>
            </a:lvl8pPr>
            <a:lvl9pPr marL="1828800" algn="ctr" rtl="0" fontAlgn="base">
              <a:spcBef>
                <a:spcPct val="0"/>
              </a:spcBef>
              <a:spcAft>
                <a:spcPct val="0"/>
              </a:spcAft>
              <a:defRPr sz="4400">
                <a:solidFill>
                  <a:schemeClr val="tx1"/>
                </a:solidFill>
                <a:latin typeface="Rockwell" pitchFamily="18" charset="0"/>
              </a:defRPr>
            </a:lvl9pPr>
          </a:lstStyle>
          <a:p>
            <a:pPr marL="457200" indent="-457200" algn="l">
              <a:buClr>
                <a:srgbClr val="00B050"/>
              </a:buClr>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Globally adopted tool for scientific, quick &amp; accurate disaster assessment  </a:t>
            </a:r>
            <a:endParaRPr lang="en-US" dirty="0" smtClean="0">
              <a:latin typeface="Times New Roman" panose="02020603050405020304" pitchFamily="18" charset="0"/>
              <a:cs typeface="Times New Roman" panose="02020603050405020304" pitchFamily="18" charset="0"/>
            </a:endParaRPr>
          </a:p>
          <a:p>
            <a:pPr marL="457200" indent="-457200" algn="l">
              <a:buClr>
                <a:srgbClr val="00B050"/>
              </a:buClr>
              <a:buFont typeface="Wingdings" panose="05000000000000000000" pitchFamily="2" charset="2"/>
              <a:buChar char="q"/>
            </a:pPr>
            <a:endParaRPr lang="en-US" sz="1200" dirty="0">
              <a:latin typeface="Times New Roman" panose="02020603050405020304" pitchFamily="18" charset="0"/>
              <a:cs typeface="Times New Roman" panose="02020603050405020304" pitchFamily="18" charset="0"/>
            </a:endParaRPr>
          </a:p>
          <a:p>
            <a:pPr marL="457200" indent="-457200" algn="l">
              <a:buClr>
                <a:srgbClr val="00B050"/>
              </a:buClr>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NDMA &amp; Humanitarian Country Team agreed to develop Assessment &amp; Monitoring Framework in </a:t>
            </a:r>
            <a:r>
              <a:rPr lang="en-US" dirty="0" smtClean="0">
                <a:latin typeface="Times New Roman" panose="02020603050405020304" pitchFamily="18" charset="0"/>
                <a:cs typeface="Times New Roman" panose="02020603050405020304" pitchFamily="18" charset="0"/>
              </a:rPr>
              <a:t>2012</a:t>
            </a:r>
          </a:p>
          <a:p>
            <a:pPr marL="457200" indent="-457200" algn="l">
              <a:buClr>
                <a:srgbClr val="00B050"/>
              </a:buClr>
              <a:buFont typeface="Wingdings" panose="05000000000000000000" pitchFamily="2" charset="2"/>
              <a:buChar char="q"/>
            </a:pPr>
            <a:endParaRPr lang="en-US" sz="1200" dirty="0">
              <a:latin typeface="Times New Roman" panose="02020603050405020304" pitchFamily="18" charset="0"/>
              <a:cs typeface="Times New Roman" panose="02020603050405020304" pitchFamily="18" charset="0"/>
            </a:endParaRPr>
          </a:p>
          <a:p>
            <a:pPr marL="457200" indent="-457200" algn="l">
              <a:buClr>
                <a:srgbClr val="00B050"/>
              </a:buClr>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MIRA proved an extremely effective tool after floods 2012 &amp; 2014 in </a:t>
            </a:r>
            <a:r>
              <a:rPr lang="en-US" dirty="0" smtClean="0">
                <a:latin typeface="Times New Roman" panose="02020603050405020304" pitchFamily="18" charset="0"/>
                <a:cs typeface="Times New Roman" panose="02020603050405020304" pitchFamily="18" charset="0"/>
              </a:rPr>
              <a:t>Pakistan</a:t>
            </a:r>
          </a:p>
          <a:p>
            <a:pPr marL="457200" indent="-457200" algn="l">
              <a:buClr>
                <a:srgbClr val="00B050"/>
              </a:buClr>
              <a:buFont typeface="Wingdings" panose="05000000000000000000" pitchFamily="2" charset="2"/>
              <a:buChar char="q"/>
            </a:pPr>
            <a:endParaRPr lang="en-US" sz="1200" dirty="0">
              <a:latin typeface="Times New Roman" panose="02020603050405020304" pitchFamily="18" charset="0"/>
              <a:cs typeface="Times New Roman" panose="02020603050405020304" pitchFamily="18" charset="0"/>
            </a:endParaRPr>
          </a:p>
          <a:p>
            <a:pPr marL="457200" indent="-457200" algn="l">
              <a:buClr>
                <a:srgbClr val="00B050"/>
              </a:buClr>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Lessons learned : lack of trained enumerators, lack of validation mechanism</a:t>
            </a:r>
          </a:p>
          <a:p>
            <a:pPr marL="28575" lvl="1">
              <a:lnSpc>
                <a:spcPct val="150000"/>
              </a:lnSpc>
              <a:spcBef>
                <a:spcPts val="0"/>
              </a:spcBef>
              <a:spcAft>
                <a:spcPts val="450"/>
              </a:spcAft>
              <a:defRPr/>
            </a:pPr>
            <a:endParaRPr lang="en-US" sz="2000" dirty="0">
              <a:solidFill>
                <a:schemeClr val="bg1"/>
              </a:solidFill>
              <a:latin typeface="Times New Roman" panose="02020603050405020304" pitchFamily="18" charset="0"/>
              <a:cs typeface="Times New Roman" panose="02020603050405020304" pitchFamily="18" charset="0"/>
            </a:endParaRPr>
          </a:p>
        </p:txBody>
      </p:sp>
      <p:grpSp>
        <p:nvGrpSpPr>
          <p:cNvPr id="7" name="Group 6"/>
          <p:cNvGrpSpPr/>
          <p:nvPr/>
        </p:nvGrpSpPr>
        <p:grpSpPr>
          <a:xfrm>
            <a:off x="10727837" y="758667"/>
            <a:ext cx="404703" cy="419790"/>
            <a:chOff x="8066093" y="950853"/>
            <a:chExt cx="404703" cy="419790"/>
          </a:xfrm>
        </p:grpSpPr>
        <p:sp>
          <p:nvSpPr>
            <p:cNvPr id="8" name="Flowchart: Connector 7"/>
            <p:cNvSpPr/>
            <p:nvPr/>
          </p:nvSpPr>
          <p:spPr>
            <a:xfrm>
              <a:off x="8066093" y="950853"/>
              <a:ext cx="394339" cy="386721"/>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Slide Number Placeholder 3">
              <a:extLst>
                <a:ext uri="{FF2B5EF4-FFF2-40B4-BE49-F238E27FC236}">
                  <a16:creationId xmlns:a16="http://schemas.microsoft.com/office/drawing/2014/main" id="{8E7DC8A8-83F0-4540-AA74-CBA99A0A8237}"/>
                </a:ext>
              </a:extLst>
            </p:cNvPr>
            <p:cNvSpPr txBox="1">
              <a:spLocks/>
            </p:cNvSpPr>
            <p:nvPr/>
          </p:nvSpPr>
          <p:spPr>
            <a:xfrm>
              <a:off x="8076457" y="980728"/>
              <a:ext cx="394339" cy="38991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84200" hangingPunct="0">
                <a:defRPr/>
              </a:pPr>
              <a:fld id="{86CB4B4D-7CA3-9044-876B-883B54F8677D}" type="slidenum">
                <a:rPr lang="en-US" sz="1600" kern="0">
                  <a:latin typeface="Times New Roman" panose="02020603050405020304" pitchFamily="18" charset="0"/>
                  <a:cs typeface="Times New Roman" panose="02020603050405020304" pitchFamily="18" charset="0"/>
                  <a:sym typeface="Open Sans Bold"/>
                </a:rPr>
                <a:pPr defTabSz="584200" hangingPunct="0">
                  <a:defRPr/>
                </a:pPr>
                <a:t>14</a:t>
              </a:fld>
              <a:endParaRPr lang="en-US" sz="1600" kern="0" dirty="0">
                <a:latin typeface="Times New Roman" panose="02020603050405020304" pitchFamily="18" charset="0"/>
                <a:cs typeface="Times New Roman" panose="02020603050405020304" pitchFamily="18" charset="0"/>
                <a:sym typeface="Open Sans Bold"/>
              </a:endParaRPr>
            </a:p>
          </p:txBody>
        </p:sp>
      </p:grpSp>
    </p:spTree>
    <p:extLst>
      <p:ext uri="{BB962C8B-B14F-4D97-AF65-F5344CB8AC3E}">
        <p14:creationId xmlns:p14="http://schemas.microsoft.com/office/powerpoint/2010/main" val="2588789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p:cNvSpPr>
            <a:spLocks noGrp="1"/>
          </p:cNvSpPr>
          <p:nvPr>
            <p:ph type="title"/>
          </p:nvPr>
        </p:nvSpPr>
        <p:spPr>
          <a:xfrm>
            <a:off x="1847528" y="404664"/>
            <a:ext cx="5597100" cy="324000"/>
          </a:xfrm>
        </p:spPr>
        <p:txBody>
          <a:bodyPr>
            <a:noAutofit/>
          </a:bodyPr>
          <a:lstStyle/>
          <a:p>
            <a:r>
              <a:rPr lang="en-US" sz="3600" dirty="0">
                <a:latin typeface="Times New Roman" panose="02020603050405020304" pitchFamily="18" charset="0"/>
                <a:cs typeface="Times New Roman" panose="02020603050405020304" pitchFamily="18" charset="0"/>
              </a:rPr>
              <a:t>MIRA – Sectors Covered</a:t>
            </a:r>
            <a:endParaRPr lang="en-IE" sz="3600" dirty="0">
              <a:latin typeface="Times New Roman" panose="02020603050405020304" pitchFamily="18" charset="0"/>
              <a:cs typeface="Times New Roman" panose="02020603050405020304" pitchFamily="18" charset="0"/>
            </a:endParaRPr>
          </a:p>
        </p:txBody>
      </p:sp>
      <p:grpSp>
        <p:nvGrpSpPr>
          <p:cNvPr id="7" name="Group 6"/>
          <p:cNvGrpSpPr/>
          <p:nvPr/>
        </p:nvGrpSpPr>
        <p:grpSpPr>
          <a:xfrm>
            <a:off x="10727833" y="758667"/>
            <a:ext cx="397382" cy="419790"/>
            <a:chOff x="8066093" y="950853"/>
            <a:chExt cx="397382" cy="419790"/>
          </a:xfrm>
        </p:grpSpPr>
        <p:sp>
          <p:nvSpPr>
            <p:cNvPr id="8" name="Flowchart: Connector 7"/>
            <p:cNvSpPr/>
            <p:nvPr/>
          </p:nvSpPr>
          <p:spPr>
            <a:xfrm>
              <a:off x="8066093" y="950853"/>
              <a:ext cx="394339" cy="386721"/>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Slide Number Placeholder 3">
              <a:extLst>
                <a:ext uri="{FF2B5EF4-FFF2-40B4-BE49-F238E27FC236}">
                  <a16:creationId xmlns:a16="http://schemas.microsoft.com/office/drawing/2014/main" id="{8E7DC8A8-83F0-4540-AA74-CBA99A0A8237}"/>
                </a:ext>
              </a:extLst>
            </p:cNvPr>
            <p:cNvSpPr txBox="1">
              <a:spLocks/>
            </p:cNvSpPr>
            <p:nvPr/>
          </p:nvSpPr>
          <p:spPr>
            <a:xfrm>
              <a:off x="8069136" y="980728"/>
              <a:ext cx="394339" cy="38991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84200" hangingPunct="0">
                <a:defRPr/>
              </a:pPr>
              <a:fld id="{86CB4B4D-7CA3-9044-876B-883B54F8677D}" type="slidenum">
                <a:rPr lang="en-US" sz="1600" kern="0">
                  <a:latin typeface="Times New Roman" panose="02020603050405020304" pitchFamily="18" charset="0"/>
                  <a:cs typeface="Times New Roman" panose="02020603050405020304" pitchFamily="18" charset="0"/>
                  <a:sym typeface="Open Sans Bold"/>
                </a:rPr>
                <a:pPr defTabSz="584200" hangingPunct="0">
                  <a:defRPr/>
                </a:pPr>
                <a:t>15</a:t>
              </a:fld>
              <a:endParaRPr lang="en-US" sz="1600" kern="0" dirty="0">
                <a:latin typeface="Times New Roman" panose="02020603050405020304" pitchFamily="18" charset="0"/>
                <a:cs typeface="Times New Roman" panose="02020603050405020304" pitchFamily="18" charset="0"/>
                <a:sym typeface="Open Sans Bold"/>
              </a:endParaRPr>
            </a:p>
          </p:txBody>
        </p:sp>
      </p:grpSp>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458930" y="1040885"/>
            <a:ext cx="9029558" cy="5669571"/>
          </a:xfrm>
          <a:prstGeom prst="rect">
            <a:avLst/>
          </a:prstGeom>
        </p:spPr>
      </p:pic>
    </p:spTree>
    <p:extLst>
      <p:ext uri="{BB962C8B-B14F-4D97-AF65-F5344CB8AC3E}">
        <p14:creationId xmlns:p14="http://schemas.microsoft.com/office/powerpoint/2010/main" val="2743776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p:cNvSpPr>
            <a:spLocks noGrp="1"/>
          </p:cNvSpPr>
          <p:nvPr>
            <p:ph type="title"/>
          </p:nvPr>
        </p:nvSpPr>
        <p:spPr>
          <a:xfrm>
            <a:off x="1847528" y="404664"/>
            <a:ext cx="5597100" cy="324000"/>
          </a:xfrm>
        </p:spPr>
        <p:txBody>
          <a:bodyPr>
            <a:noAutofit/>
          </a:bodyPr>
          <a:lstStyle/>
          <a:p>
            <a:r>
              <a:rPr lang="en-US" sz="3600" dirty="0">
                <a:latin typeface="Times New Roman" panose="02020603050405020304" pitchFamily="18" charset="0"/>
                <a:cs typeface="Times New Roman" panose="02020603050405020304" pitchFamily="18" charset="0"/>
              </a:rPr>
              <a:t>MIRA – Initiation Process</a:t>
            </a:r>
            <a:endParaRPr lang="en-IE" sz="3600" dirty="0">
              <a:latin typeface="Times New Roman" panose="02020603050405020304" pitchFamily="18" charset="0"/>
              <a:cs typeface="Times New Roman" panose="02020603050405020304" pitchFamily="18" charset="0"/>
            </a:endParaRPr>
          </a:p>
        </p:txBody>
      </p:sp>
      <p:grpSp>
        <p:nvGrpSpPr>
          <p:cNvPr id="7" name="Group 6"/>
          <p:cNvGrpSpPr/>
          <p:nvPr/>
        </p:nvGrpSpPr>
        <p:grpSpPr>
          <a:xfrm>
            <a:off x="10727835" y="758667"/>
            <a:ext cx="397382" cy="419790"/>
            <a:chOff x="8066093" y="950853"/>
            <a:chExt cx="397382" cy="419790"/>
          </a:xfrm>
        </p:grpSpPr>
        <p:sp>
          <p:nvSpPr>
            <p:cNvPr id="8" name="Flowchart: Connector 7"/>
            <p:cNvSpPr/>
            <p:nvPr/>
          </p:nvSpPr>
          <p:spPr>
            <a:xfrm>
              <a:off x="8066093" y="950853"/>
              <a:ext cx="394339" cy="386721"/>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Slide Number Placeholder 3">
              <a:extLst>
                <a:ext uri="{FF2B5EF4-FFF2-40B4-BE49-F238E27FC236}">
                  <a16:creationId xmlns:a16="http://schemas.microsoft.com/office/drawing/2014/main" id="{8E7DC8A8-83F0-4540-AA74-CBA99A0A8237}"/>
                </a:ext>
              </a:extLst>
            </p:cNvPr>
            <p:cNvSpPr txBox="1">
              <a:spLocks/>
            </p:cNvSpPr>
            <p:nvPr/>
          </p:nvSpPr>
          <p:spPr>
            <a:xfrm>
              <a:off x="8069136" y="980728"/>
              <a:ext cx="394339" cy="38991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84200" hangingPunct="0">
                <a:defRPr/>
              </a:pPr>
              <a:fld id="{86CB4B4D-7CA3-9044-876B-883B54F8677D}" type="slidenum">
                <a:rPr lang="en-US" sz="1600" kern="0">
                  <a:latin typeface="Times New Roman" panose="02020603050405020304" pitchFamily="18" charset="0"/>
                  <a:cs typeface="Times New Roman" panose="02020603050405020304" pitchFamily="18" charset="0"/>
                  <a:sym typeface="Open Sans Bold"/>
                </a:rPr>
                <a:pPr defTabSz="584200" hangingPunct="0">
                  <a:defRPr/>
                </a:pPr>
                <a:t>16</a:t>
              </a:fld>
              <a:endParaRPr lang="en-US" sz="1600" kern="0" dirty="0">
                <a:latin typeface="Times New Roman" panose="02020603050405020304" pitchFamily="18" charset="0"/>
                <a:cs typeface="Times New Roman" panose="02020603050405020304" pitchFamily="18" charset="0"/>
                <a:sym typeface="Open Sans Bold"/>
              </a:endParaRPr>
            </a:p>
          </p:txBody>
        </p:sp>
      </p:grpSp>
      <p:sp>
        <p:nvSpPr>
          <p:cNvPr id="10" name="Content Placeholder 2">
            <a:extLst>
              <a:ext uri="{FF2B5EF4-FFF2-40B4-BE49-F238E27FC236}">
                <a16:creationId xmlns:a16="http://schemas.microsoft.com/office/drawing/2014/main" id="{00E2A55B-FDFF-4227-B746-6465EDFA1BA9}"/>
              </a:ext>
            </a:extLst>
          </p:cNvPr>
          <p:cNvSpPr>
            <a:spLocks noGrp="1"/>
          </p:cNvSpPr>
          <p:nvPr>
            <p:ph idx="4294967295"/>
          </p:nvPr>
        </p:nvSpPr>
        <p:spPr>
          <a:xfrm>
            <a:off x="746235" y="1556792"/>
            <a:ext cx="10804634" cy="4351338"/>
          </a:xfrm>
          <a:prstGeom prst="rect">
            <a:avLst/>
          </a:prstGeom>
        </p:spPr>
        <p:txBody>
          <a:bodyPr>
            <a:noAutofit/>
          </a:bodyPr>
          <a:lstStyle/>
          <a:p>
            <a:pPr marL="685800" indent="-457200" algn="just">
              <a:spcBef>
                <a:spcPts val="0"/>
              </a:spcBef>
              <a:buFont typeface="Wingdings" panose="05000000000000000000" pitchFamily="2" charset="2"/>
              <a:buChar char="q"/>
            </a:pPr>
            <a:r>
              <a:rPr lang="en-US" sz="2800" dirty="0">
                <a:solidFill>
                  <a:schemeClr val="bg1"/>
                </a:solidFill>
                <a:latin typeface="Times New Roman" panose="02020603050405020304" pitchFamily="18" charset="0"/>
                <a:cs typeface="Times New Roman" panose="02020603050405020304" pitchFamily="18" charset="0"/>
              </a:rPr>
              <a:t>Extreme intensity disaster (s) with Medium, High or Mega intensity </a:t>
            </a:r>
          </a:p>
          <a:p>
            <a:pPr marL="685800" indent="-457200" algn="just">
              <a:spcBef>
                <a:spcPts val="0"/>
              </a:spcBef>
              <a:buFont typeface="Wingdings" panose="05000000000000000000" pitchFamily="2" charset="2"/>
              <a:buChar char="q"/>
            </a:pPr>
            <a:r>
              <a:rPr lang="en-US" sz="2800" dirty="0">
                <a:solidFill>
                  <a:schemeClr val="bg1"/>
                </a:solidFill>
                <a:latin typeface="Times New Roman" panose="02020603050405020304" pitchFamily="18" charset="0"/>
                <a:cs typeface="Times New Roman" panose="02020603050405020304" pitchFamily="18" charset="0"/>
              </a:rPr>
              <a:t>Concerned DMAs will declare intensity of disaster &amp; request NDMA for MIRA</a:t>
            </a:r>
          </a:p>
          <a:p>
            <a:pPr marL="685800" indent="-457200" algn="just">
              <a:spcBef>
                <a:spcPts val="0"/>
              </a:spcBef>
              <a:buFont typeface="Wingdings" panose="05000000000000000000" pitchFamily="2" charset="2"/>
              <a:buChar char="q"/>
            </a:pPr>
            <a:r>
              <a:rPr lang="en-US" sz="2800" dirty="0">
                <a:solidFill>
                  <a:schemeClr val="bg1"/>
                </a:solidFill>
                <a:latin typeface="Times New Roman" panose="02020603050405020304" pitchFamily="18" charset="0"/>
                <a:cs typeface="Times New Roman" panose="02020603050405020304" pitchFamily="18" charset="0"/>
              </a:rPr>
              <a:t>Final decision by NDMA in consultation with all stakeholders</a:t>
            </a:r>
          </a:p>
          <a:p>
            <a:pPr marL="685800" indent="-457200" algn="just">
              <a:spcBef>
                <a:spcPts val="0"/>
              </a:spcBef>
              <a:buFont typeface="Wingdings" panose="05000000000000000000" pitchFamily="2" charset="2"/>
              <a:buChar char="q"/>
            </a:pPr>
            <a:r>
              <a:rPr lang="en-US" sz="2800" dirty="0">
                <a:solidFill>
                  <a:schemeClr val="bg1"/>
                </a:solidFill>
                <a:latin typeface="Times New Roman" panose="02020603050405020304" pitchFamily="18" charset="0"/>
                <a:cs typeface="Times New Roman" panose="02020603050405020304" pitchFamily="18" charset="0"/>
              </a:rPr>
              <a:t>NDMA &amp; UNOCHA will coordinate with relevant DMAs &amp; humanitarian partners to support implementation</a:t>
            </a:r>
          </a:p>
        </p:txBody>
      </p:sp>
    </p:spTree>
    <p:extLst>
      <p:ext uri="{BB962C8B-B14F-4D97-AF65-F5344CB8AC3E}">
        <p14:creationId xmlns:p14="http://schemas.microsoft.com/office/powerpoint/2010/main" val="3455169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p:cNvSpPr>
            <a:spLocks noGrp="1"/>
          </p:cNvSpPr>
          <p:nvPr>
            <p:ph type="title"/>
          </p:nvPr>
        </p:nvSpPr>
        <p:spPr>
          <a:xfrm>
            <a:off x="355064" y="409898"/>
            <a:ext cx="10880498" cy="413354"/>
          </a:xfrm>
        </p:spPr>
        <p:txBody>
          <a:bodyPr>
            <a:noAutofit/>
          </a:bodyPr>
          <a:lstStyle/>
          <a:p>
            <a:r>
              <a:rPr lang="en-US" sz="3600" dirty="0">
                <a:latin typeface="Times New Roman" panose="02020603050405020304" pitchFamily="18" charset="0"/>
                <a:cs typeface="Times New Roman" panose="02020603050405020304" pitchFamily="18" charset="0"/>
              </a:rPr>
              <a:t>MIRA – </a:t>
            </a:r>
            <a:r>
              <a:rPr lang="en-US" sz="3600" dirty="0" smtClean="0">
                <a:latin typeface="Times New Roman" panose="02020603050405020304" pitchFamily="18" charset="0"/>
                <a:cs typeface="Times New Roman" panose="02020603050405020304" pitchFamily="18" charset="0"/>
              </a:rPr>
              <a:t>Team Composition / Coordination Structure</a:t>
            </a:r>
            <a:endParaRPr lang="en-IE" sz="3600" dirty="0">
              <a:latin typeface="Times New Roman" panose="02020603050405020304" pitchFamily="18" charset="0"/>
              <a:cs typeface="Times New Roman" panose="02020603050405020304" pitchFamily="18" charset="0"/>
            </a:endParaRPr>
          </a:p>
        </p:txBody>
      </p:sp>
      <p:grpSp>
        <p:nvGrpSpPr>
          <p:cNvPr id="7" name="Group 6"/>
          <p:cNvGrpSpPr/>
          <p:nvPr/>
        </p:nvGrpSpPr>
        <p:grpSpPr>
          <a:xfrm>
            <a:off x="10727835" y="758667"/>
            <a:ext cx="397382" cy="419790"/>
            <a:chOff x="8066093" y="950853"/>
            <a:chExt cx="397382" cy="419790"/>
          </a:xfrm>
        </p:grpSpPr>
        <p:sp>
          <p:nvSpPr>
            <p:cNvPr id="8" name="Flowchart: Connector 7"/>
            <p:cNvSpPr/>
            <p:nvPr/>
          </p:nvSpPr>
          <p:spPr>
            <a:xfrm>
              <a:off x="8066093" y="950853"/>
              <a:ext cx="394339" cy="386721"/>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Slide Number Placeholder 3">
              <a:extLst>
                <a:ext uri="{FF2B5EF4-FFF2-40B4-BE49-F238E27FC236}">
                  <a16:creationId xmlns:a16="http://schemas.microsoft.com/office/drawing/2014/main" id="{8E7DC8A8-83F0-4540-AA74-CBA99A0A8237}"/>
                </a:ext>
              </a:extLst>
            </p:cNvPr>
            <p:cNvSpPr txBox="1">
              <a:spLocks/>
            </p:cNvSpPr>
            <p:nvPr/>
          </p:nvSpPr>
          <p:spPr>
            <a:xfrm>
              <a:off x="8069136" y="980728"/>
              <a:ext cx="394339" cy="38991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84200" hangingPunct="0">
                <a:defRPr/>
              </a:pPr>
              <a:fld id="{86CB4B4D-7CA3-9044-876B-883B54F8677D}" type="slidenum">
                <a:rPr lang="en-US" sz="1600" kern="0">
                  <a:latin typeface="Times New Roman" panose="02020603050405020304" pitchFamily="18" charset="0"/>
                  <a:cs typeface="Times New Roman" panose="02020603050405020304" pitchFamily="18" charset="0"/>
                  <a:sym typeface="Open Sans Bold"/>
                </a:rPr>
                <a:pPr defTabSz="584200" hangingPunct="0">
                  <a:defRPr/>
                </a:pPr>
                <a:t>17</a:t>
              </a:fld>
              <a:endParaRPr lang="en-US" sz="1600" kern="0" dirty="0">
                <a:latin typeface="Times New Roman" panose="02020603050405020304" pitchFamily="18" charset="0"/>
                <a:cs typeface="Times New Roman" panose="02020603050405020304" pitchFamily="18" charset="0"/>
                <a:sym typeface="Open Sans Bold"/>
              </a:endParaRPr>
            </a:p>
          </p:txBody>
        </p:sp>
      </p:grpSp>
      <p:sp>
        <p:nvSpPr>
          <p:cNvPr id="10" name="Content Placeholder 2">
            <a:extLst>
              <a:ext uri="{FF2B5EF4-FFF2-40B4-BE49-F238E27FC236}">
                <a16:creationId xmlns:a16="http://schemas.microsoft.com/office/drawing/2014/main" id="{00E2A55B-FDFF-4227-B746-6465EDFA1BA9}"/>
              </a:ext>
            </a:extLst>
          </p:cNvPr>
          <p:cNvSpPr>
            <a:spLocks noGrp="1"/>
          </p:cNvSpPr>
          <p:nvPr>
            <p:ph idx="4294967295"/>
          </p:nvPr>
        </p:nvSpPr>
        <p:spPr>
          <a:xfrm>
            <a:off x="421251" y="1409403"/>
            <a:ext cx="10803797" cy="4351338"/>
          </a:xfrm>
          <a:prstGeom prst="rect">
            <a:avLst/>
          </a:prstGeom>
        </p:spPr>
        <p:txBody>
          <a:bodyPr>
            <a:noAutofit/>
          </a:bodyPr>
          <a:lstStyle/>
          <a:p>
            <a:pPr marL="685800" indent="-457200" algn="just">
              <a:spcBef>
                <a:spcPts val="0"/>
              </a:spcBef>
              <a:buFont typeface="Wingdings" panose="05000000000000000000" pitchFamily="2" charset="2"/>
              <a:buChar char="q"/>
            </a:pPr>
            <a:r>
              <a:rPr lang="en-US" sz="2800" dirty="0" smtClean="0">
                <a:solidFill>
                  <a:schemeClr val="bg1"/>
                </a:solidFill>
                <a:latin typeface="Times New Roman" panose="02020603050405020304" pitchFamily="18" charset="0"/>
                <a:cs typeface="Times New Roman" panose="02020603050405020304" pitchFamily="18" charset="0"/>
              </a:rPr>
              <a:t>Assessment Working Group: </a:t>
            </a:r>
            <a:r>
              <a:rPr lang="en-US" dirty="0" smtClean="0">
                <a:solidFill>
                  <a:schemeClr val="bg1"/>
                </a:solidFill>
                <a:latin typeface="Times New Roman" panose="02020603050405020304" pitchFamily="18" charset="0"/>
                <a:cs typeface="Times New Roman" panose="02020603050405020304" pitchFamily="18" charset="0"/>
              </a:rPr>
              <a:t>Assessment </a:t>
            </a:r>
            <a:r>
              <a:rPr lang="en-US" dirty="0">
                <a:solidFill>
                  <a:schemeClr val="bg1"/>
                </a:solidFill>
                <a:latin typeface="Times New Roman" panose="02020603050405020304" pitchFamily="18" charset="0"/>
                <a:cs typeface="Times New Roman" panose="02020603050405020304" pitchFamily="18" charset="0"/>
              </a:rPr>
              <a:t>Working Group overall coordinating and implementing body to coordinated assessment </a:t>
            </a:r>
            <a:r>
              <a:rPr lang="en-US" dirty="0" smtClean="0">
                <a:solidFill>
                  <a:schemeClr val="bg1"/>
                </a:solidFill>
                <a:latin typeface="Times New Roman" panose="02020603050405020304" pitchFamily="18" charset="0"/>
                <a:cs typeface="Times New Roman" panose="02020603050405020304" pitchFamily="18" charset="0"/>
              </a:rPr>
              <a:t>activities</a:t>
            </a:r>
          </a:p>
          <a:p>
            <a:pPr marL="685800" indent="-457200" algn="just">
              <a:spcBef>
                <a:spcPts val="0"/>
              </a:spcBef>
              <a:buFont typeface="Wingdings" panose="05000000000000000000" pitchFamily="2" charset="2"/>
              <a:buChar char="q"/>
            </a:pPr>
            <a:endParaRPr lang="en-US" sz="2800" dirty="0" smtClean="0">
              <a:solidFill>
                <a:schemeClr val="bg1"/>
              </a:solidFill>
              <a:latin typeface="Times New Roman" panose="02020603050405020304" pitchFamily="18" charset="0"/>
              <a:cs typeface="Times New Roman" panose="02020603050405020304" pitchFamily="18" charset="0"/>
            </a:endParaRPr>
          </a:p>
          <a:p>
            <a:pPr marL="685800" indent="-457200" algn="just">
              <a:spcBef>
                <a:spcPts val="0"/>
              </a:spcBef>
              <a:buFont typeface="Wingdings" panose="05000000000000000000" pitchFamily="2" charset="2"/>
              <a:buChar char="q"/>
            </a:pPr>
            <a:r>
              <a:rPr lang="en-US" sz="2800" dirty="0" smtClean="0">
                <a:solidFill>
                  <a:schemeClr val="bg1"/>
                </a:solidFill>
                <a:latin typeface="Times New Roman" panose="02020603050405020304" pitchFamily="18" charset="0"/>
                <a:cs typeface="Times New Roman" panose="02020603050405020304" pitchFamily="18" charset="0"/>
              </a:rPr>
              <a:t>Assessment Technical Team: </a:t>
            </a:r>
            <a:r>
              <a:rPr lang="en-US" dirty="0" smtClean="0">
                <a:solidFill>
                  <a:schemeClr val="bg1"/>
                </a:solidFill>
                <a:latin typeface="Times New Roman" panose="02020603050405020304" pitchFamily="18" charset="0"/>
                <a:cs typeface="Times New Roman" panose="02020603050405020304" pitchFamily="18" charset="0"/>
              </a:rPr>
              <a:t>TT </a:t>
            </a:r>
            <a:r>
              <a:rPr lang="en-US" dirty="0">
                <a:solidFill>
                  <a:schemeClr val="bg1"/>
                </a:solidFill>
                <a:latin typeface="Times New Roman" panose="02020603050405020304" pitchFamily="18" charset="0"/>
                <a:cs typeface="Times New Roman" panose="02020603050405020304" pitchFamily="18" charset="0"/>
              </a:rPr>
              <a:t>assists the AWG in development of methodologies and </a:t>
            </a:r>
            <a:r>
              <a:rPr lang="en-US" dirty="0" smtClean="0">
                <a:solidFill>
                  <a:schemeClr val="bg1"/>
                </a:solidFill>
                <a:latin typeface="Times New Roman" panose="02020603050405020304" pitchFamily="18" charset="0"/>
                <a:cs typeface="Times New Roman" panose="02020603050405020304" pitchFamily="18" charset="0"/>
              </a:rPr>
              <a:t>tools, Provide </a:t>
            </a:r>
            <a:r>
              <a:rPr lang="en-US" dirty="0">
                <a:solidFill>
                  <a:schemeClr val="bg1"/>
                </a:solidFill>
                <a:latin typeface="Times New Roman" panose="02020603050405020304" pitchFamily="18" charset="0"/>
                <a:cs typeface="Times New Roman" panose="02020603050405020304" pitchFamily="18" charset="0"/>
              </a:rPr>
              <a:t>technical </a:t>
            </a:r>
            <a:r>
              <a:rPr lang="en-US" dirty="0" smtClean="0">
                <a:solidFill>
                  <a:schemeClr val="bg1"/>
                </a:solidFill>
                <a:latin typeface="Times New Roman" panose="02020603050405020304" pitchFamily="18" charset="0"/>
                <a:cs typeface="Times New Roman" panose="02020603050405020304" pitchFamily="18" charset="0"/>
              </a:rPr>
              <a:t>advice, Analyze data. Facilitate </a:t>
            </a:r>
            <a:r>
              <a:rPr lang="en-US" dirty="0">
                <a:solidFill>
                  <a:schemeClr val="bg1"/>
                </a:solidFill>
                <a:latin typeface="Times New Roman" panose="02020603050405020304" pitchFamily="18" charset="0"/>
                <a:cs typeface="Times New Roman" panose="02020603050405020304" pitchFamily="18" charset="0"/>
              </a:rPr>
              <a:t>use of </a:t>
            </a:r>
            <a:r>
              <a:rPr lang="en-US" dirty="0" smtClean="0">
                <a:solidFill>
                  <a:schemeClr val="bg1"/>
                </a:solidFill>
                <a:latin typeface="Times New Roman" panose="02020603050405020304" pitchFamily="18" charset="0"/>
                <a:cs typeface="Times New Roman" panose="02020603050405020304" pitchFamily="18" charset="0"/>
              </a:rPr>
              <a:t>technology. Technical </a:t>
            </a:r>
            <a:r>
              <a:rPr lang="en-US" dirty="0">
                <a:solidFill>
                  <a:schemeClr val="bg1"/>
                </a:solidFill>
                <a:latin typeface="Times New Roman" panose="02020603050405020304" pitchFamily="18" charset="0"/>
                <a:cs typeface="Times New Roman" panose="02020603050405020304" pitchFamily="18" charset="0"/>
              </a:rPr>
              <a:t>support to implement MIRA </a:t>
            </a:r>
            <a:endParaRPr lang="en-US" dirty="0" smtClean="0">
              <a:solidFill>
                <a:schemeClr val="bg1"/>
              </a:solidFill>
              <a:latin typeface="Times New Roman" panose="02020603050405020304" pitchFamily="18" charset="0"/>
              <a:cs typeface="Times New Roman" panose="02020603050405020304" pitchFamily="18" charset="0"/>
            </a:endParaRPr>
          </a:p>
          <a:p>
            <a:pPr marL="685800" indent="-457200" algn="just">
              <a:spcBef>
                <a:spcPts val="0"/>
              </a:spcBef>
              <a:buFont typeface="Wingdings" panose="05000000000000000000" pitchFamily="2" charset="2"/>
              <a:buChar char="q"/>
            </a:pPr>
            <a:endParaRPr lang="en-US" dirty="0" smtClean="0">
              <a:solidFill>
                <a:schemeClr val="bg1"/>
              </a:solidFill>
              <a:latin typeface="Times New Roman" panose="02020603050405020304" pitchFamily="18" charset="0"/>
              <a:cs typeface="Times New Roman" panose="02020603050405020304" pitchFamily="18" charset="0"/>
            </a:endParaRPr>
          </a:p>
          <a:p>
            <a:pPr marL="685800" indent="-457200" algn="just">
              <a:spcBef>
                <a:spcPts val="0"/>
              </a:spcBef>
              <a:buFont typeface="Wingdings" panose="05000000000000000000" pitchFamily="2" charset="2"/>
              <a:buChar char="q"/>
            </a:pPr>
            <a:r>
              <a:rPr lang="en-US" sz="2800" dirty="0" smtClean="0">
                <a:solidFill>
                  <a:schemeClr val="bg1"/>
                </a:solidFill>
                <a:latin typeface="Times New Roman" panose="02020603050405020304" pitchFamily="18" charset="0"/>
                <a:cs typeface="Times New Roman" panose="02020603050405020304" pitchFamily="18" charset="0"/>
              </a:rPr>
              <a:t>Joint Assessment Roster: </a:t>
            </a:r>
            <a:r>
              <a:rPr lang="en-US" dirty="0">
                <a:solidFill>
                  <a:schemeClr val="bg1"/>
                </a:solidFill>
                <a:latin typeface="Times New Roman" panose="02020603050405020304" pitchFamily="18" charset="0"/>
                <a:cs typeface="Times New Roman" panose="02020603050405020304" pitchFamily="18" charset="0"/>
              </a:rPr>
              <a:t>support the MIRA process in primary data collection –field work</a:t>
            </a:r>
            <a:endParaRPr lang="en-US" sz="2800" dirty="0">
              <a:solidFill>
                <a:schemeClr val="bg1"/>
              </a:solidFill>
              <a:latin typeface="Times New Roman" panose="02020603050405020304" pitchFamily="18" charset="0"/>
              <a:cs typeface="Times New Roman" panose="02020603050405020304" pitchFamily="18" charset="0"/>
            </a:endParaRPr>
          </a:p>
          <a:p>
            <a:pPr marL="685800" indent="-457200" algn="just">
              <a:spcBef>
                <a:spcPts val="0"/>
              </a:spcBef>
              <a:buFont typeface="Wingdings" panose="05000000000000000000" pitchFamily="2" charset="2"/>
              <a:buChar char="q"/>
            </a:pPr>
            <a:endParaRPr lang="en-US"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3697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p:cNvSpPr>
            <a:spLocks noGrp="1"/>
          </p:cNvSpPr>
          <p:nvPr>
            <p:ph type="title"/>
          </p:nvPr>
        </p:nvSpPr>
        <p:spPr>
          <a:xfrm>
            <a:off x="1847528" y="404664"/>
            <a:ext cx="8136904" cy="383878"/>
          </a:xfrm>
        </p:spPr>
        <p:txBody>
          <a:bodyPr>
            <a:noAutofit/>
          </a:bodyPr>
          <a:lstStyle/>
          <a:p>
            <a:r>
              <a:rPr lang="en-US" sz="3600" dirty="0" smtClean="0">
                <a:latin typeface="Times New Roman" panose="02020603050405020304" pitchFamily="18" charset="0"/>
                <a:cs typeface="Times New Roman" panose="02020603050405020304" pitchFamily="18" charset="0"/>
              </a:rPr>
              <a:t>MIRA – Process (Three Phases) </a:t>
            </a:r>
            <a:endParaRPr lang="en-IE" sz="3600" dirty="0">
              <a:latin typeface="Times New Roman" panose="02020603050405020304" pitchFamily="18" charset="0"/>
              <a:cs typeface="Times New Roman" panose="02020603050405020304" pitchFamily="18" charset="0"/>
            </a:endParaRPr>
          </a:p>
        </p:txBody>
      </p:sp>
      <p:grpSp>
        <p:nvGrpSpPr>
          <p:cNvPr id="7" name="Group 6"/>
          <p:cNvGrpSpPr/>
          <p:nvPr/>
        </p:nvGrpSpPr>
        <p:grpSpPr>
          <a:xfrm>
            <a:off x="10727837" y="758667"/>
            <a:ext cx="397382" cy="419790"/>
            <a:chOff x="8066093" y="950853"/>
            <a:chExt cx="397382" cy="419790"/>
          </a:xfrm>
        </p:grpSpPr>
        <p:sp>
          <p:nvSpPr>
            <p:cNvPr id="8" name="Flowchart: Connector 7"/>
            <p:cNvSpPr/>
            <p:nvPr/>
          </p:nvSpPr>
          <p:spPr>
            <a:xfrm>
              <a:off x="8066093" y="950853"/>
              <a:ext cx="394339" cy="386721"/>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Slide Number Placeholder 3">
              <a:extLst>
                <a:ext uri="{FF2B5EF4-FFF2-40B4-BE49-F238E27FC236}">
                  <a16:creationId xmlns:a16="http://schemas.microsoft.com/office/drawing/2014/main" id="{8E7DC8A8-83F0-4540-AA74-CBA99A0A8237}"/>
                </a:ext>
              </a:extLst>
            </p:cNvPr>
            <p:cNvSpPr txBox="1">
              <a:spLocks/>
            </p:cNvSpPr>
            <p:nvPr/>
          </p:nvSpPr>
          <p:spPr>
            <a:xfrm>
              <a:off x="8069136" y="980728"/>
              <a:ext cx="394339" cy="38991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84200" hangingPunct="0">
                <a:defRPr/>
              </a:pPr>
              <a:fld id="{86CB4B4D-7CA3-9044-876B-883B54F8677D}" type="slidenum">
                <a:rPr lang="en-US" sz="1600" kern="0">
                  <a:latin typeface="Times New Roman" panose="02020603050405020304" pitchFamily="18" charset="0"/>
                  <a:cs typeface="Times New Roman" panose="02020603050405020304" pitchFamily="18" charset="0"/>
                  <a:sym typeface="Open Sans Bold"/>
                </a:rPr>
                <a:pPr defTabSz="584200" hangingPunct="0">
                  <a:defRPr/>
                </a:pPr>
                <a:t>18</a:t>
              </a:fld>
              <a:endParaRPr lang="en-US" sz="1600" kern="0" dirty="0">
                <a:latin typeface="Times New Roman" panose="02020603050405020304" pitchFamily="18" charset="0"/>
                <a:cs typeface="Times New Roman" panose="02020603050405020304" pitchFamily="18" charset="0"/>
                <a:sym typeface="Open Sans Bold"/>
              </a:endParaRPr>
            </a:p>
          </p:txBody>
        </p:sp>
      </p:gr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783" y="1091626"/>
            <a:ext cx="11624437" cy="5613975"/>
          </a:xfrm>
          <a:prstGeom prst="rect">
            <a:avLst/>
          </a:prstGeom>
        </p:spPr>
      </p:pic>
    </p:spTree>
    <p:extLst>
      <p:ext uri="{BB962C8B-B14F-4D97-AF65-F5344CB8AC3E}">
        <p14:creationId xmlns:p14="http://schemas.microsoft.com/office/powerpoint/2010/main" val="2843618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p:cNvSpPr>
            <a:spLocks noGrp="1"/>
          </p:cNvSpPr>
          <p:nvPr>
            <p:ph type="title"/>
          </p:nvPr>
        </p:nvSpPr>
        <p:spPr>
          <a:xfrm>
            <a:off x="1847528" y="404664"/>
            <a:ext cx="8136904" cy="383878"/>
          </a:xfrm>
        </p:spPr>
        <p:txBody>
          <a:bodyPr>
            <a:noAutofit/>
          </a:bodyPr>
          <a:lstStyle/>
          <a:p>
            <a:r>
              <a:rPr lang="en-US" sz="3600" dirty="0">
                <a:latin typeface="Times New Roman" panose="02020603050405020304" pitchFamily="18" charset="0"/>
                <a:cs typeface="Times New Roman" panose="02020603050405020304" pitchFamily="18" charset="0"/>
              </a:rPr>
              <a:t>  </a:t>
            </a:r>
            <a:endParaRPr lang="en-IE" sz="3600" dirty="0">
              <a:latin typeface="Times New Roman" panose="02020603050405020304" pitchFamily="18" charset="0"/>
              <a:cs typeface="Times New Roman" panose="02020603050405020304" pitchFamily="18" charset="0"/>
            </a:endParaRPr>
          </a:p>
        </p:txBody>
      </p:sp>
      <p:grpSp>
        <p:nvGrpSpPr>
          <p:cNvPr id="7" name="Group 6"/>
          <p:cNvGrpSpPr/>
          <p:nvPr/>
        </p:nvGrpSpPr>
        <p:grpSpPr>
          <a:xfrm>
            <a:off x="11344287" y="338877"/>
            <a:ext cx="397382" cy="419790"/>
            <a:chOff x="8066093" y="950853"/>
            <a:chExt cx="397382" cy="419790"/>
          </a:xfrm>
        </p:grpSpPr>
        <p:sp>
          <p:nvSpPr>
            <p:cNvPr id="8" name="Flowchart: Connector 7"/>
            <p:cNvSpPr/>
            <p:nvPr/>
          </p:nvSpPr>
          <p:spPr>
            <a:xfrm>
              <a:off x="8066093" y="950853"/>
              <a:ext cx="394339" cy="386721"/>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Slide Number Placeholder 3">
              <a:extLst>
                <a:ext uri="{FF2B5EF4-FFF2-40B4-BE49-F238E27FC236}">
                  <a16:creationId xmlns:a16="http://schemas.microsoft.com/office/drawing/2014/main" id="{8E7DC8A8-83F0-4540-AA74-CBA99A0A8237}"/>
                </a:ext>
              </a:extLst>
            </p:cNvPr>
            <p:cNvSpPr txBox="1">
              <a:spLocks/>
            </p:cNvSpPr>
            <p:nvPr/>
          </p:nvSpPr>
          <p:spPr>
            <a:xfrm>
              <a:off x="8069136" y="980728"/>
              <a:ext cx="394339" cy="38991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84200" hangingPunct="0">
                <a:defRPr/>
              </a:pPr>
              <a:fld id="{86CB4B4D-7CA3-9044-876B-883B54F8677D}" type="slidenum">
                <a:rPr lang="en-US" sz="1600" kern="0">
                  <a:latin typeface="Times New Roman" panose="02020603050405020304" pitchFamily="18" charset="0"/>
                  <a:cs typeface="Times New Roman" panose="02020603050405020304" pitchFamily="18" charset="0"/>
                  <a:sym typeface="Open Sans Bold"/>
                </a:rPr>
                <a:pPr defTabSz="584200" hangingPunct="0">
                  <a:defRPr/>
                </a:pPr>
                <a:t>19</a:t>
              </a:fld>
              <a:endParaRPr lang="en-US" sz="1600" kern="0" dirty="0">
                <a:latin typeface="Times New Roman" panose="02020603050405020304" pitchFamily="18" charset="0"/>
                <a:cs typeface="Times New Roman" panose="02020603050405020304" pitchFamily="18" charset="0"/>
                <a:sym typeface="Open Sans Bold"/>
              </a:endParaRPr>
            </a:p>
          </p:txBody>
        </p:sp>
      </p:grpSp>
      <p:pic>
        <p:nvPicPr>
          <p:cNvPr id="3" name="Picture 2" descr="Screen Clippi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64387" y="184764"/>
            <a:ext cx="11856376" cy="6483163"/>
          </a:xfrm>
          <a:prstGeom prst="rect">
            <a:avLst/>
          </a:prstGeom>
        </p:spPr>
      </p:pic>
    </p:spTree>
    <p:extLst>
      <p:ext uri="{BB962C8B-B14F-4D97-AF65-F5344CB8AC3E}">
        <p14:creationId xmlns:p14="http://schemas.microsoft.com/office/powerpoint/2010/main" val="2427941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0727838" y="760559"/>
            <a:ext cx="466347" cy="419790"/>
            <a:chOff x="8066093" y="950853"/>
            <a:chExt cx="466347" cy="419790"/>
          </a:xfrm>
        </p:grpSpPr>
        <p:sp>
          <p:nvSpPr>
            <p:cNvPr id="6" name="Flowchart: Connector 5"/>
            <p:cNvSpPr/>
            <p:nvPr/>
          </p:nvSpPr>
          <p:spPr>
            <a:xfrm>
              <a:off x="8066093" y="950853"/>
              <a:ext cx="394339" cy="386721"/>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Slide Number Placeholder 3">
              <a:extLst>
                <a:ext uri="{FF2B5EF4-FFF2-40B4-BE49-F238E27FC236}">
                  <a16:creationId xmlns:a16="http://schemas.microsoft.com/office/drawing/2014/main" id="{8E7DC8A8-83F0-4540-AA74-CBA99A0A8237}"/>
                </a:ext>
              </a:extLst>
            </p:cNvPr>
            <p:cNvSpPr txBox="1">
              <a:spLocks/>
            </p:cNvSpPr>
            <p:nvPr/>
          </p:nvSpPr>
          <p:spPr>
            <a:xfrm>
              <a:off x="8138101" y="980728"/>
              <a:ext cx="394339" cy="38991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84200" hangingPunct="0">
                <a:defRPr/>
              </a:pPr>
              <a:fld id="{86CB4B4D-7CA3-9044-876B-883B54F8677D}" type="slidenum">
                <a:rPr lang="en-US" sz="1600" kern="0">
                  <a:latin typeface="Times New Roman" panose="02020603050405020304" pitchFamily="18" charset="0"/>
                  <a:cs typeface="Times New Roman" panose="02020603050405020304" pitchFamily="18" charset="0"/>
                  <a:sym typeface="Open Sans Bold"/>
                </a:rPr>
                <a:pPr defTabSz="584200" hangingPunct="0">
                  <a:defRPr/>
                </a:pPr>
                <a:t>2</a:t>
              </a:fld>
              <a:endParaRPr lang="en-US" sz="1600" kern="0" dirty="0">
                <a:latin typeface="Times New Roman" panose="02020603050405020304" pitchFamily="18" charset="0"/>
                <a:cs typeface="Times New Roman" panose="02020603050405020304" pitchFamily="18" charset="0"/>
                <a:sym typeface="Open Sans Bold"/>
              </a:endParaRPr>
            </a:p>
          </p:txBody>
        </p:sp>
      </p:grpSp>
      <p:sp>
        <p:nvSpPr>
          <p:cNvPr id="8" name="Content Placeholder 5"/>
          <p:cNvSpPr>
            <a:spLocks noGrp="1"/>
          </p:cNvSpPr>
          <p:nvPr>
            <p:ph sz="quarter" idx="13"/>
          </p:nvPr>
        </p:nvSpPr>
        <p:spPr>
          <a:xfrm>
            <a:off x="509749" y="1022049"/>
            <a:ext cx="11251325" cy="5088193"/>
          </a:xfrm>
        </p:spPr>
        <p:txBody>
          <a:bodyPr>
            <a:noAutofit/>
          </a:bodyPr>
          <a:lstStyle/>
          <a:p>
            <a:pPr marL="0" indent="0">
              <a:buNone/>
            </a:pPr>
            <a:r>
              <a:rPr lang="en-US" dirty="0">
                <a:latin typeface="Times New Roman" panose="02020603050405020304" pitchFamily="18" charset="0"/>
                <a:cs typeface="Times New Roman" panose="02020603050405020304" pitchFamily="18" charset="0"/>
              </a:rPr>
              <a:t>On completion of this workshop, you should be able to</a:t>
            </a:r>
            <a:r>
              <a:rPr lang="en-US" dirty="0" smtClean="0">
                <a:latin typeface="Times New Roman" panose="02020603050405020304" pitchFamily="18" charset="0"/>
                <a:cs typeface="Times New Roman" panose="02020603050405020304" pitchFamily="18" charset="0"/>
              </a:rPr>
              <a:t>:</a:t>
            </a:r>
            <a:endParaRPr lang="en-IE" dirty="0" smtClean="0">
              <a:latin typeface="Times New Roman" panose="02020603050405020304" pitchFamily="18" charset="0"/>
              <a:cs typeface="Times New Roman" panose="02020603050405020304" pitchFamily="18" charset="0"/>
            </a:endParaRPr>
          </a:p>
          <a:p>
            <a:r>
              <a:rPr lang="en-IE" b="0" dirty="0" smtClean="0">
                <a:latin typeface="Times New Roman" panose="02020603050405020304" pitchFamily="18" charset="0"/>
                <a:cs typeface="Times New Roman" panose="02020603050405020304" pitchFamily="18" charset="0"/>
              </a:rPr>
              <a:t>Know </a:t>
            </a:r>
            <a:r>
              <a:rPr lang="en-IE" b="0" dirty="0">
                <a:latin typeface="Times New Roman" panose="02020603050405020304" pitchFamily="18" charset="0"/>
                <a:cs typeface="Times New Roman" panose="02020603050405020304" pitchFamily="18" charset="0"/>
              </a:rPr>
              <a:t>importance of assessments in emergencies</a:t>
            </a:r>
          </a:p>
          <a:p>
            <a:r>
              <a:rPr lang="en-IE" b="0" dirty="0" smtClean="0">
                <a:latin typeface="Times New Roman" panose="02020603050405020304" pitchFamily="18" charset="0"/>
                <a:cs typeface="Times New Roman" panose="02020603050405020304" pitchFamily="18" charset="0"/>
              </a:rPr>
              <a:t>Describe </a:t>
            </a:r>
            <a:r>
              <a:rPr lang="en-IE" b="0" dirty="0">
                <a:latin typeface="Times New Roman" panose="02020603050405020304" pitchFamily="18" charset="0"/>
                <a:cs typeface="Times New Roman" panose="02020603050405020304" pitchFamily="18" charset="0"/>
              </a:rPr>
              <a:t>type of information required in emergency situation</a:t>
            </a:r>
          </a:p>
          <a:p>
            <a:r>
              <a:rPr lang="en-IE" b="0" dirty="0" smtClean="0">
                <a:latin typeface="Times New Roman" panose="02020603050405020304" pitchFamily="18" charset="0"/>
                <a:cs typeface="Times New Roman" panose="02020603050405020304" pitchFamily="18" charset="0"/>
              </a:rPr>
              <a:t>Understand </a:t>
            </a:r>
            <a:r>
              <a:rPr lang="en-IE" b="0" dirty="0">
                <a:latin typeface="Times New Roman" panose="02020603050405020304" pitchFamily="18" charset="0"/>
                <a:cs typeface="Times New Roman" panose="02020603050405020304" pitchFamily="18" charset="0"/>
              </a:rPr>
              <a:t>global as well as national experiences and lesson learned</a:t>
            </a:r>
          </a:p>
          <a:p>
            <a:r>
              <a:rPr lang="en-IE" b="0" dirty="0" smtClean="0">
                <a:latin typeface="Times New Roman" panose="02020603050405020304" pitchFamily="18" charset="0"/>
                <a:cs typeface="Times New Roman" panose="02020603050405020304" pitchFamily="18" charset="0"/>
              </a:rPr>
              <a:t>Comprehend </a:t>
            </a:r>
            <a:r>
              <a:rPr lang="en-IE" b="0" dirty="0">
                <a:latin typeface="Times New Roman" panose="02020603050405020304" pitchFamily="18" charset="0"/>
                <a:cs typeface="Times New Roman" panose="02020603050405020304" pitchFamily="18" charset="0"/>
              </a:rPr>
              <a:t>quick snapshot of humanitarian situation</a:t>
            </a:r>
          </a:p>
          <a:p>
            <a:r>
              <a:rPr lang="en-IE" b="0" dirty="0" smtClean="0">
                <a:latin typeface="Times New Roman" panose="02020603050405020304" pitchFamily="18" charset="0"/>
                <a:cs typeface="Times New Roman" panose="02020603050405020304" pitchFamily="18" charset="0"/>
              </a:rPr>
              <a:t>Assist </a:t>
            </a:r>
            <a:r>
              <a:rPr lang="en-IE" b="0" dirty="0">
                <a:latin typeface="Times New Roman" panose="02020603050405020304" pitchFamily="18" charset="0"/>
                <a:cs typeface="Times New Roman" panose="02020603050405020304" pitchFamily="18" charset="0"/>
              </a:rPr>
              <a:t>decision makers to comprehend nature &amp; dynamics of disaster </a:t>
            </a:r>
          </a:p>
          <a:p>
            <a:r>
              <a:rPr lang="en-IE" b="0" dirty="0" smtClean="0">
                <a:latin typeface="Times New Roman" panose="02020603050405020304" pitchFamily="18" charset="0"/>
                <a:cs typeface="Times New Roman" panose="02020603050405020304" pitchFamily="18" charset="0"/>
              </a:rPr>
              <a:t>Identify </a:t>
            </a:r>
            <a:r>
              <a:rPr lang="en-IE" b="0" dirty="0">
                <a:latin typeface="Times New Roman" panose="02020603050405020304" pitchFamily="18" charset="0"/>
                <a:cs typeface="Times New Roman" panose="02020603050405020304" pitchFamily="18" charset="0"/>
              </a:rPr>
              <a:t>strategic humanitarian priorities for timely response &amp; resource mobilization</a:t>
            </a:r>
          </a:p>
          <a:p>
            <a:r>
              <a:rPr lang="en-IE" b="0" dirty="0" smtClean="0">
                <a:latin typeface="Times New Roman" panose="02020603050405020304" pitchFamily="18" charset="0"/>
                <a:cs typeface="Times New Roman" panose="02020603050405020304" pitchFamily="18" charset="0"/>
              </a:rPr>
              <a:t>Efficient</a:t>
            </a:r>
            <a:r>
              <a:rPr lang="en-IE" b="0" dirty="0">
                <a:latin typeface="Times New Roman" panose="02020603050405020304" pitchFamily="18" charset="0"/>
                <a:cs typeface="Times New Roman" panose="02020603050405020304" pitchFamily="18" charset="0"/>
              </a:rPr>
              <a:t>, smooth &amp; effective survey to identify</a:t>
            </a:r>
          </a:p>
          <a:p>
            <a:pPr lvl="1"/>
            <a:r>
              <a:rPr lang="en-IE" b="0" dirty="0" smtClean="0">
                <a:solidFill>
                  <a:schemeClr val="bg1"/>
                </a:solidFill>
                <a:latin typeface="Times New Roman" panose="02020603050405020304" pitchFamily="18" charset="0"/>
                <a:cs typeface="Times New Roman" panose="02020603050405020304" pitchFamily="18" charset="0"/>
              </a:rPr>
              <a:t>Priority </a:t>
            </a:r>
            <a:r>
              <a:rPr lang="en-IE" b="0" dirty="0">
                <a:solidFill>
                  <a:schemeClr val="bg1"/>
                </a:solidFill>
                <a:latin typeface="Times New Roman" panose="02020603050405020304" pitchFamily="18" charset="0"/>
                <a:cs typeface="Times New Roman" panose="02020603050405020304" pitchFamily="18" charset="0"/>
              </a:rPr>
              <a:t>needs</a:t>
            </a:r>
          </a:p>
          <a:p>
            <a:pPr lvl="1"/>
            <a:r>
              <a:rPr lang="en-IE" b="0" dirty="0" smtClean="0">
                <a:solidFill>
                  <a:schemeClr val="bg1"/>
                </a:solidFill>
                <a:latin typeface="Times New Roman" panose="02020603050405020304" pitchFamily="18" charset="0"/>
                <a:cs typeface="Times New Roman" panose="02020603050405020304" pitchFamily="18" charset="0"/>
              </a:rPr>
              <a:t>Scale </a:t>
            </a:r>
            <a:r>
              <a:rPr lang="en-IE" b="0" dirty="0">
                <a:solidFill>
                  <a:schemeClr val="bg1"/>
                </a:solidFill>
                <a:latin typeface="Times New Roman" panose="02020603050405020304" pitchFamily="18" charset="0"/>
                <a:cs typeface="Times New Roman" panose="02020603050405020304" pitchFamily="18" charset="0"/>
              </a:rPr>
              <a:t>and extent of disaster</a:t>
            </a:r>
          </a:p>
          <a:p>
            <a:pPr lvl="1"/>
            <a:r>
              <a:rPr lang="en-IE" b="0" dirty="0" smtClean="0">
                <a:solidFill>
                  <a:schemeClr val="bg1"/>
                </a:solidFill>
                <a:latin typeface="Times New Roman" panose="02020603050405020304" pitchFamily="18" charset="0"/>
                <a:cs typeface="Times New Roman" panose="02020603050405020304" pitchFamily="18" charset="0"/>
              </a:rPr>
              <a:t>Gaps </a:t>
            </a:r>
            <a:r>
              <a:rPr lang="en-IE" b="0" dirty="0">
                <a:solidFill>
                  <a:schemeClr val="bg1"/>
                </a:solidFill>
                <a:latin typeface="Times New Roman" panose="02020603050405020304" pitchFamily="18" charset="0"/>
                <a:cs typeface="Times New Roman" panose="02020603050405020304" pitchFamily="18" charset="0"/>
              </a:rPr>
              <a:t>in response</a:t>
            </a:r>
          </a:p>
          <a:p>
            <a:endParaRPr lang="en-IE" dirty="0">
              <a:latin typeface="Times New Roman" panose="02020603050405020304" pitchFamily="18" charset="0"/>
              <a:cs typeface="Times New Roman" panose="02020603050405020304" pitchFamily="18" charset="0"/>
            </a:endParaRPr>
          </a:p>
          <a:p>
            <a:endParaRPr lang="en-IE" dirty="0">
              <a:latin typeface="Times New Roman" panose="02020603050405020304" pitchFamily="18" charset="0"/>
              <a:cs typeface="Times New Roman" panose="02020603050405020304" pitchFamily="18" charset="0"/>
            </a:endParaRPr>
          </a:p>
          <a:p>
            <a:endParaRPr lang="en-IE" dirty="0">
              <a:latin typeface="Times New Roman" panose="02020603050405020304" pitchFamily="18" charset="0"/>
              <a:cs typeface="Times New Roman" panose="02020603050405020304" pitchFamily="18" charset="0"/>
            </a:endParaRPr>
          </a:p>
        </p:txBody>
      </p:sp>
      <p:sp>
        <p:nvSpPr>
          <p:cNvPr id="9" name="Title 4"/>
          <p:cNvSpPr txBox="1">
            <a:spLocks/>
          </p:cNvSpPr>
          <p:nvPr/>
        </p:nvSpPr>
        <p:spPr>
          <a:xfrm>
            <a:off x="457199" y="420532"/>
            <a:ext cx="7462800" cy="475200"/>
          </a:xfrm>
          <a:prstGeom prst="rect">
            <a:avLst/>
          </a:prstGeom>
          <a:noFill/>
        </p:spPr>
        <p:txBody>
          <a:bodyPr vert="horz" lIns="91440" tIns="45720" rIns="91440" bIns="45720" rtlCol="0" anchor="ctr">
            <a:normAutofit fontScale="90000" lnSpcReduction="20000"/>
          </a:bodyPr>
          <a:lstStyle>
            <a:lvl1pPr algn="l" defTabSz="914400" rtl="0" eaLnBrk="1" latinLnBrk="0" hangingPunct="1">
              <a:lnSpc>
                <a:spcPct val="100000"/>
              </a:lnSpc>
              <a:spcBef>
                <a:spcPct val="0"/>
              </a:spcBef>
              <a:buNone/>
              <a:defRPr sz="3200" b="1" i="0" kern="1200" baseline="0">
                <a:solidFill>
                  <a:schemeClr val="bg1"/>
                </a:solidFill>
                <a:latin typeface="Arial" panose="020B0604020202020204" pitchFamily="34" charset="0"/>
                <a:ea typeface="+mj-ea"/>
                <a:cs typeface="+mj-cs"/>
              </a:defRPr>
            </a:lvl1pPr>
          </a:lstStyle>
          <a:p>
            <a:r>
              <a:rPr lang="en-IE" smtClean="0">
                <a:latin typeface="Times New Roman" panose="02020603050405020304" pitchFamily="18" charset="0"/>
                <a:cs typeface="Times New Roman" panose="02020603050405020304" pitchFamily="18" charset="0"/>
              </a:rPr>
              <a:t>Objectives of MIRA module</a:t>
            </a:r>
            <a:endParaRPr lang="en-I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1335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17EB18-92E4-4306-BD62-614CD8CC9BA8}"/>
              </a:ext>
            </a:extLst>
          </p:cNvPr>
          <p:cNvSpPr txBox="1">
            <a:spLocks/>
          </p:cNvSpPr>
          <p:nvPr/>
        </p:nvSpPr>
        <p:spPr>
          <a:xfrm>
            <a:off x="1241753" y="4016759"/>
            <a:ext cx="10515600" cy="28527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200" b="1" dirty="0">
                <a:solidFill>
                  <a:schemeClr val="bg1"/>
                </a:solidFill>
                <a:latin typeface="Times New Roman" panose="02020603050405020304" pitchFamily="18" charset="0"/>
                <a:cs typeface="Times New Roman" panose="02020603050405020304" pitchFamily="18" charset="0"/>
              </a:rPr>
              <a:t>Key </a:t>
            </a:r>
            <a:r>
              <a:rPr lang="en-US" sz="3200" b="1" dirty="0" smtClean="0">
                <a:solidFill>
                  <a:schemeClr val="bg1"/>
                </a:solidFill>
                <a:latin typeface="Times New Roman" panose="02020603050405020304" pitchFamily="18" charset="0"/>
                <a:cs typeface="Times New Roman" panose="02020603050405020304" pitchFamily="18" charset="0"/>
              </a:rPr>
              <a:t>informant Questionnaire</a:t>
            </a:r>
            <a:endParaRPr lang="en-GB" sz="3200" b="1" dirty="0">
              <a:solidFill>
                <a:schemeClr val="bg1"/>
              </a:solidFill>
              <a:latin typeface="Times New Roman" panose="02020603050405020304" pitchFamily="18" charset="0"/>
              <a:cs typeface="Times New Roman" panose="02020603050405020304" pitchFamily="18" charset="0"/>
            </a:endParaRPr>
          </a:p>
        </p:txBody>
      </p:sp>
      <p:sp>
        <p:nvSpPr>
          <p:cNvPr id="5" name="Rectangle 4"/>
          <p:cNvSpPr/>
          <p:nvPr/>
        </p:nvSpPr>
        <p:spPr>
          <a:xfrm>
            <a:off x="371687" y="460038"/>
            <a:ext cx="7710893" cy="584775"/>
          </a:xfrm>
          <a:prstGeom prst="rect">
            <a:avLst/>
          </a:prstGeom>
        </p:spPr>
        <p:txBody>
          <a:bodyPr wrap="none">
            <a:spAutoFit/>
          </a:bodyPr>
          <a:lstStyle/>
          <a:p>
            <a:r>
              <a:rPr lang="en-US" sz="3200" b="1" dirty="0">
                <a:solidFill>
                  <a:schemeClr val="bg1"/>
                </a:solidFill>
                <a:latin typeface="Times New Roman" panose="02020603050405020304" pitchFamily="18" charset="0"/>
                <a:cs typeface="Times New Roman" panose="02020603050405020304" pitchFamily="18" charset="0"/>
              </a:rPr>
              <a:t>PRIMARY DATA COLLECTION TOOLS</a:t>
            </a:r>
            <a:endParaRPr lang="en-IE" sz="3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67258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9300D20-DB92-4246-B978-05C9D05AE40B}"/>
              </a:ext>
            </a:extLst>
          </p:cNvPr>
          <p:cNvSpPr>
            <a:spLocks noGrp="1"/>
          </p:cNvSpPr>
          <p:nvPr>
            <p:ph type="title"/>
          </p:nvPr>
        </p:nvSpPr>
        <p:spPr/>
        <p:txBody>
          <a:bodyPr>
            <a:noAutofit/>
          </a:bodyPr>
          <a:lstStyle/>
          <a:p>
            <a:r>
              <a:rPr lang="en-US" b="1" dirty="0">
                <a:latin typeface="Times New Roman" panose="02020603050405020304" pitchFamily="18" charset="0"/>
                <a:cs typeface="Times New Roman" panose="02020603050405020304" pitchFamily="18" charset="0"/>
              </a:rPr>
              <a:t>Key Informant</a:t>
            </a:r>
            <a:endParaRPr lang="en-GB" b="1" dirty="0">
              <a:latin typeface="Times New Roman" panose="02020603050405020304" pitchFamily="18" charset="0"/>
              <a:cs typeface="Times New Roman" panose="02020603050405020304" pitchFamily="18" charset="0"/>
            </a:endParaRPr>
          </a:p>
        </p:txBody>
      </p:sp>
      <p:sp>
        <p:nvSpPr>
          <p:cNvPr id="5" name="Content Placeholder 2">
            <a:extLst>
              <a:ext uri="{FF2B5EF4-FFF2-40B4-BE49-F238E27FC236}">
                <a16:creationId xmlns:a16="http://schemas.microsoft.com/office/drawing/2014/main" id="{B28D30F0-C1EF-4A57-8F1D-35D420415CE2}"/>
              </a:ext>
            </a:extLst>
          </p:cNvPr>
          <p:cNvSpPr>
            <a:spLocks noGrp="1"/>
          </p:cNvSpPr>
          <p:nvPr>
            <p:ph sz="quarter" idx="13"/>
          </p:nvPr>
        </p:nvSpPr>
        <p:spPr>
          <a:xfrm>
            <a:off x="457199" y="1243174"/>
            <a:ext cx="11368355" cy="4412426"/>
          </a:xfrm>
          <a:prstGeom prst="rect">
            <a:avLst/>
          </a:prstGeom>
        </p:spPr>
        <p:txBody>
          <a:bodyPr>
            <a:noAutofit/>
          </a:bodyPr>
          <a:lstStyle/>
          <a:p>
            <a:pPr marL="0" indent="0">
              <a:buNone/>
            </a:pPr>
            <a:r>
              <a:rPr lang="en-GB" sz="2800" b="1" dirty="0">
                <a:latin typeface="Times New Roman" panose="02020603050405020304" pitchFamily="18" charset="0"/>
                <a:cs typeface="Times New Roman" panose="02020603050405020304" pitchFamily="18" charset="0"/>
              </a:rPr>
              <a:t>Individuals who are:</a:t>
            </a:r>
          </a:p>
          <a:p>
            <a:pPr marL="0" indent="0">
              <a:buNone/>
            </a:pPr>
            <a:endParaRPr lang="en-GB" sz="2800" dirty="0">
              <a:latin typeface="Times New Roman" panose="02020603050405020304" pitchFamily="18" charset="0"/>
              <a:cs typeface="Times New Roman" panose="02020603050405020304" pitchFamily="18" charset="0"/>
            </a:endParaRPr>
          </a:p>
          <a:p>
            <a:pPr marL="0" indent="0">
              <a:buNone/>
            </a:pPr>
            <a:r>
              <a:rPr lang="en-GB" sz="2800" dirty="0">
                <a:latin typeface="Times New Roman" panose="02020603050405020304" pitchFamily="18" charset="0"/>
                <a:cs typeface="Times New Roman" panose="02020603050405020304" pitchFamily="18" charset="0"/>
              </a:rPr>
              <a:t>Well informed in their community or a particular group and its inhabitants</a:t>
            </a:r>
          </a:p>
          <a:p>
            <a:pPr marL="0" indent="0">
              <a:buNone/>
            </a:pPr>
            <a:endParaRPr lang="en-GB" sz="2800" dirty="0">
              <a:latin typeface="Times New Roman" panose="02020603050405020304" pitchFamily="18" charset="0"/>
              <a:cs typeface="Times New Roman" panose="02020603050405020304" pitchFamily="18" charset="0"/>
            </a:endParaRPr>
          </a:p>
          <a:p>
            <a:pPr marL="0" indent="0">
              <a:buNone/>
            </a:pPr>
            <a:r>
              <a:rPr lang="en-GB" sz="2800" b="1" dirty="0">
                <a:latin typeface="Times New Roman" panose="02020603050405020304" pitchFamily="18" charset="0"/>
                <a:cs typeface="Times New Roman" panose="02020603050405020304" pitchFamily="18" charset="0"/>
              </a:rPr>
              <a:t>Examples: school administrators, hospital chief, local leaders, Government officials, women groups leaders, Female household heads, Children and Youth</a:t>
            </a:r>
          </a:p>
          <a:p>
            <a:endParaRPr lang="en-GB"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4724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BD9C0-3F8A-46AE-B03F-43CEAF49F16F}"/>
              </a:ext>
            </a:extLst>
          </p:cNvPr>
          <p:cNvSpPr>
            <a:spLocks noGrp="1"/>
          </p:cNvSpPr>
          <p:nvPr>
            <p:ph type="title"/>
          </p:nvPr>
        </p:nvSpPr>
        <p:spPr/>
        <p:txBody>
          <a:bodyPr>
            <a:noAutofit/>
          </a:bodyPr>
          <a:lstStyle/>
          <a:p>
            <a:r>
              <a:rPr lang="en-US" dirty="0">
                <a:latin typeface="Times New Roman" panose="02020603050405020304" pitchFamily="18" charset="0"/>
                <a:cs typeface="Times New Roman" panose="02020603050405020304" pitchFamily="18" charset="0"/>
              </a:rPr>
              <a:t>Identifying Key Informant</a:t>
            </a:r>
            <a:endParaRPr lang="en-GB"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E6F5ABF-F561-4A9C-8450-67E7FEB88F8C}"/>
              </a:ext>
            </a:extLst>
          </p:cNvPr>
          <p:cNvSpPr>
            <a:spLocks noGrp="1"/>
          </p:cNvSpPr>
          <p:nvPr>
            <p:ph sz="quarter" idx="13"/>
          </p:nvPr>
        </p:nvSpPr>
        <p:spPr>
          <a:xfrm>
            <a:off x="215757" y="1438382"/>
            <a:ext cx="11876926" cy="4217217"/>
          </a:xfrm>
          <a:prstGeom prst="rect">
            <a:avLst/>
          </a:prstGeom>
        </p:spPr>
        <p:txBody>
          <a:bodyPr>
            <a:noAutofit/>
          </a:bodyPr>
          <a:lstStyle/>
          <a:p>
            <a:pPr marL="457200" indent="-457200">
              <a:buClr>
                <a:srgbClr val="00B0F0"/>
              </a:buClr>
              <a:buFont typeface="Wingdings" panose="05000000000000000000" pitchFamily="2" charset="2"/>
              <a:buChar char="q"/>
            </a:pPr>
            <a:r>
              <a:rPr lang="en-GB" sz="2800" dirty="0">
                <a:latin typeface="Times New Roman" panose="02020603050405020304" pitchFamily="18" charset="0"/>
                <a:cs typeface="Times New Roman" panose="02020603050405020304" pitchFamily="18" charset="0"/>
              </a:rPr>
              <a:t>Choose suitable key informants according to the purpose of the interview</a:t>
            </a:r>
          </a:p>
          <a:p>
            <a:pPr marL="457200" indent="-457200">
              <a:buClr>
                <a:srgbClr val="00B0F0"/>
              </a:buClr>
              <a:buFont typeface="Wingdings" panose="05000000000000000000" pitchFamily="2" charset="2"/>
              <a:buChar char="q"/>
            </a:pPr>
            <a:r>
              <a:rPr lang="en-GB" sz="2800" dirty="0">
                <a:latin typeface="Times New Roman" panose="02020603050405020304" pitchFamily="18" charset="0"/>
                <a:cs typeface="Times New Roman" panose="02020603050405020304" pitchFamily="18" charset="0"/>
              </a:rPr>
              <a:t>A key informant can be any person who has a good understanding of the issue you want to explore</a:t>
            </a:r>
          </a:p>
          <a:p>
            <a:pPr marL="457200" indent="-457200">
              <a:buClr>
                <a:srgbClr val="00B0F0"/>
              </a:buClr>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Can be a professional person who works with the group you want more information about, or a member of the target community</a:t>
            </a:r>
          </a:p>
          <a:p>
            <a:pPr marL="457200" indent="-457200">
              <a:buClr>
                <a:srgbClr val="00B0F0"/>
              </a:buClr>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Key informants can be young or old, or from a variety of socio-economic levels or ethnic groups</a:t>
            </a:r>
          </a:p>
          <a:p>
            <a:pPr marL="457200" indent="-457200">
              <a:buClr>
                <a:srgbClr val="00B0F0"/>
              </a:buClr>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Key informant can be holding formal position in the community</a:t>
            </a:r>
            <a:endParaRPr lang="en-GB" sz="2800" dirty="0">
              <a:latin typeface="Times New Roman" panose="02020603050405020304" pitchFamily="18" charset="0"/>
              <a:cs typeface="Times New Roman" panose="02020603050405020304" pitchFamily="18" charset="0"/>
            </a:endParaRPr>
          </a:p>
          <a:p>
            <a:endParaRPr lang="en-GB"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2783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A5459-1D11-46F8-96E4-2BDFCFDA2AFC}"/>
              </a:ext>
            </a:extLst>
          </p:cNvPr>
          <p:cNvSpPr>
            <a:spLocks noGrp="1"/>
          </p:cNvSpPr>
          <p:nvPr>
            <p:ph type="title"/>
          </p:nvPr>
        </p:nvSpPr>
        <p:spPr/>
        <p:txBody>
          <a:bodyPr>
            <a:noAutofit/>
          </a:bodyPr>
          <a:lstStyle/>
          <a:p>
            <a:r>
              <a:rPr lang="en-US" b="1" dirty="0">
                <a:latin typeface="Times New Roman" panose="02020603050405020304" pitchFamily="18" charset="0"/>
                <a:cs typeface="Times New Roman" panose="02020603050405020304" pitchFamily="18" charset="0"/>
              </a:rPr>
              <a:t>Key Informant Selection Criteria</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A3FBED1-08D8-4999-8D66-937E695E9840}"/>
              </a:ext>
            </a:extLst>
          </p:cNvPr>
          <p:cNvSpPr>
            <a:spLocks noGrp="1"/>
          </p:cNvSpPr>
          <p:nvPr>
            <p:ph sz="quarter" idx="13"/>
          </p:nvPr>
        </p:nvSpPr>
        <p:spPr>
          <a:xfrm>
            <a:off x="565079" y="963588"/>
            <a:ext cx="10397447" cy="3941999"/>
          </a:xfrm>
          <a:prstGeom prst="rect">
            <a:avLst/>
          </a:prstGeom>
        </p:spPr>
        <p:txBody>
          <a:bodyPr>
            <a:noAutofit/>
          </a:bodyPr>
          <a:lstStyle/>
          <a:p>
            <a:pPr marL="457200" indent="-457200"/>
            <a:r>
              <a:rPr lang="en-US" sz="2800" dirty="0">
                <a:latin typeface="Times New Roman" panose="02020603050405020304" pitchFamily="18" charset="0"/>
                <a:cs typeface="Times New Roman" panose="02020603050405020304" pitchFamily="18" charset="0"/>
              </a:rPr>
              <a:t>Should be a respected and sound knowledgeable member of the community</a:t>
            </a:r>
          </a:p>
          <a:p>
            <a:pPr marL="457200" indent="-457200"/>
            <a:r>
              <a:rPr lang="en-US" sz="2800" dirty="0">
                <a:latin typeface="Times New Roman" panose="02020603050405020304" pitchFamily="18" charset="0"/>
                <a:cs typeface="Times New Roman" panose="02020603050405020304" pitchFamily="18" charset="0"/>
              </a:rPr>
              <a:t>Members of the community with special tasks in the community </a:t>
            </a:r>
          </a:p>
          <a:p>
            <a:pPr marL="914400" lvl="1" indent="-457200">
              <a:buFont typeface="Wingdings" panose="05000000000000000000" pitchFamily="2" charset="2"/>
              <a:buChar char="Ø"/>
            </a:pPr>
            <a:r>
              <a:rPr lang="en-US" sz="2800" dirty="0" err="1">
                <a:solidFill>
                  <a:schemeClr val="bg1"/>
                </a:solidFill>
                <a:latin typeface="Times New Roman" panose="02020603050405020304" pitchFamily="18" charset="0"/>
                <a:cs typeface="Times New Roman" panose="02020603050405020304" pitchFamily="18" charset="0"/>
              </a:rPr>
              <a:t>Shura</a:t>
            </a:r>
            <a:r>
              <a:rPr lang="en-US" sz="2800" dirty="0">
                <a:solidFill>
                  <a:schemeClr val="bg1"/>
                </a:solidFill>
                <a:latin typeface="Times New Roman" panose="02020603050405020304" pitchFamily="18" charset="0"/>
                <a:cs typeface="Times New Roman" panose="02020603050405020304" pitchFamily="18" charset="0"/>
              </a:rPr>
              <a:t> member, “Malik” (land measurements/book keeper), </a:t>
            </a:r>
          </a:p>
          <a:p>
            <a:pPr marL="914400" lvl="1" indent="-457200">
              <a:buFont typeface="Wingdings" panose="05000000000000000000" pitchFamily="2" charset="2"/>
              <a:buChar char="Ø"/>
            </a:pPr>
            <a:r>
              <a:rPr lang="en-US" sz="2800" dirty="0">
                <a:solidFill>
                  <a:schemeClr val="bg1"/>
                </a:solidFill>
                <a:latin typeface="Times New Roman" panose="02020603050405020304" pitchFamily="18" charset="0"/>
                <a:cs typeface="Times New Roman" panose="02020603050405020304" pitchFamily="18" charset="0"/>
              </a:rPr>
              <a:t>“</a:t>
            </a:r>
            <a:r>
              <a:rPr lang="en-US" sz="2800" dirty="0" err="1">
                <a:solidFill>
                  <a:schemeClr val="bg1"/>
                </a:solidFill>
                <a:latin typeface="Times New Roman" panose="02020603050405020304" pitchFamily="18" charset="0"/>
                <a:cs typeface="Times New Roman" panose="02020603050405020304" pitchFamily="18" charset="0"/>
              </a:rPr>
              <a:t>Patwar</a:t>
            </a:r>
            <a:r>
              <a:rPr lang="en-US" sz="2800" dirty="0">
                <a:solidFill>
                  <a:schemeClr val="bg1"/>
                </a:solidFill>
                <a:latin typeface="Times New Roman" panose="02020603050405020304" pitchFamily="18" charset="0"/>
                <a:cs typeface="Times New Roman" panose="02020603050405020304" pitchFamily="18" charset="0"/>
              </a:rPr>
              <a:t>” (responsible for water and land),</a:t>
            </a:r>
          </a:p>
          <a:p>
            <a:pPr marL="914400" lvl="1" indent="-457200">
              <a:buFont typeface="Wingdings" panose="05000000000000000000" pitchFamily="2" charset="2"/>
              <a:buChar char="Ø"/>
            </a:pPr>
            <a:r>
              <a:rPr lang="en-US" sz="2800" dirty="0">
                <a:solidFill>
                  <a:schemeClr val="bg1"/>
                </a:solidFill>
                <a:latin typeface="Times New Roman" panose="02020603050405020304" pitchFamily="18" charset="0"/>
                <a:cs typeface="Times New Roman" panose="02020603050405020304" pitchFamily="18" charset="0"/>
              </a:rPr>
              <a:t>“Midwife (Dai)” or traditional birth attendant, </a:t>
            </a:r>
          </a:p>
          <a:p>
            <a:pPr marL="914400" lvl="1" indent="-457200">
              <a:buFont typeface="Wingdings" panose="05000000000000000000" pitchFamily="2" charset="2"/>
              <a:buChar char="Ø"/>
            </a:pPr>
            <a:r>
              <a:rPr lang="en-US" sz="2800" dirty="0">
                <a:solidFill>
                  <a:schemeClr val="bg1"/>
                </a:solidFill>
                <a:latin typeface="Times New Roman" panose="02020603050405020304" pitchFamily="18" charset="0"/>
                <a:cs typeface="Times New Roman" panose="02020603050405020304" pitchFamily="18" charset="0"/>
              </a:rPr>
              <a:t>Religious leader, community leader, </a:t>
            </a:r>
          </a:p>
          <a:p>
            <a:pPr marL="914400" lvl="1" indent="-457200">
              <a:buFont typeface="Wingdings" panose="05000000000000000000" pitchFamily="2" charset="2"/>
              <a:buChar char="Ø"/>
            </a:pPr>
            <a:r>
              <a:rPr lang="en-US" sz="2800" dirty="0">
                <a:solidFill>
                  <a:schemeClr val="bg1"/>
                </a:solidFill>
                <a:latin typeface="Times New Roman" panose="02020603050405020304" pitchFamily="18" charset="0"/>
                <a:cs typeface="Times New Roman" panose="02020603050405020304" pitchFamily="18" charset="0"/>
              </a:rPr>
              <a:t>Leader of women's group, </a:t>
            </a:r>
          </a:p>
          <a:p>
            <a:pPr marL="914400" lvl="1" indent="-457200">
              <a:buFont typeface="Wingdings" panose="05000000000000000000" pitchFamily="2" charset="2"/>
              <a:buChar char="Ø"/>
            </a:pPr>
            <a:r>
              <a:rPr lang="en-US" sz="2800" dirty="0">
                <a:solidFill>
                  <a:schemeClr val="bg1"/>
                </a:solidFill>
                <a:latin typeface="Times New Roman" panose="02020603050405020304" pitchFamily="18" charset="0"/>
                <a:cs typeface="Times New Roman" panose="02020603050405020304" pitchFamily="18" charset="0"/>
              </a:rPr>
              <a:t>Health workers, </a:t>
            </a:r>
          </a:p>
          <a:p>
            <a:pPr marL="914400" lvl="1" indent="-457200">
              <a:buFont typeface="Wingdings" panose="05000000000000000000" pitchFamily="2" charset="2"/>
              <a:buChar char="Ø"/>
            </a:pPr>
            <a:r>
              <a:rPr lang="en-US" sz="2800" dirty="0">
                <a:solidFill>
                  <a:schemeClr val="bg1"/>
                </a:solidFill>
                <a:latin typeface="Times New Roman" panose="02020603050405020304" pitchFamily="18" charset="0"/>
                <a:cs typeface="Times New Roman" panose="02020603050405020304" pitchFamily="18" charset="0"/>
              </a:rPr>
              <a:t>School teachers, or</a:t>
            </a:r>
          </a:p>
          <a:p>
            <a:pPr marL="914400" lvl="1" indent="-457200">
              <a:buFont typeface="Wingdings" panose="05000000000000000000" pitchFamily="2" charset="2"/>
              <a:buChar char="Ø"/>
            </a:pPr>
            <a:r>
              <a:rPr lang="en-US" sz="2800" dirty="0">
                <a:solidFill>
                  <a:schemeClr val="bg1"/>
                </a:solidFill>
                <a:latin typeface="Times New Roman" panose="02020603050405020304" pitchFamily="18" charset="0"/>
                <a:cs typeface="Times New Roman" panose="02020603050405020304" pitchFamily="18" charset="0"/>
              </a:rPr>
              <a:t>Social service representatives, etc.</a:t>
            </a:r>
          </a:p>
        </p:txBody>
      </p:sp>
    </p:spTree>
    <p:extLst>
      <p:ext uri="{BB962C8B-B14F-4D97-AF65-F5344CB8AC3E}">
        <p14:creationId xmlns:p14="http://schemas.microsoft.com/office/powerpoint/2010/main" val="31441510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5F9F2-1D09-454E-93B7-5B906D641AFA}"/>
              </a:ext>
            </a:extLst>
          </p:cNvPr>
          <p:cNvSpPr>
            <a:spLocks noGrp="1"/>
          </p:cNvSpPr>
          <p:nvPr>
            <p:ph type="title"/>
          </p:nvPr>
        </p:nvSpPr>
        <p:spPr/>
        <p:txBody>
          <a:bodyPr>
            <a:noAutofit/>
          </a:bodyPr>
          <a:lstStyle/>
          <a:p>
            <a:r>
              <a:rPr lang="en-US" b="1" dirty="0">
                <a:latin typeface="Times New Roman" panose="02020603050405020304" pitchFamily="18" charset="0"/>
                <a:cs typeface="Times New Roman" panose="02020603050405020304" pitchFamily="18" charset="0"/>
              </a:rPr>
              <a:t>Key Informant Selection Criteria</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861AD8F-2F5E-4F95-B1AC-4EEE8021FFC5}"/>
              </a:ext>
            </a:extLst>
          </p:cNvPr>
          <p:cNvSpPr>
            <a:spLocks noGrp="1"/>
          </p:cNvSpPr>
          <p:nvPr>
            <p:ph sz="quarter" idx="13"/>
          </p:nvPr>
        </p:nvSpPr>
        <p:spPr>
          <a:xfrm>
            <a:off x="385280" y="1014957"/>
            <a:ext cx="11430001" cy="3941999"/>
          </a:xfrm>
          <a:prstGeom prst="rect">
            <a:avLst/>
          </a:prstGeom>
        </p:spPr>
        <p:txBody>
          <a:bodyPr>
            <a:noAutofit/>
          </a:bodyPr>
          <a:lstStyle/>
          <a:p>
            <a:pPr marL="285750" indent="-285750">
              <a:spcBef>
                <a:spcPts val="1200"/>
              </a:spcBef>
              <a:spcAft>
                <a:spcPts val="1200"/>
              </a:spcAft>
              <a:buFont typeface="Wingdings" panose="05000000000000000000" pitchFamily="2" charset="2"/>
              <a:buChar char="q"/>
            </a:pPr>
            <a:endParaRPr lang="en-US" sz="2800" dirty="0">
              <a:latin typeface="Times New Roman" panose="02020603050405020304" pitchFamily="18" charset="0"/>
              <a:cs typeface="Times New Roman" panose="02020603050405020304" pitchFamily="18" charset="0"/>
            </a:endParaRPr>
          </a:p>
          <a:p>
            <a:pPr marL="457200" indent="-457200">
              <a:spcBef>
                <a:spcPts val="1200"/>
              </a:spcBef>
              <a:spcAft>
                <a:spcPts val="1200"/>
              </a:spcAft>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Should be a permanent member of the community (living in the community over at least 3 years on a permanent basis)</a:t>
            </a:r>
          </a:p>
          <a:p>
            <a:pPr marL="457200" indent="-457200">
              <a:spcBef>
                <a:spcPts val="1200"/>
              </a:spcBef>
              <a:spcAft>
                <a:spcPts val="1200"/>
              </a:spcAft>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Have sound knowledge about community's demographics, issues and other social aspects of the community</a:t>
            </a:r>
          </a:p>
          <a:p>
            <a:pPr marL="457200" indent="-457200">
              <a:spcBef>
                <a:spcPts val="1200"/>
              </a:spcBef>
              <a:spcAft>
                <a:spcPts val="1200"/>
              </a:spcAft>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Representatives of the minority groups in the community can also be interviewed if sizeable minorities exist in the area</a:t>
            </a:r>
          </a:p>
        </p:txBody>
      </p:sp>
    </p:spTree>
    <p:extLst>
      <p:ext uri="{BB962C8B-B14F-4D97-AF65-F5344CB8AC3E}">
        <p14:creationId xmlns:p14="http://schemas.microsoft.com/office/powerpoint/2010/main" val="26253303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17EB18-92E4-4306-BD62-614CD8CC9BA8}"/>
              </a:ext>
            </a:extLst>
          </p:cNvPr>
          <p:cNvSpPr txBox="1">
            <a:spLocks/>
          </p:cNvSpPr>
          <p:nvPr/>
        </p:nvSpPr>
        <p:spPr>
          <a:xfrm>
            <a:off x="688743" y="1582743"/>
            <a:ext cx="3883257" cy="10343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14350">
              <a:buFont typeface="Arial" panose="020B0604020202020204" pitchFamily="34" charset="0"/>
              <a:buChar char="•"/>
            </a:pPr>
            <a:r>
              <a:rPr lang="en-US" sz="3200" b="1" dirty="0" smtClean="0">
                <a:solidFill>
                  <a:schemeClr val="bg1"/>
                </a:solidFill>
                <a:latin typeface="Times New Roman" panose="02020603050405020304" pitchFamily="18" charset="0"/>
                <a:cs typeface="Times New Roman" panose="02020603050405020304" pitchFamily="18" charset="0"/>
              </a:rPr>
              <a:t>Group 1</a:t>
            </a:r>
            <a:endParaRPr lang="en-GB" sz="3200" b="1" dirty="0">
              <a:solidFill>
                <a:schemeClr val="bg1"/>
              </a:solidFill>
              <a:latin typeface="Times New Roman" panose="02020603050405020304" pitchFamily="18" charset="0"/>
              <a:cs typeface="Times New Roman" panose="02020603050405020304" pitchFamily="18" charset="0"/>
            </a:endParaRPr>
          </a:p>
        </p:txBody>
      </p:sp>
      <p:sp>
        <p:nvSpPr>
          <p:cNvPr id="5" name="Rectangle 4"/>
          <p:cNvSpPr/>
          <p:nvPr/>
        </p:nvSpPr>
        <p:spPr>
          <a:xfrm>
            <a:off x="371687" y="460038"/>
            <a:ext cx="7710893" cy="584775"/>
          </a:xfrm>
          <a:prstGeom prst="rect">
            <a:avLst/>
          </a:prstGeom>
        </p:spPr>
        <p:txBody>
          <a:bodyPr wrap="none">
            <a:spAutoFit/>
          </a:bodyPr>
          <a:lstStyle/>
          <a:p>
            <a:r>
              <a:rPr lang="en-US" sz="3200" b="1" dirty="0">
                <a:solidFill>
                  <a:schemeClr val="bg1"/>
                </a:solidFill>
                <a:latin typeface="Times New Roman" panose="02020603050405020304" pitchFamily="18" charset="0"/>
                <a:cs typeface="Times New Roman" panose="02020603050405020304" pitchFamily="18" charset="0"/>
              </a:rPr>
              <a:t>PRIMARY DATA COLLECTION TOOLS</a:t>
            </a:r>
            <a:endParaRPr lang="en-IE" sz="3200" dirty="0">
              <a:solidFill>
                <a:schemeClr val="bg1"/>
              </a:solidFill>
              <a:latin typeface="Times New Roman" panose="02020603050405020304" pitchFamily="18" charset="0"/>
              <a:cs typeface="Times New Roman" panose="02020603050405020304" pitchFamily="18" charset="0"/>
            </a:endParaRPr>
          </a:p>
        </p:txBody>
      </p:sp>
      <p:sp>
        <p:nvSpPr>
          <p:cNvPr id="6" name="Title 3">
            <a:extLst>
              <a:ext uri="{FF2B5EF4-FFF2-40B4-BE49-F238E27FC236}">
                <a16:creationId xmlns:a16="http://schemas.microsoft.com/office/drawing/2014/main" id="{2917EB18-92E4-4306-BD62-614CD8CC9BA8}"/>
              </a:ext>
            </a:extLst>
          </p:cNvPr>
          <p:cNvSpPr txBox="1">
            <a:spLocks/>
          </p:cNvSpPr>
          <p:nvPr/>
        </p:nvSpPr>
        <p:spPr>
          <a:xfrm>
            <a:off x="688743" y="2502398"/>
            <a:ext cx="3998871" cy="10343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Font typeface="Arial" panose="020B0604020202020204" pitchFamily="34" charset="0"/>
              <a:buChar char="•"/>
            </a:pPr>
            <a:r>
              <a:rPr lang="en-GB" sz="3200" b="1" dirty="0" smtClean="0">
                <a:solidFill>
                  <a:schemeClr val="bg1"/>
                </a:solidFill>
                <a:latin typeface="Times New Roman" panose="02020603050405020304" pitchFamily="18" charset="0"/>
                <a:cs typeface="Times New Roman" panose="02020603050405020304" pitchFamily="18" charset="0"/>
              </a:rPr>
              <a:t>Group 2</a:t>
            </a:r>
            <a:endParaRPr lang="en-GB" sz="3200" b="1" dirty="0">
              <a:solidFill>
                <a:schemeClr val="bg1"/>
              </a:solidFill>
              <a:latin typeface="Times New Roman" panose="02020603050405020304" pitchFamily="18" charset="0"/>
              <a:cs typeface="Times New Roman" panose="02020603050405020304" pitchFamily="18" charset="0"/>
            </a:endParaRPr>
          </a:p>
        </p:txBody>
      </p:sp>
      <p:sp>
        <p:nvSpPr>
          <p:cNvPr id="7" name="Title 3">
            <a:extLst>
              <a:ext uri="{FF2B5EF4-FFF2-40B4-BE49-F238E27FC236}">
                <a16:creationId xmlns:a16="http://schemas.microsoft.com/office/drawing/2014/main" id="{2917EB18-92E4-4306-BD62-614CD8CC9BA8}"/>
              </a:ext>
            </a:extLst>
          </p:cNvPr>
          <p:cNvSpPr txBox="1">
            <a:spLocks/>
          </p:cNvSpPr>
          <p:nvPr/>
        </p:nvSpPr>
        <p:spPr>
          <a:xfrm>
            <a:off x="4372619" y="1565755"/>
            <a:ext cx="3883257" cy="10343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14350">
              <a:buFont typeface="Arial" panose="020B0604020202020204" pitchFamily="34" charset="0"/>
              <a:buChar char="•"/>
            </a:pPr>
            <a:r>
              <a:rPr lang="en-US" sz="3200" b="1" dirty="0">
                <a:solidFill>
                  <a:schemeClr val="bg1"/>
                </a:solidFill>
                <a:latin typeface="Times New Roman" panose="02020603050405020304" pitchFamily="18" charset="0"/>
                <a:cs typeface="Times New Roman" panose="02020603050405020304" pitchFamily="18" charset="0"/>
              </a:rPr>
              <a:t>Key informant</a:t>
            </a:r>
            <a:endParaRPr lang="en-GB" sz="3200" b="1" dirty="0">
              <a:solidFill>
                <a:schemeClr val="bg1"/>
              </a:solidFill>
              <a:latin typeface="Times New Roman" panose="02020603050405020304" pitchFamily="18" charset="0"/>
              <a:cs typeface="Times New Roman" panose="02020603050405020304" pitchFamily="18" charset="0"/>
            </a:endParaRPr>
          </a:p>
        </p:txBody>
      </p:sp>
      <p:sp>
        <p:nvSpPr>
          <p:cNvPr id="8" name="Title 3">
            <a:extLst>
              <a:ext uri="{FF2B5EF4-FFF2-40B4-BE49-F238E27FC236}">
                <a16:creationId xmlns:a16="http://schemas.microsoft.com/office/drawing/2014/main" id="{2917EB18-92E4-4306-BD62-614CD8CC9BA8}"/>
              </a:ext>
            </a:extLst>
          </p:cNvPr>
          <p:cNvSpPr txBox="1">
            <a:spLocks/>
          </p:cNvSpPr>
          <p:nvPr/>
        </p:nvSpPr>
        <p:spPr>
          <a:xfrm>
            <a:off x="4447724" y="3392634"/>
            <a:ext cx="4274011" cy="10343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Font typeface="Arial" panose="020B0604020202020204" pitchFamily="34" charset="0"/>
              <a:buChar char="•"/>
            </a:pPr>
            <a:r>
              <a:rPr lang="en-GB" sz="3200" b="1" dirty="0">
                <a:solidFill>
                  <a:schemeClr val="bg1"/>
                </a:solidFill>
                <a:latin typeface="Times New Roman" panose="02020603050405020304" pitchFamily="18" charset="0"/>
                <a:cs typeface="Times New Roman" panose="02020603050405020304" pitchFamily="18" charset="0"/>
              </a:rPr>
              <a:t>Direct Observation</a:t>
            </a:r>
          </a:p>
        </p:txBody>
      </p:sp>
      <p:sp>
        <p:nvSpPr>
          <p:cNvPr id="9" name="Title 3">
            <a:extLst>
              <a:ext uri="{FF2B5EF4-FFF2-40B4-BE49-F238E27FC236}">
                <a16:creationId xmlns:a16="http://schemas.microsoft.com/office/drawing/2014/main" id="{2917EB18-92E4-4306-BD62-614CD8CC9BA8}"/>
              </a:ext>
            </a:extLst>
          </p:cNvPr>
          <p:cNvSpPr txBox="1">
            <a:spLocks/>
          </p:cNvSpPr>
          <p:nvPr/>
        </p:nvSpPr>
        <p:spPr>
          <a:xfrm>
            <a:off x="694003" y="3353732"/>
            <a:ext cx="3883257" cy="10343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14350">
              <a:buFont typeface="Arial" panose="020B0604020202020204" pitchFamily="34" charset="0"/>
              <a:buChar char="•"/>
            </a:pPr>
            <a:r>
              <a:rPr lang="en-US" sz="3200" b="1" dirty="0" smtClean="0">
                <a:solidFill>
                  <a:schemeClr val="bg1"/>
                </a:solidFill>
                <a:latin typeface="Times New Roman" panose="02020603050405020304" pitchFamily="18" charset="0"/>
                <a:cs typeface="Times New Roman" panose="02020603050405020304" pitchFamily="18" charset="0"/>
              </a:rPr>
              <a:t>Group 3</a:t>
            </a:r>
            <a:endParaRPr lang="en-GB" sz="3200" b="1" dirty="0">
              <a:solidFill>
                <a:schemeClr val="bg1"/>
              </a:solidFill>
              <a:latin typeface="Times New Roman" panose="02020603050405020304" pitchFamily="18" charset="0"/>
              <a:cs typeface="Times New Roman" panose="02020603050405020304" pitchFamily="18" charset="0"/>
            </a:endParaRPr>
          </a:p>
        </p:txBody>
      </p:sp>
      <p:sp>
        <p:nvSpPr>
          <p:cNvPr id="10" name="Title 3">
            <a:extLst>
              <a:ext uri="{FF2B5EF4-FFF2-40B4-BE49-F238E27FC236}">
                <a16:creationId xmlns:a16="http://schemas.microsoft.com/office/drawing/2014/main" id="{2917EB18-92E4-4306-BD62-614CD8CC9BA8}"/>
              </a:ext>
            </a:extLst>
          </p:cNvPr>
          <p:cNvSpPr txBox="1">
            <a:spLocks/>
          </p:cNvSpPr>
          <p:nvPr/>
        </p:nvSpPr>
        <p:spPr>
          <a:xfrm>
            <a:off x="688742" y="4220833"/>
            <a:ext cx="3883257" cy="10343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14350">
              <a:buFont typeface="Arial" panose="020B0604020202020204" pitchFamily="34" charset="0"/>
              <a:buChar char="•"/>
            </a:pPr>
            <a:r>
              <a:rPr lang="en-US" sz="3200" b="1" dirty="0" smtClean="0">
                <a:solidFill>
                  <a:schemeClr val="bg1"/>
                </a:solidFill>
                <a:latin typeface="Times New Roman" panose="02020603050405020304" pitchFamily="18" charset="0"/>
                <a:cs typeface="Times New Roman" panose="02020603050405020304" pitchFamily="18" charset="0"/>
              </a:rPr>
              <a:t>Group 4</a:t>
            </a:r>
            <a:endParaRPr lang="en-GB" sz="3200" b="1" dirty="0">
              <a:solidFill>
                <a:schemeClr val="bg1"/>
              </a:solidFill>
              <a:latin typeface="Times New Roman" panose="02020603050405020304" pitchFamily="18" charset="0"/>
              <a:cs typeface="Times New Roman" panose="02020603050405020304" pitchFamily="18" charset="0"/>
            </a:endParaRPr>
          </a:p>
        </p:txBody>
      </p:sp>
      <p:sp>
        <p:nvSpPr>
          <p:cNvPr id="11" name="Title 3">
            <a:extLst>
              <a:ext uri="{FF2B5EF4-FFF2-40B4-BE49-F238E27FC236}">
                <a16:creationId xmlns:a16="http://schemas.microsoft.com/office/drawing/2014/main" id="{2917EB18-92E4-4306-BD62-614CD8CC9BA8}"/>
              </a:ext>
            </a:extLst>
          </p:cNvPr>
          <p:cNvSpPr txBox="1">
            <a:spLocks/>
          </p:cNvSpPr>
          <p:nvPr/>
        </p:nvSpPr>
        <p:spPr>
          <a:xfrm>
            <a:off x="4488233" y="2537486"/>
            <a:ext cx="3883257" cy="10343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14350">
              <a:buFont typeface="Arial" panose="020B0604020202020204" pitchFamily="34" charset="0"/>
              <a:buChar char="•"/>
            </a:pPr>
            <a:r>
              <a:rPr lang="en-US" sz="3200" b="1" dirty="0">
                <a:solidFill>
                  <a:schemeClr val="bg1"/>
                </a:solidFill>
                <a:latin typeface="Times New Roman" panose="02020603050405020304" pitchFamily="18" charset="0"/>
                <a:cs typeface="Times New Roman" panose="02020603050405020304" pitchFamily="18" charset="0"/>
              </a:rPr>
              <a:t>Key informant</a:t>
            </a:r>
            <a:endParaRPr lang="en-GB" sz="3200" b="1" dirty="0">
              <a:solidFill>
                <a:schemeClr val="bg1"/>
              </a:solidFill>
              <a:latin typeface="Times New Roman" panose="02020603050405020304" pitchFamily="18" charset="0"/>
              <a:cs typeface="Times New Roman" panose="02020603050405020304" pitchFamily="18" charset="0"/>
            </a:endParaRPr>
          </a:p>
        </p:txBody>
      </p:sp>
      <p:sp>
        <p:nvSpPr>
          <p:cNvPr id="12" name="Title 3">
            <a:extLst>
              <a:ext uri="{FF2B5EF4-FFF2-40B4-BE49-F238E27FC236}">
                <a16:creationId xmlns:a16="http://schemas.microsoft.com/office/drawing/2014/main" id="{2917EB18-92E4-4306-BD62-614CD8CC9BA8}"/>
              </a:ext>
            </a:extLst>
          </p:cNvPr>
          <p:cNvSpPr txBox="1">
            <a:spLocks/>
          </p:cNvSpPr>
          <p:nvPr/>
        </p:nvSpPr>
        <p:spPr>
          <a:xfrm>
            <a:off x="4447723" y="4288126"/>
            <a:ext cx="4274011" cy="10343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Font typeface="Arial" panose="020B0604020202020204" pitchFamily="34" charset="0"/>
              <a:buChar char="•"/>
            </a:pPr>
            <a:r>
              <a:rPr lang="en-GB" sz="3200" b="1" dirty="0">
                <a:solidFill>
                  <a:schemeClr val="bg1"/>
                </a:solidFill>
                <a:latin typeface="Times New Roman" panose="02020603050405020304" pitchFamily="18" charset="0"/>
                <a:cs typeface="Times New Roman" panose="02020603050405020304" pitchFamily="18" charset="0"/>
              </a:rPr>
              <a:t>Direct Observation</a:t>
            </a: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01" y="260776"/>
            <a:ext cx="11963708" cy="6185912"/>
          </a:xfrm>
          <a:prstGeom prst="rect">
            <a:avLst/>
          </a:prstGeom>
        </p:spPr>
      </p:pic>
      <p:sp>
        <p:nvSpPr>
          <p:cNvPr id="14" name="Title 3">
            <a:extLst>
              <a:ext uri="{FF2B5EF4-FFF2-40B4-BE49-F238E27FC236}">
                <a16:creationId xmlns:a16="http://schemas.microsoft.com/office/drawing/2014/main" id="{2917EB18-92E4-4306-BD62-614CD8CC9BA8}"/>
              </a:ext>
            </a:extLst>
          </p:cNvPr>
          <p:cNvSpPr txBox="1">
            <a:spLocks/>
          </p:cNvSpPr>
          <p:nvPr/>
        </p:nvSpPr>
        <p:spPr>
          <a:xfrm>
            <a:off x="3058597" y="3729424"/>
            <a:ext cx="4908016" cy="817168"/>
          </a:xfrm>
          <a:prstGeom prst="rect">
            <a:avLst/>
          </a:prstGeom>
          <a:solidFill>
            <a:srgbClr val="7030A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bg1"/>
                </a:solidFill>
                <a:latin typeface="Times New Roman" panose="02020603050405020304" pitchFamily="18" charset="0"/>
                <a:cs typeface="Times New Roman" panose="02020603050405020304" pitchFamily="18" charset="0"/>
              </a:rPr>
              <a:t>Key </a:t>
            </a:r>
            <a:r>
              <a:rPr lang="en-US" sz="2800" b="1" dirty="0" smtClean="0">
                <a:solidFill>
                  <a:schemeClr val="bg1"/>
                </a:solidFill>
                <a:latin typeface="Times New Roman" panose="02020603050405020304" pitchFamily="18" charset="0"/>
                <a:cs typeface="Times New Roman" panose="02020603050405020304" pitchFamily="18" charset="0"/>
              </a:rPr>
              <a:t>informant </a:t>
            </a:r>
            <a:r>
              <a:rPr lang="en-GB" sz="2800" b="1" dirty="0">
                <a:solidFill>
                  <a:schemeClr val="bg1"/>
                </a:solidFill>
                <a:latin typeface="Times New Roman" panose="02020603050405020304" pitchFamily="18" charset="0"/>
                <a:cs typeface="Times New Roman" panose="02020603050405020304" pitchFamily="18" charset="0"/>
              </a:rPr>
              <a:t>Questionnaire</a:t>
            </a:r>
          </a:p>
        </p:txBody>
      </p:sp>
    </p:spTree>
    <p:extLst>
      <p:ext uri="{BB962C8B-B14F-4D97-AF65-F5344CB8AC3E}">
        <p14:creationId xmlns:p14="http://schemas.microsoft.com/office/powerpoint/2010/main" val="7896039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5C02B03B-82F1-4BE5-91CA-DD4DDBF6C2A2}"/>
              </a:ext>
            </a:extLst>
          </p:cNvPr>
          <p:cNvSpPr>
            <a:spLocks noGrp="1"/>
          </p:cNvSpPr>
          <p:nvPr>
            <p:ph type="title"/>
          </p:nvPr>
        </p:nvSpPr>
        <p:spPr>
          <a:xfrm>
            <a:off x="4351180" y="4616245"/>
            <a:ext cx="7462800" cy="1194620"/>
          </a:xfrm>
        </p:spPr>
        <p:txBody>
          <a:bodyPr>
            <a:noAutofit/>
          </a:bodyPr>
          <a:lstStyle/>
          <a:p>
            <a:pPr algn="r"/>
            <a:r>
              <a:rPr lang="en-US" b="1" dirty="0">
                <a:latin typeface="Times New Roman" panose="02020603050405020304" pitchFamily="18" charset="0"/>
                <a:cs typeface="Times New Roman" panose="02020603050405020304" pitchFamily="18" charset="0"/>
              </a:rPr>
              <a:t>Direct </a:t>
            </a:r>
            <a:r>
              <a:rPr lang="en-US" b="1" dirty="0" smtClean="0">
                <a:latin typeface="Times New Roman" panose="02020603050405020304" pitchFamily="18" charset="0"/>
                <a:cs typeface="Times New Roman" panose="02020603050405020304" pitchFamily="18" charset="0"/>
              </a:rPr>
              <a:t>observation Checklist</a:t>
            </a: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endParaRPr lang="en-GB" b="1" dirty="0">
              <a:solidFill>
                <a:schemeClr val="bg1">
                  <a:lumMod val="75000"/>
                </a:schemeClr>
              </a:solidFill>
              <a:latin typeface="Times New Roman" panose="02020603050405020304" pitchFamily="18" charset="0"/>
              <a:cs typeface="Times New Roman" panose="02020603050405020304" pitchFamily="18" charset="0"/>
            </a:endParaRPr>
          </a:p>
        </p:txBody>
      </p:sp>
      <p:sp>
        <p:nvSpPr>
          <p:cNvPr id="4" name="Rectangle 3"/>
          <p:cNvSpPr/>
          <p:nvPr/>
        </p:nvSpPr>
        <p:spPr>
          <a:xfrm>
            <a:off x="371687" y="460038"/>
            <a:ext cx="7710893" cy="584775"/>
          </a:xfrm>
          <a:prstGeom prst="rect">
            <a:avLst/>
          </a:prstGeom>
        </p:spPr>
        <p:txBody>
          <a:bodyPr wrap="none">
            <a:spAutoFit/>
          </a:bodyPr>
          <a:lstStyle/>
          <a:p>
            <a:r>
              <a:rPr lang="en-US" sz="3200" b="1" dirty="0">
                <a:solidFill>
                  <a:schemeClr val="bg1"/>
                </a:solidFill>
                <a:latin typeface="Times New Roman" panose="02020603050405020304" pitchFamily="18" charset="0"/>
                <a:cs typeface="Times New Roman" panose="02020603050405020304" pitchFamily="18" charset="0"/>
              </a:rPr>
              <a:t>PRIMARY DATA COLLECTION TOOLS</a:t>
            </a:r>
            <a:endParaRPr lang="en-IE" sz="3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6832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IE" dirty="0" smtClean="0"/>
              <a:t>Direct Observation</a:t>
            </a:r>
            <a:endParaRPr lang="en-IE" dirty="0"/>
          </a:p>
        </p:txBody>
      </p:sp>
      <p:sp>
        <p:nvSpPr>
          <p:cNvPr id="2" name="Content Placeholder 2">
            <a:extLst>
              <a:ext uri="{FF2B5EF4-FFF2-40B4-BE49-F238E27FC236}">
                <a16:creationId xmlns:a16="http://schemas.microsoft.com/office/drawing/2014/main" id="{B9585CB8-A408-4752-A81F-04A876EC0485}"/>
              </a:ext>
            </a:extLst>
          </p:cNvPr>
          <p:cNvSpPr>
            <a:spLocks noGrp="1"/>
          </p:cNvSpPr>
          <p:nvPr>
            <p:ph sz="quarter" idx="13"/>
          </p:nvPr>
        </p:nvSpPr>
        <p:spPr>
          <a:xfrm>
            <a:off x="2222490" y="1418671"/>
            <a:ext cx="6415200" cy="3941999"/>
          </a:xfrm>
          <a:prstGeom prst="rect">
            <a:avLst/>
          </a:prstGeom>
        </p:spPr>
        <p:txBody>
          <a:bodyPr>
            <a:normAutofit/>
          </a:bodyPr>
          <a:lstStyle/>
          <a:p>
            <a:pPr marL="0" indent="0" algn="ctr">
              <a:buNone/>
            </a:pPr>
            <a:r>
              <a:rPr lang="en-US" sz="2800" dirty="0">
                <a:latin typeface="Times New Roman" panose="02020603050405020304" pitchFamily="18" charset="0"/>
                <a:cs typeface="Times New Roman" panose="02020603050405020304" pitchFamily="18" charset="0"/>
              </a:rPr>
              <a:t>Start observing from the get Go !!!</a:t>
            </a:r>
            <a:endParaRPr lang="en-GB" sz="2800" dirty="0">
              <a:latin typeface="Times New Roman" panose="02020603050405020304" pitchFamily="18" charset="0"/>
              <a:cs typeface="Times New Roman" panose="02020603050405020304" pitchFamily="18" charset="0"/>
            </a:endParaRPr>
          </a:p>
        </p:txBody>
      </p:sp>
      <p:pic>
        <p:nvPicPr>
          <p:cNvPr id="3" name="Picture 5">
            <a:extLst>
              <a:ext uri="{FF2B5EF4-FFF2-40B4-BE49-F238E27FC236}">
                <a16:creationId xmlns:a16="http://schemas.microsoft.com/office/drawing/2014/main" id="{7FBA95BA-146A-48A1-A8C4-AEC6235BED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296"/>
          <a:stretch/>
        </p:blipFill>
        <p:spPr bwMode="auto">
          <a:xfrm>
            <a:off x="1488035" y="3408712"/>
            <a:ext cx="1133475" cy="1056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5">
            <a:extLst>
              <a:ext uri="{FF2B5EF4-FFF2-40B4-BE49-F238E27FC236}">
                <a16:creationId xmlns:a16="http://schemas.microsoft.com/office/drawing/2014/main" id="{6B4C669E-F53A-42E5-84E9-F8887993DAC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296"/>
          <a:stretch/>
        </p:blipFill>
        <p:spPr bwMode="auto">
          <a:xfrm>
            <a:off x="2928195" y="3410381"/>
            <a:ext cx="1133475" cy="1056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8">
            <a:extLst>
              <a:ext uri="{FF2B5EF4-FFF2-40B4-BE49-F238E27FC236}">
                <a16:creationId xmlns:a16="http://schemas.microsoft.com/office/drawing/2014/main" id="{259DF0BC-1189-4ECA-8AD4-5B76481208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8008" y="3100224"/>
            <a:ext cx="1471010" cy="1471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reeform 7">
            <a:extLst>
              <a:ext uri="{FF2B5EF4-FFF2-40B4-BE49-F238E27FC236}">
                <a16:creationId xmlns:a16="http://schemas.microsoft.com/office/drawing/2014/main" id="{AC18E2EB-7EE8-4F80-882E-C8101E7DA6FA}"/>
              </a:ext>
            </a:extLst>
          </p:cNvPr>
          <p:cNvSpPr/>
          <p:nvPr/>
        </p:nvSpPr>
        <p:spPr>
          <a:xfrm>
            <a:off x="6910490" y="4314122"/>
            <a:ext cx="2844800" cy="682287"/>
          </a:xfrm>
          <a:custGeom>
            <a:avLst/>
            <a:gdLst>
              <a:gd name="connsiteX0" fmla="*/ 0 w 2844800"/>
              <a:gd name="connsiteY0" fmla="*/ 145258 h 682287"/>
              <a:gd name="connsiteX1" fmla="*/ 580572 w 2844800"/>
              <a:gd name="connsiteY1" fmla="*/ 14630 h 682287"/>
              <a:gd name="connsiteX2" fmla="*/ 1146629 w 2844800"/>
              <a:gd name="connsiteY2" fmla="*/ 450058 h 682287"/>
              <a:gd name="connsiteX3" fmla="*/ 1640115 w 2844800"/>
              <a:gd name="connsiteY3" fmla="*/ 595201 h 682287"/>
              <a:gd name="connsiteX4" fmla="*/ 2206172 w 2844800"/>
              <a:gd name="connsiteY4" fmla="*/ 406515 h 682287"/>
              <a:gd name="connsiteX5" fmla="*/ 2641600 w 2844800"/>
              <a:gd name="connsiteY5" fmla="*/ 522630 h 682287"/>
              <a:gd name="connsiteX6" fmla="*/ 2844800 w 2844800"/>
              <a:gd name="connsiteY6" fmla="*/ 682287 h 68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44800" h="682287">
                <a:moveTo>
                  <a:pt x="0" y="145258"/>
                </a:moveTo>
                <a:cubicBezTo>
                  <a:pt x="194733" y="54544"/>
                  <a:pt x="389467" y="-36170"/>
                  <a:pt x="580572" y="14630"/>
                </a:cubicBezTo>
                <a:cubicBezTo>
                  <a:pt x="771677" y="65430"/>
                  <a:pt x="970039" y="353296"/>
                  <a:pt x="1146629" y="450058"/>
                </a:cubicBezTo>
                <a:cubicBezTo>
                  <a:pt x="1323220" y="546820"/>
                  <a:pt x="1463525" y="602458"/>
                  <a:pt x="1640115" y="595201"/>
                </a:cubicBezTo>
                <a:cubicBezTo>
                  <a:pt x="1816706" y="587944"/>
                  <a:pt x="2039258" y="418610"/>
                  <a:pt x="2206172" y="406515"/>
                </a:cubicBezTo>
                <a:cubicBezTo>
                  <a:pt x="2373086" y="394420"/>
                  <a:pt x="2535162" y="476668"/>
                  <a:pt x="2641600" y="522630"/>
                </a:cubicBezTo>
                <a:cubicBezTo>
                  <a:pt x="2748038" y="568592"/>
                  <a:pt x="2796419" y="625439"/>
                  <a:pt x="2844800" y="682287"/>
                </a:cubicBez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12">
            <a:extLst>
              <a:ext uri="{FF2B5EF4-FFF2-40B4-BE49-F238E27FC236}">
                <a16:creationId xmlns:a16="http://schemas.microsoft.com/office/drawing/2014/main" id="{0986907E-2CD1-4D5C-BEEA-5EA9E0A97ED5}"/>
              </a:ext>
            </a:extLst>
          </p:cNvPr>
          <p:cNvSpPr/>
          <p:nvPr/>
        </p:nvSpPr>
        <p:spPr>
          <a:xfrm>
            <a:off x="7215290" y="4618922"/>
            <a:ext cx="2844800" cy="682287"/>
          </a:xfrm>
          <a:custGeom>
            <a:avLst/>
            <a:gdLst>
              <a:gd name="connsiteX0" fmla="*/ 0 w 2844800"/>
              <a:gd name="connsiteY0" fmla="*/ 145258 h 682287"/>
              <a:gd name="connsiteX1" fmla="*/ 580572 w 2844800"/>
              <a:gd name="connsiteY1" fmla="*/ 14630 h 682287"/>
              <a:gd name="connsiteX2" fmla="*/ 1146629 w 2844800"/>
              <a:gd name="connsiteY2" fmla="*/ 450058 h 682287"/>
              <a:gd name="connsiteX3" fmla="*/ 1640115 w 2844800"/>
              <a:gd name="connsiteY3" fmla="*/ 595201 h 682287"/>
              <a:gd name="connsiteX4" fmla="*/ 2206172 w 2844800"/>
              <a:gd name="connsiteY4" fmla="*/ 406515 h 682287"/>
              <a:gd name="connsiteX5" fmla="*/ 2641600 w 2844800"/>
              <a:gd name="connsiteY5" fmla="*/ 522630 h 682287"/>
              <a:gd name="connsiteX6" fmla="*/ 2844800 w 2844800"/>
              <a:gd name="connsiteY6" fmla="*/ 682287 h 68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44800" h="682287">
                <a:moveTo>
                  <a:pt x="0" y="145258"/>
                </a:moveTo>
                <a:cubicBezTo>
                  <a:pt x="194733" y="54544"/>
                  <a:pt x="389467" y="-36170"/>
                  <a:pt x="580572" y="14630"/>
                </a:cubicBezTo>
                <a:cubicBezTo>
                  <a:pt x="771677" y="65430"/>
                  <a:pt x="970039" y="353296"/>
                  <a:pt x="1146629" y="450058"/>
                </a:cubicBezTo>
                <a:cubicBezTo>
                  <a:pt x="1323220" y="546820"/>
                  <a:pt x="1463525" y="602458"/>
                  <a:pt x="1640115" y="595201"/>
                </a:cubicBezTo>
                <a:cubicBezTo>
                  <a:pt x="1816706" y="587944"/>
                  <a:pt x="2039258" y="418610"/>
                  <a:pt x="2206172" y="406515"/>
                </a:cubicBezTo>
                <a:cubicBezTo>
                  <a:pt x="2373086" y="394420"/>
                  <a:pt x="2535162" y="476668"/>
                  <a:pt x="2641600" y="522630"/>
                </a:cubicBezTo>
                <a:cubicBezTo>
                  <a:pt x="2748038" y="568592"/>
                  <a:pt x="2796419" y="625439"/>
                  <a:pt x="2844800" y="682287"/>
                </a:cubicBez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13">
            <a:extLst>
              <a:ext uri="{FF2B5EF4-FFF2-40B4-BE49-F238E27FC236}">
                <a16:creationId xmlns:a16="http://schemas.microsoft.com/office/drawing/2014/main" id="{B277EC1F-F15E-4C7E-9C17-9DFF98779FA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762138" y="3037772"/>
            <a:ext cx="120015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Freeform 11">
            <a:extLst>
              <a:ext uri="{FF2B5EF4-FFF2-40B4-BE49-F238E27FC236}">
                <a16:creationId xmlns:a16="http://schemas.microsoft.com/office/drawing/2014/main" id="{62BAEF05-05B8-4A60-B649-BA8BE0D5FC17}"/>
              </a:ext>
            </a:extLst>
          </p:cNvPr>
          <p:cNvSpPr/>
          <p:nvPr/>
        </p:nvSpPr>
        <p:spPr>
          <a:xfrm>
            <a:off x="7062890" y="4466522"/>
            <a:ext cx="2844800" cy="682287"/>
          </a:xfrm>
          <a:custGeom>
            <a:avLst/>
            <a:gdLst>
              <a:gd name="connsiteX0" fmla="*/ 0 w 2844800"/>
              <a:gd name="connsiteY0" fmla="*/ 145258 h 682287"/>
              <a:gd name="connsiteX1" fmla="*/ 580572 w 2844800"/>
              <a:gd name="connsiteY1" fmla="*/ 14630 h 682287"/>
              <a:gd name="connsiteX2" fmla="*/ 1146629 w 2844800"/>
              <a:gd name="connsiteY2" fmla="*/ 450058 h 682287"/>
              <a:gd name="connsiteX3" fmla="*/ 1640115 w 2844800"/>
              <a:gd name="connsiteY3" fmla="*/ 595201 h 682287"/>
              <a:gd name="connsiteX4" fmla="*/ 2206172 w 2844800"/>
              <a:gd name="connsiteY4" fmla="*/ 406515 h 682287"/>
              <a:gd name="connsiteX5" fmla="*/ 2641600 w 2844800"/>
              <a:gd name="connsiteY5" fmla="*/ 522630 h 682287"/>
              <a:gd name="connsiteX6" fmla="*/ 2844800 w 2844800"/>
              <a:gd name="connsiteY6" fmla="*/ 682287 h 68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44800" h="682287">
                <a:moveTo>
                  <a:pt x="0" y="145258"/>
                </a:moveTo>
                <a:cubicBezTo>
                  <a:pt x="194733" y="54544"/>
                  <a:pt x="389467" y="-36170"/>
                  <a:pt x="580572" y="14630"/>
                </a:cubicBezTo>
                <a:cubicBezTo>
                  <a:pt x="771677" y="65430"/>
                  <a:pt x="970039" y="353296"/>
                  <a:pt x="1146629" y="450058"/>
                </a:cubicBezTo>
                <a:cubicBezTo>
                  <a:pt x="1323220" y="546820"/>
                  <a:pt x="1463525" y="602458"/>
                  <a:pt x="1640115" y="595201"/>
                </a:cubicBezTo>
                <a:cubicBezTo>
                  <a:pt x="1816706" y="587944"/>
                  <a:pt x="2039258" y="418610"/>
                  <a:pt x="2206172" y="406515"/>
                </a:cubicBezTo>
                <a:cubicBezTo>
                  <a:pt x="2373086" y="394420"/>
                  <a:pt x="2535162" y="476668"/>
                  <a:pt x="2641600" y="522630"/>
                </a:cubicBezTo>
                <a:cubicBezTo>
                  <a:pt x="2748038" y="568592"/>
                  <a:pt x="2796419" y="625439"/>
                  <a:pt x="2844800" y="682287"/>
                </a:cubicBez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D865740B-37E4-42A0-9372-F7B01B5ADD75}"/>
              </a:ext>
            </a:extLst>
          </p:cNvPr>
          <p:cNvSpPr txBox="1"/>
          <p:nvPr/>
        </p:nvSpPr>
        <p:spPr>
          <a:xfrm>
            <a:off x="2054772" y="5044097"/>
            <a:ext cx="7632848" cy="954107"/>
          </a:xfrm>
          <a:prstGeom prst="rect">
            <a:avLst/>
          </a:prstGeom>
          <a:noFill/>
        </p:spPr>
        <p:txBody>
          <a:bodyPr wrap="square" rtlCol="0">
            <a:spAutoFit/>
          </a:bodyPr>
          <a:lstStyle/>
          <a:p>
            <a:pPr algn="ctr"/>
            <a:r>
              <a:rPr lang="en-GB" sz="2800" b="1" dirty="0">
                <a:solidFill>
                  <a:schemeClr val="bg1"/>
                </a:solidFill>
                <a:latin typeface="Times New Roman" panose="02020603050405020304" pitchFamily="18" charset="0"/>
                <a:cs typeface="Times New Roman" panose="02020603050405020304" pitchFamily="18" charset="0"/>
              </a:rPr>
              <a:t>Look, hear, smell…..</a:t>
            </a:r>
          </a:p>
          <a:p>
            <a:pPr algn="ctr"/>
            <a:endParaRPr lang="en-GB" sz="2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8478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0E0C1-5453-4704-A81B-0A31075B7626}"/>
              </a:ext>
            </a:extLst>
          </p:cNvPr>
          <p:cNvSpPr>
            <a:spLocks noGrp="1"/>
          </p:cNvSpPr>
          <p:nvPr>
            <p:ph type="title"/>
          </p:nvPr>
        </p:nvSpPr>
        <p:spPr>
          <a:xfrm>
            <a:off x="457200" y="373118"/>
            <a:ext cx="7462800" cy="475200"/>
          </a:xfrm>
        </p:spPr>
        <p:txBody>
          <a:bodyPr>
            <a:noAutofit/>
          </a:bodyPr>
          <a:lstStyle/>
          <a:p>
            <a:r>
              <a:rPr lang="en-US" dirty="0">
                <a:latin typeface="Times New Roman" panose="02020603050405020304" pitchFamily="18" charset="0"/>
                <a:cs typeface="Times New Roman" panose="02020603050405020304" pitchFamily="18" charset="0"/>
              </a:rPr>
              <a:t>Direct Observation</a:t>
            </a:r>
            <a:endParaRPr lang="en-GB"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2C89611-4416-47DE-A629-12DA425728A5}"/>
              </a:ext>
            </a:extLst>
          </p:cNvPr>
          <p:cNvSpPr>
            <a:spLocks noGrp="1"/>
          </p:cNvSpPr>
          <p:nvPr>
            <p:ph sz="quarter" idx="13"/>
          </p:nvPr>
        </p:nvSpPr>
        <p:spPr>
          <a:xfrm>
            <a:off x="308225" y="1713600"/>
            <a:ext cx="11681717" cy="3941999"/>
          </a:xfrm>
          <a:prstGeom prst="rect">
            <a:avLst/>
          </a:prstGeom>
        </p:spPr>
        <p:txBody>
          <a:bodyPr>
            <a:normAutofit/>
          </a:bodyPr>
          <a:lstStyle/>
          <a:p>
            <a:pPr marL="0" indent="0">
              <a:buNone/>
            </a:pPr>
            <a:r>
              <a:rPr lang="en-GB" sz="3200" dirty="0">
                <a:latin typeface="Times New Roman" panose="02020603050405020304" pitchFamily="18" charset="0"/>
                <a:cs typeface="Times New Roman" panose="02020603050405020304" pitchFamily="18" charset="0"/>
              </a:rPr>
              <a:t>Observing conditions and specific features of an affected site from a range of viewpoints and locations to provide an overall view of the affected area and by noting these observations in a checklist.</a:t>
            </a:r>
          </a:p>
          <a:p>
            <a:pPr marL="0" indent="0">
              <a:buNone/>
            </a:pPr>
            <a:endParaRPr lang="en-GB"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39176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a:off x="2783633" y="636933"/>
            <a:ext cx="6319507" cy="5096324"/>
          </a:xfrm>
          <a:custGeom>
            <a:avLst/>
            <a:gdLst>
              <a:gd name="connsiteX0" fmla="*/ 0 w 6327845"/>
              <a:gd name="connsiteY0" fmla="*/ 5100739 h 5100739"/>
              <a:gd name="connsiteX1" fmla="*/ 1640114 w 6327845"/>
              <a:gd name="connsiteY1" fmla="*/ 4186339 h 5100739"/>
              <a:gd name="connsiteX2" fmla="*/ 1451429 w 6327845"/>
              <a:gd name="connsiteY2" fmla="*/ 3489654 h 5100739"/>
              <a:gd name="connsiteX3" fmla="*/ 2104571 w 6327845"/>
              <a:gd name="connsiteY3" fmla="*/ 2299482 h 5100739"/>
              <a:gd name="connsiteX4" fmla="*/ 3352800 w 6327845"/>
              <a:gd name="connsiteY4" fmla="*/ 1602796 h 5100739"/>
              <a:gd name="connsiteX5" fmla="*/ 4992914 w 6327845"/>
              <a:gd name="connsiteY5" fmla="*/ 1385082 h 5100739"/>
              <a:gd name="connsiteX6" fmla="*/ 6139543 w 6327845"/>
              <a:gd name="connsiteY6" fmla="*/ 209425 h 5100739"/>
              <a:gd name="connsiteX7" fmla="*/ 6313714 w 6327845"/>
              <a:gd name="connsiteY7" fmla="*/ 6225 h 5100739"/>
              <a:gd name="connsiteX0" fmla="*/ 0 w 6319507"/>
              <a:gd name="connsiteY0" fmla="*/ 5096324 h 5096324"/>
              <a:gd name="connsiteX1" fmla="*/ 1640114 w 6319507"/>
              <a:gd name="connsiteY1" fmla="*/ 4181924 h 5096324"/>
              <a:gd name="connsiteX2" fmla="*/ 1451429 w 6319507"/>
              <a:gd name="connsiteY2" fmla="*/ 3485239 h 5096324"/>
              <a:gd name="connsiteX3" fmla="*/ 2104571 w 6319507"/>
              <a:gd name="connsiteY3" fmla="*/ 2295067 h 5096324"/>
              <a:gd name="connsiteX4" fmla="*/ 3352800 w 6319507"/>
              <a:gd name="connsiteY4" fmla="*/ 1598381 h 5096324"/>
              <a:gd name="connsiteX5" fmla="*/ 4992914 w 6319507"/>
              <a:gd name="connsiteY5" fmla="*/ 1380667 h 5096324"/>
              <a:gd name="connsiteX6" fmla="*/ 5387911 w 6319507"/>
              <a:gd name="connsiteY6" fmla="*/ 945125 h 5096324"/>
              <a:gd name="connsiteX7" fmla="*/ 6139543 w 6319507"/>
              <a:gd name="connsiteY7" fmla="*/ 205010 h 5096324"/>
              <a:gd name="connsiteX8" fmla="*/ 6313714 w 6319507"/>
              <a:gd name="connsiteY8" fmla="*/ 1810 h 5096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19507" h="5096324">
                <a:moveTo>
                  <a:pt x="0" y="5096324"/>
                </a:moveTo>
                <a:cubicBezTo>
                  <a:pt x="699104" y="4773381"/>
                  <a:pt x="1398209" y="4450438"/>
                  <a:pt x="1640114" y="4181924"/>
                </a:cubicBezTo>
                <a:cubicBezTo>
                  <a:pt x="1882019" y="3913410"/>
                  <a:pt x="1374020" y="3799715"/>
                  <a:pt x="1451429" y="3485239"/>
                </a:cubicBezTo>
                <a:cubicBezTo>
                  <a:pt x="1528838" y="3170763"/>
                  <a:pt x="1787676" y="2609543"/>
                  <a:pt x="2104571" y="2295067"/>
                </a:cubicBezTo>
                <a:cubicBezTo>
                  <a:pt x="2421466" y="1980591"/>
                  <a:pt x="2871410" y="1750781"/>
                  <a:pt x="3352800" y="1598381"/>
                </a:cubicBezTo>
                <a:cubicBezTo>
                  <a:pt x="3834190" y="1445981"/>
                  <a:pt x="4653729" y="1489543"/>
                  <a:pt x="4992914" y="1380667"/>
                </a:cubicBezTo>
                <a:cubicBezTo>
                  <a:pt x="5332099" y="1271791"/>
                  <a:pt x="5196806" y="1141068"/>
                  <a:pt x="5387911" y="945125"/>
                </a:cubicBezTo>
                <a:cubicBezTo>
                  <a:pt x="5579016" y="749182"/>
                  <a:pt x="5985242" y="362229"/>
                  <a:pt x="6139543" y="205010"/>
                </a:cubicBezTo>
                <a:cubicBezTo>
                  <a:pt x="6293844" y="47791"/>
                  <a:pt x="6336695" y="-11495"/>
                  <a:pt x="6313714" y="181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2495600" y="5445224"/>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8904312" y="404664"/>
            <a:ext cx="432048" cy="43204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8" name="TextBox 7"/>
          <p:cNvSpPr txBox="1"/>
          <p:nvPr/>
        </p:nvSpPr>
        <p:spPr>
          <a:xfrm>
            <a:off x="3262603" y="5626114"/>
            <a:ext cx="2952328" cy="707886"/>
          </a:xfrm>
          <a:prstGeom prst="rect">
            <a:avLst/>
          </a:prstGeom>
          <a:noFill/>
        </p:spPr>
        <p:txBody>
          <a:bodyPr wrap="square" rtlCol="0">
            <a:spAutoFit/>
          </a:bodyPr>
          <a:lstStyle/>
          <a:p>
            <a:r>
              <a:rPr lang="en-US" sz="2000" b="1" dirty="0">
                <a:solidFill>
                  <a:schemeClr val="bg1"/>
                </a:solidFill>
              </a:rPr>
              <a:t>Assessment Team Starting Point</a:t>
            </a:r>
            <a:endParaRPr lang="en-GB" sz="2000" b="1" dirty="0">
              <a:solidFill>
                <a:schemeClr val="bg1"/>
              </a:solidFill>
            </a:endParaRPr>
          </a:p>
        </p:txBody>
      </p:sp>
      <p:sp>
        <p:nvSpPr>
          <p:cNvPr id="9" name="TextBox 8"/>
          <p:cNvSpPr txBox="1"/>
          <p:nvPr/>
        </p:nvSpPr>
        <p:spPr>
          <a:xfrm>
            <a:off x="8904312" y="1124745"/>
            <a:ext cx="1584176" cy="1015663"/>
          </a:xfrm>
          <a:prstGeom prst="rect">
            <a:avLst/>
          </a:prstGeom>
          <a:noFill/>
        </p:spPr>
        <p:txBody>
          <a:bodyPr wrap="square" rtlCol="0">
            <a:spAutoFit/>
          </a:bodyPr>
          <a:lstStyle/>
          <a:p>
            <a:r>
              <a:rPr lang="en-US" sz="2000" b="1" dirty="0">
                <a:solidFill>
                  <a:schemeClr val="bg1"/>
                </a:solidFill>
              </a:rPr>
              <a:t>Proposed Assessment Site</a:t>
            </a:r>
            <a:endParaRPr lang="en-GB" sz="2000" b="1" dirty="0">
              <a:solidFill>
                <a:schemeClr val="bg1"/>
              </a:solidFill>
            </a:endParaRPr>
          </a:p>
        </p:txBody>
      </p:sp>
      <p:pic>
        <p:nvPicPr>
          <p:cNvPr id="2050" name="Picture 2" descr="http://www.ljubljana-life.com/media/pics/markets.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792269" y="3080578"/>
            <a:ext cx="2224087" cy="154781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583832" y="3573016"/>
            <a:ext cx="28803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4727848" y="3429000"/>
            <a:ext cx="28803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4843534" y="3258457"/>
            <a:ext cx="28803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5015880" y="3110878"/>
            <a:ext cx="28803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p:cNvCxnSpPr>
            <a:stCxn id="12" idx="3"/>
            <a:endCxn id="2050" idx="1"/>
          </p:cNvCxnSpPr>
          <p:nvPr/>
        </p:nvCxnSpPr>
        <p:spPr>
          <a:xfrm>
            <a:off x="5015880" y="3501008"/>
            <a:ext cx="2776388" cy="353476"/>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248130" y="4649069"/>
            <a:ext cx="3528391" cy="2862322"/>
          </a:xfrm>
          <a:prstGeom prst="rect">
            <a:avLst/>
          </a:prstGeom>
          <a:noFill/>
        </p:spPr>
        <p:txBody>
          <a:bodyPr wrap="square" rtlCol="0">
            <a:spAutoFit/>
          </a:bodyPr>
          <a:lstStyle/>
          <a:p>
            <a:pPr marL="285750" indent="-285750">
              <a:buFontTx/>
              <a:buChar char="-"/>
            </a:pPr>
            <a:r>
              <a:rPr lang="en-US" sz="2000" dirty="0">
                <a:solidFill>
                  <a:schemeClr val="bg1"/>
                </a:solidFill>
              </a:rPr>
              <a:t>Markets Operational ?</a:t>
            </a:r>
          </a:p>
          <a:p>
            <a:pPr marL="285750" indent="-285750">
              <a:buFontTx/>
              <a:buChar char="-"/>
            </a:pPr>
            <a:r>
              <a:rPr lang="en-US" sz="2000" dirty="0">
                <a:solidFill>
                  <a:schemeClr val="bg1"/>
                </a:solidFill>
              </a:rPr>
              <a:t>Tomatoes, Potatoes available</a:t>
            </a:r>
          </a:p>
          <a:p>
            <a:pPr marL="285750" indent="-285750">
              <a:buFontTx/>
              <a:buChar char="-"/>
            </a:pPr>
            <a:r>
              <a:rPr lang="en-US" sz="2000" dirty="0">
                <a:solidFill>
                  <a:schemeClr val="bg1"/>
                </a:solidFill>
              </a:rPr>
              <a:t>Price ?</a:t>
            </a:r>
          </a:p>
          <a:p>
            <a:pPr marL="285750" indent="-285750">
              <a:buFontTx/>
              <a:buChar char="-"/>
            </a:pPr>
            <a:r>
              <a:rPr lang="en-US" sz="2000" dirty="0">
                <a:solidFill>
                  <a:schemeClr val="bg1"/>
                </a:solidFill>
              </a:rPr>
              <a:t>Access</a:t>
            </a:r>
          </a:p>
          <a:p>
            <a:pPr marL="285750" indent="-285750">
              <a:buFontTx/>
              <a:buChar char="-"/>
            </a:pPr>
            <a:r>
              <a:rPr lang="en-US" sz="2000" dirty="0">
                <a:solidFill>
                  <a:schemeClr val="bg1"/>
                </a:solidFill>
              </a:rPr>
              <a:t>Trade routes</a:t>
            </a:r>
          </a:p>
          <a:p>
            <a:pPr marL="285750" indent="-285750">
              <a:buFontTx/>
              <a:buChar char="-"/>
            </a:pPr>
            <a:r>
              <a:rPr lang="en-US" sz="2000" dirty="0">
                <a:solidFill>
                  <a:schemeClr val="bg1"/>
                </a:solidFill>
              </a:rPr>
              <a:t>Constraints</a:t>
            </a:r>
          </a:p>
          <a:p>
            <a:endParaRPr lang="en-US" sz="2000" dirty="0">
              <a:solidFill>
                <a:schemeClr val="bg1"/>
              </a:solidFill>
            </a:endParaRPr>
          </a:p>
          <a:p>
            <a:pPr marL="285750" indent="-285750">
              <a:buFontTx/>
              <a:buChar char="-"/>
            </a:pPr>
            <a:endParaRPr lang="en-GB" sz="2000" dirty="0">
              <a:solidFill>
                <a:schemeClr val="bg1"/>
              </a:solidFill>
            </a:endParaRPr>
          </a:p>
        </p:txBody>
      </p:sp>
      <p:cxnSp>
        <p:nvCxnSpPr>
          <p:cNvPr id="19" name="Straight Connector 18"/>
          <p:cNvCxnSpPr/>
          <p:nvPr/>
        </p:nvCxnSpPr>
        <p:spPr>
          <a:xfrm>
            <a:off x="2207568" y="5301208"/>
            <a:ext cx="144016"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2279576" y="3258458"/>
            <a:ext cx="2160240" cy="2114759"/>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367808" y="3198462"/>
            <a:ext cx="144016" cy="144016"/>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228774" y="4465766"/>
            <a:ext cx="1055035" cy="400110"/>
          </a:xfrm>
          <a:prstGeom prst="rect">
            <a:avLst/>
          </a:prstGeom>
          <a:noFill/>
        </p:spPr>
        <p:txBody>
          <a:bodyPr wrap="square" rtlCol="0">
            <a:spAutoFit/>
          </a:bodyPr>
          <a:lstStyle/>
          <a:p>
            <a:r>
              <a:rPr lang="en-US" sz="2000" b="1" dirty="0">
                <a:solidFill>
                  <a:schemeClr val="bg1"/>
                </a:solidFill>
              </a:rPr>
              <a:t>8 KM</a:t>
            </a:r>
            <a:endParaRPr lang="en-GB" sz="2000" b="1" dirty="0">
              <a:solidFill>
                <a:schemeClr val="bg1"/>
              </a:solidFill>
            </a:endParaRPr>
          </a:p>
        </p:txBody>
      </p:sp>
      <p:sp>
        <p:nvSpPr>
          <p:cNvPr id="24" name="Freeform 23"/>
          <p:cNvSpPr/>
          <p:nvPr/>
        </p:nvSpPr>
        <p:spPr>
          <a:xfrm>
            <a:off x="4136391" y="1025599"/>
            <a:ext cx="2467060" cy="1703184"/>
          </a:xfrm>
          <a:custGeom>
            <a:avLst/>
            <a:gdLst>
              <a:gd name="connsiteX0" fmla="*/ 493666 w 2467060"/>
              <a:gd name="connsiteY0" fmla="*/ 1703087 h 1703184"/>
              <a:gd name="connsiteX1" fmla="*/ 180 w 2467060"/>
              <a:gd name="connsiteY1" fmla="*/ 1441830 h 1703184"/>
              <a:gd name="connsiteX2" fmla="*/ 435609 w 2467060"/>
              <a:gd name="connsiteY2" fmla="*/ 1093487 h 1703184"/>
              <a:gd name="connsiteX3" fmla="*/ 377552 w 2467060"/>
              <a:gd name="connsiteY3" fmla="*/ 745144 h 1703184"/>
              <a:gd name="connsiteX4" fmla="*/ 667838 w 2467060"/>
              <a:gd name="connsiteY4" fmla="*/ 614515 h 1703184"/>
              <a:gd name="connsiteX5" fmla="*/ 725895 w 2467060"/>
              <a:gd name="connsiteY5" fmla="*/ 4915 h 1703184"/>
              <a:gd name="connsiteX6" fmla="*/ 2061209 w 2467060"/>
              <a:gd name="connsiteY6" fmla="*/ 353258 h 1703184"/>
              <a:gd name="connsiteX7" fmla="*/ 2453095 w 2467060"/>
              <a:gd name="connsiteY7" fmla="*/ 817715 h 1703184"/>
              <a:gd name="connsiteX8" fmla="*/ 1669323 w 2467060"/>
              <a:gd name="connsiteY8" fmla="*/ 774172 h 1703184"/>
              <a:gd name="connsiteX9" fmla="*/ 1480638 w 2467060"/>
              <a:gd name="connsiteY9" fmla="*/ 1137030 h 1703184"/>
              <a:gd name="connsiteX10" fmla="*/ 1161323 w 2467060"/>
              <a:gd name="connsiteY10" fmla="*/ 1340230 h 1703184"/>
              <a:gd name="connsiteX11" fmla="*/ 958123 w 2467060"/>
              <a:gd name="connsiteY11" fmla="*/ 1470858 h 1703184"/>
              <a:gd name="connsiteX12" fmla="*/ 493666 w 2467060"/>
              <a:gd name="connsiteY12" fmla="*/ 1703087 h 1703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7060" h="1703184">
                <a:moveTo>
                  <a:pt x="493666" y="1703087"/>
                </a:moveTo>
                <a:cubicBezTo>
                  <a:pt x="334009" y="1698249"/>
                  <a:pt x="9856" y="1543430"/>
                  <a:pt x="180" y="1441830"/>
                </a:cubicBezTo>
                <a:cubicBezTo>
                  <a:pt x="-9496" y="1340230"/>
                  <a:pt x="372714" y="1209601"/>
                  <a:pt x="435609" y="1093487"/>
                </a:cubicBezTo>
                <a:cubicBezTo>
                  <a:pt x="498504" y="977373"/>
                  <a:pt x="338847" y="824973"/>
                  <a:pt x="377552" y="745144"/>
                </a:cubicBezTo>
                <a:cubicBezTo>
                  <a:pt x="416257" y="665315"/>
                  <a:pt x="609781" y="737886"/>
                  <a:pt x="667838" y="614515"/>
                </a:cubicBezTo>
                <a:cubicBezTo>
                  <a:pt x="725895" y="491144"/>
                  <a:pt x="493666" y="48458"/>
                  <a:pt x="725895" y="4915"/>
                </a:cubicBezTo>
                <a:cubicBezTo>
                  <a:pt x="958124" y="-38628"/>
                  <a:pt x="1773342" y="217791"/>
                  <a:pt x="2061209" y="353258"/>
                </a:cubicBezTo>
                <a:cubicBezTo>
                  <a:pt x="2349076" y="488725"/>
                  <a:pt x="2518409" y="747563"/>
                  <a:pt x="2453095" y="817715"/>
                </a:cubicBezTo>
                <a:cubicBezTo>
                  <a:pt x="2387781" y="887867"/>
                  <a:pt x="1831399" y="720953"/>
                  <a:pt x="1669323" y="774172"/>
                </a:cubicBezTo>
                <a:cubicBezTo>
                  <a:pt x="1507247" y="827391"/>
                  <a:pt x="1565305" y="1042687"/>
                  <a:pt x="1480638" y="1137030"/>
                </a:cubicBezTo>
                <a:cubicBezTo>
                  <a:pt x="1395971" y="1231373"/>
                  <a:pt x="1161323" y="1340230"/>
                  <a:pt x="1161323" y="1340230"/>
                </a:cubicBezTo>
                <a:cubicBezTo>
                  <a:pt x="1074237" y="1395868"/>
                  <a:pt x="1062142" y="1410382"/>
                  <a:pt x="958123" y="1470858"/>
                </a:cubicBezTo>
                <a:cubicBezTo>
                  <a:pt x="854104" y="1531334"/>
                  <a:pt x="653323" y="1707925"/>
                  <a:pt x="493666" y="1703087"/>
                </a:cubicBezTo>
                <a:close/>
              </a:path>
            </a:pathLst>
          </a:custGeom>
          <a:solidFill>
            <a:srgbClr val="9BBB59">
              <a:alpha val="47843"/>
            </a:srgb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5" name="TextBox 24"/>
          <p:cNvSpPr txBox="1"/>
          <p:nvPr/>
        </p:nvSpPr>
        <p:spPr>
          <a:xfrm>
            <a:off x="4655841" y="1844824"/>
            <a:ext cx="853177" cy="707886"/>
          </a:xfrm>
          <a:prstGeom prst="rect">
            <a:avLst/>
          </a:prstGeom>
          <a:noFill/>
        </p:spPr>
        <p:txBody>
          <a:bodyPr wrap="square" rtlCol="0">
            <a:spAutoFit/>
          </a:bodyPr>
          <a:lstStyle/>
          <a:p>
            <a:r>
              <a:rPr lang="en-US" sz="2000" b="1" dirty="0">
                <a:solidFill>
                  <a:schemeClr val="bg1"/>
                </a:solidFill>
              </a:rPr>
              <a:t>Forest</a:t>
            </a:r>
            <a:endParaRPr lang="en-GB" sz="2000" b="1" dirty="0">
              <a:solidFill>
                <a:schemeClr val="bg1"/>
              </a:solidFill>
            </a:endParaRPr>
          </a:p>
        </p:txBody>
      </p:sp>
      <p:pic>
        <p:nvPicPr>
          <p:cNvPr id="2052" name="Picture 4" descr="http://www.urban75.org/photos/new-forest/images/new-forest05.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23666" y="117376"/>
            <a:ext cx="2024063" cy="1295400"/>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Straight Connector 26"/>
          <p:cNvCxnSpPr>
            <a:stCxn id="24" idx="3"/>
            <a:endCxn id="2052" idx="3"/>
          </p:cNvCxnSpPr>
          <p:nvPr/>
        </p:nvCxnSpPr>
        <p:spPr>
          <a:xfrm flipH="1" flipV="1">
            <a:off x="3647729" y="765077"/>
            <a:ext cx="866215" cy="1005667"/>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094378" y="3573016"/>
            <a:ext cx="1309697" cy="400110"/>
          </a:xfrm>
          <a:prstGeom prst="rect">
            <a:avLst/>
          </a:prstGeom>
          <a:noFill/>
        </p:spPr>
        <p:txBody>
          <a:bodyPr wrap="square" rtlCol="0">
            <a:spAutoFit/>
          </a:bodyPr>
          <a:lstStyle/>
          <a:p>
            <a:r>
              <a:rPr lang="en-US" sz="2000" b="1" dirty="0">
                <a:solidFill>
                  <a:schemeClr val="bg1"/>
                </a:solidFill>
              </a:rPr>
              <a:t>Market</a:t>
            </a:r>
            <a:endParaRPr lang="en-GB" sz="2000" b="1" dirty="0">
              <a:solidFill>
                <a:schemeClr val="bg1"/>
              </a:solidFill>
            </a:endParaRPr>
          </a:p>
        </p:txBody>
      </p:sp>
      <p:sp>
        <p:nvSpPr>
          <p:cNvPr id="31" name="TextBox 30"/>
          <p:cNvSpPr txBox="1"/>
          <p:nvPr/>
        </p:nvSpPr>
        <p:spPr>
          <a:xfrm>
            <a:off x="1631506" y="1632576"/>
            <a:ext cx="2124785" cy="1323439"/>
          </a:xfrm>
          <a:prstGeom prst="rect">
            <a:avLst/>
          </a:prstGeom>
          <a:noFill/>
        </p:spPr>
        <p:txBody>
          <a:bodyPr wrap="square" rtlCol="0">
            <a:spAutoFit/>
          </a:bodyPr>
          <a:lstStyle/>
          <a:p>
            <a:pPr marL="285750" indent="-285750">
              <a:buFontTx/>
              <a:buChar char="-"/>
            </a:pPr>
            <a:r>
              <a:rPr lang="en-US" sz="2000" dirty="0">
                <a:solidFill>
                  <a:schemeClr val="bg1"/>
                </a:solidFill>
              </a:rPr>
              <a:t>People cutting trees</a:t>
            </a:r>
          </a:p>
          <a:p>
            <a:endParaRPr lang="en-US" sz="2000" dirty="0">
              <a:solidFill>
                <a:schemeClr val="bg1"/>
              </a:solidFill>
            </a:endParaRPr>
          </a:p>
          <a:p>
            <a:pPr marL="285750" indent="-285750">
              <a:buFontTx/>
              <a:buChar char="-"/>
            </a:pPr>
            <a:endParaRPr lang="en-GB" sz="2000" dirty="0">
              <a:solidFill>
                <a:schemeClr val="bg1"/>
              </a:solidFill>
            </a:endParaRPr>
          </a:p>
        </p:txBody>
      </p:sp>
      <p:cxnSp>
        <p:nvCxnSpPr>
          <p:cNvPr id="29" name="Straight Connector 28"/>
          <p:cNvCxnSpPr/>
          <p:nvPr/>
        </p:nvCxnSpPr>
        <p:spPr>
          <a:xfrm>
            <a:off x="6106919" y="1950438"/>
            <a:ext cx="216024" cy="68771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49" name="Straight Connector 2048"/>
          <p:cNvCxnSpPr/>
          <p:nvPr/>
        </p:nvCxnSpPr>
        <p:spPr>
          <a:xfrm>
            <a:off x="8256240" y="1025600"/>
            <a:ext cx="288032" cy="819225"/>
          </a:xfrm>
          <a:prstGeom prst="line">
            <a:avLst/>
          </a:prstGeom>
        </p:spPr>
        <p:style>
          <a:lnRef idx="1">
            <a:schemeClr val="accent1"/>
          </a:lnRef>
          <a:fillRef idx="0">
            <a:schemeClr val="accent1"/>
          </a:fillRef>
          <a:effectRef idx="0">
            <a:schemeClr val="accent1"/>
          </a:effectRef>
          <a:fontRef idx="minor">
            <a:schemeClr val="tx1"/>
          </a:fontRef>
        </p:style>
      </p:cxnSp>
      <p:sp>
        <p:nvSpPr>
          <p:cNvPr id="2051" name="Rectangle 2050"/>
          <p:cNvSpPr/>
          <p:nvPr/>
        </p:nvSpPr>
        <p:spPr>
          <a:xfrm rot="20592562">
            <a:off x="6311236" y="1753916"/>
            <a:ext cx="2018514" cy="542459"/>
          </a:xfrm>
          <a:prstGeom prst="rect">
            <a:avLst/>
          </a:prstGeom>
          <a:solidFill>
            <a:srgbClr val="C0504D">
              <a:alpha val="21176"/>
            </a:srgb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053" name="TextBox 2052"/>
          <p:cNvSpPr txBox="1"/>
          <p:nvPr/>
        </p:nvSpPr>
        <p:spPr>
          <a:xfrm>
            <a:off x="6672064" y="1054478"/>
            <a:ext cx="1584176" cy="646331"/>
          </a:xfrm>
          <a:prstGeom prst="rect">
            <a:avLst/>
          </a:prstGeom>
          <a:noFill/>
        </p:spPr>
        <p:txBody>
          <a:bodyPr wrap="square" rtlCol="0">
            <a:spAutoFit/>
          </a:bodyPr>
          <a:lstStyle/>
          <a:p>
            <a:r>
              <a:rPr lang="en-US" dirty="0">
                <a:solidFill>
                  <a:schemeClr val="bg1"/>
                </a:solidFill>
              </a:rPr>
              <a:t>- Road damaged</a:t>
            </a:r>
            <a:endParaRPr lang="en-GB" dirty="0">
              <a:solidFill>
                <a:schemeClr val="bg1"/>
              </a:solidFill>
            </a:endParaRPr>
          </a:p>
        </p:txBody>
      </p:sp>
      <p:sp>
        <p:nvSpPr>
          <p:cNvPr id="2054" name="TextBox 2053"/>
          <p:cNvSpPr txBox="1"/>
          <p:nvPr/>
        </p:nvSpPr>
        <p:spPr>
          <a:xfrm>
            <a:off x="6960096" y="2348881"/>
            <a:ext cx="1440160" cy="379653"/>
          </a:xfrm>
          <a:prstGeom prst="rect">
            <a:avLst/>
          </a:prstGeom>
          <a:noFill/>
        </p:spPr>
        <p:txBody>
          <a:bodyPr wrap="square" rtlCol="0">
            <a:spAutoFit/>
          </a:bodyPr>
          <a:lstStyle/>
          <a:p>
            <a:r>
              <a:rPr lang="en-US" b="1" dirty="0">
                <a:solidFill>
                  <a:schemeClr val="bg1"/>
                </a:solidFill>
              </a:rPr>
              <a:t>5 KM</a:t>
            </a:r>
            <a:endParaRPr lang="en-GB" b="1" dirty="0">
              <a:solidFill>
                <a:schemeClr val="bg1"/>
              </a:solidFill>
            </a:endParaRPr>
          </a:p>
        </p:txBody>
      </p:sp>
      <p:sp>
        <p:nvSpPr>
          <p:cNvPr id="2056" name="Freeform 2055"/>
          <p:cNvSpPr/>
          <p:nvPr/>
        </p:nvSpPr>
        <p:spPr>
          <a:xfrm>
            <a:off x="8168220" y="356888"/>
            <a:ext cx="338359" cy="305056"/>
          </a:xfrm>
          <a:custGeom>
            <a:avLst/>
            <a:gdLst>
              <a:gd name="connsiteX0" fmla="*/ 563 w 338359"/>
              <a:gd name="connsiteY0" fmla="*/ 261349 h 305056"/>
              <a:gd name="connsiteX1" fmla="*/ 276335 w 338359"/>
              <a:gd name="connsiteY1" fmla="*/ 92 h 305056"/>
              <a:gd name="connsiteX2" fmla="*/ 334392 w 338359"/>
              <a:gd name="connsiteY2" fmla="*/ 232320 h 305056"/>
              <a:gd name="connsiteX3" fmla="*/ 203763 w 338359"/>
              <a:gd name="connsiteY3" fmla="*/ 304892 h 305056"/>
              <a:gd name="connsiteX4" fmla="*/ 203763 w 338359"/>
              <a:gd name="connsiteY4" fmla="*/ 217806 h 305056"/>
              <a:gd name="connsiteX5" fmla="*/ 563 w 338359"/>
              <a:gd name="connsiteY5" fmla="*/ 261349 h 305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359" h="305056">
                <a:moveTo>
                  <a:pt x="563" y="261349"/>
                </a:moveTo>
                <a:cubicBezTo>
                  <a:pt x="12658" y="225063"/>
                  <a:pt x="220697" y="4930"/>
                  <a:pt x="276335" y="92"/>
                </a:cubicBezTo>
                <a:cubicBezTo>
                  <a:pt x="331973" y="-4746"/>
                  <a:pt x="346487" y="181520"/>
                  <a:pt x="334392" y="232320"/>
                </a:cubicBezTo>
                <a:cubicBezTo>
                  <a:pt x="322297" y="283120"/>
                  <a:pt x="225534" y="307311"/>
                  <a:pt x="203763" y="304892"/>
                </a:cubicBezTo>
                <a:cubicBezTo>
                  <a:pt x="181992" y="302473"/>
                  <a:pt x="232791" y="227482"/>
                  <a:pt x="203763" y="217806"/>
                </a:cubicBezTo>
                <a:cubicBezTo>
                  <a:pt x="174735" y="208130"/>
                  <a:pt x="-11532" y="297635"/>
                  <a:pt x="563" y="26134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reeform 41"/>
          <p:cNvSpPr/>
          <p:nvPr/>
        </p:nvSpPr>
        <p:spPr>
          <a:xfrm>
            <a:off x="8524351" y="274467"/>
            <a:ext cx="333899" cy="220519"/>
          </a:xfrm>
          <a:custGeom>
            <a:avLst/>
            <a:gdLst>
              <a:gd name="connsiteX0" fmla="*/ 563 w 338359"/>
              <a:gd name="connsiteY0" fmla="*/ 261349 h 305056"/>
              <a:gd name="connsiteX1" fmla="*/ 276335 w 338359"/>
              <a:gd name="connsiteY1" fmla="*/ 92 h 305056"/>
              <a:gd name="connsiteX2" fmla="*/ 334392 w 338359"/>
              <a:gd name="connsiteY2" fmla="*/ 232320 h 305056"/>
              <a:gd name="connsiteX3" fmla="*/ 203763 w 338359"/>
              <a:gd name="connsiteY3" fmla="*/ 304892 h 305056"/>
              <a:gd name="connsiteX4" fmla="*/ 203763 w 338359"/>
              <a:gd name="connsiteY4" fmla="*/ 217806 h 305056"/>
              <a:gd name="connsiteX5" fmla="*/ 563 w 338359"/>
              <a:gd name="connsiteY5" fmla="*/ 261349 h 305056"/>
              <a:gd name="connsiteX0" fmla="*/ 32 w 333899"/>
              <a:gd name="connsiteY0" fmla="*/ 46228 h 220519"/>
              <a:gd name="connsiteX1" fmla="*/ 188719 w 333899"/>
              <a:gd name="connsiteY1" fmla="*/ 220399 h 220519"/>
              <a:gd name="connsiteX2" fmla="*/ 333861 w 333899"/>
              <a:gd name="connsiteY2" fmla="*/ 17199 h 220519"/>
              <a:gd name="connsiteX3" fmla="*/ 203232 w 333899"/>
              <a:gd name="connsiteY3" fmla="*/ 89771 h 220519"/>
              <a:gd name="connsiteX4" fmla="*/ 203232 w 333899"/>
              <a:gd name="connsiteY4" fmla="*/ 2685 h 220519"/>
              <a:gd name="connsiteX5" fmla="*/ 32 w 333899"/>
              <a:gd name="connsiteY5" fmla="*/ 46228 h 220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899" h="220519">
                <a:moveTo>
                  <a:pt x="32" y="46228"/>
                </a:moveTo>
                <a:cubicBezTo>
                  <a:pt x="-2387" y="82514"/>
                  <a:pt x="133081" y="225237"/>
                  <a:pt x="188719" y="220399"/>
                </a:cubicBezTo>
                <a:cubicBezTo>
                  <a:pt x="244357" y="215561"/>
                  <a:pt x="331442" y="38970"/>
                  <a:pt x="333861" y="17199"/>
                </a:cubicBezTo>
                <a:cubicBezTo>
                  <a:pt x="336280" y="-4572"/>
                  <a:pt x="225003" y="92190"/>
                  <a:pt x="203232" y="89771"/>
                </a:cubicBezTo>
                <a:cubicBezTo>
                  <a:pt x="181461" y="87352"/>
                  <a:pt x="232260" y="12361"/>
                  <a:pt x="203232" y="2685"/>
                </a:cubicBezTo>
                <a:cubicBezTo>
                  <a:pt x="174204" y="-6991"/>
                  <a:pt x="2451" y="9942"/>
                  <a:pt x="32" y="4622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7" name="TextBox 2056"/>
          <p:cNvSpPr txBox="1"/>
          <p:nvPr/>
        </p:nvSpPr>
        <p:spPr>
          <a:xfrm>
            <a:off x="1631506" y="2348880"/>
            <a:ext cx="1944215" cy="1754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a:t>Total Distance </a:t>
            </a:r>
          </a:p>
          <a:p>
            <a:r>
              <a:rPr lang="en-US" dirty="0"/>
              <a:t>22 KM from Starting point </a:t>
            </a:r>
          </a:p>
          <a:p>
            <a:r>
              <a:rPr lang="en-US" dirty="0"/>
              <a:t>Estimate time of travel 35 Min at 60 KM average speed</a:t>
            </a:r>
            <a:endParaRPr lang="en-GB" dirty="0"/>
          </a:p>
        </p:txBody>
      </p:sp>
    </p:spTree>
    <p:extLst>
      <p:ext uri="{BB962C8B-B14F-4D97-AF65-F5344CB8AC3E}">
        <p14:creationId xmlns:p14="http://schemas.microsoft.com/office/powerpoint/2010/main" val="2712170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10" presetClass="entr" presetSubtype="0"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par>
                                <p:cTn id="48" presetID="10" presetClass="entr" presetSubtype="0" fill="hold" nodeType="withEffect">
                                  <p:stCondLst>
                                    <p:cond delay="0"/>
                                  </p:stCondLst>
                                  <p:childTnLst>
                                    <p:set>
                                      <p:cBhvr>
                                        <p:cTn id="49" dur="1" fill="hold">
                                          <p:stCondLst>
                                            <p:cond delay="0"/>
                                          </p:stCondLst>
                                        </p:cTn>
                                        <p:tgtEl>
                                          <p:spTgt spid="2050"/>
                                        </p:tgtEl>
                                        <p:attrNameLst>
                                          <p:attrName>style.visibility</p:attrName>
                                        </p:attrNameLst>
                                      </p:cBhvr>
                                      <p:to>
                                        <p:strVal val="visible"/>
                                      </p:to>
                                    </p:set>
                                    <p:animEffect transition="in" filter="fade">
                                      <p:cBhvr>
                                        <p:cTn id="50" dur="500"/>
                                        <p:tgtEl>
                                          <p:spTgt spid="205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par>
                                <p:cTn id="56" presetID="10" presetClass="entr" presetSubtype="0" fill="hold"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par>
                                <p:cTn id="59" presetID="10" presetClass="entr" presetSubtype="0" fill="hold"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par>
                                <p:cTn id="62" presetID="10" presetClass="entr" presetSubtype="0" fill="hold" nodeType="with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500"/>
                                        <p:tgtEl>
                                          <p:spTgt spid="21"/>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500"/>
                                        <p:tgtEl>
                                          <p:spTgt spid="24"/>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fade">
                                      <p:cBhvr>
                                        <p:cTn id="72" dur="500"/>
                                        <p:tgtEl>
                                          <p:spTgt spid="25"/>
                                        </p:tgtEl>
                                      </p:cBhvr>
                                    </p:animEffect>
                                  </p:childTnLst>
                                </p:cTn>
                              </p:par>
                              <p:par>
                                <p:cTn id="73" presetID="10" presetClass="entr" presetSubtype="0" fill="hold" nodeType="with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fade">
                                      <p:cBhvr>
                                        <p:cTn id="75" dur="500"/>
                                        <p:tgtEl>
                                          <p:spTgt spid="27"/>
                                        </p:tgtEl>
                                      </p:cBhvr>
                                    </p:animEffect>
                                  </p:childTnLst>
                                </p:cTn>
                              </p:par>
                              <p:par>
                                <p:cTn id="76" presetID="10" presetClass="entr" presetSubtype="0" fill="hold" nodeType="withEffect">
                                  <p:stCondLst>
                                    <p:cond delay="0"/>
                                  </p:stCondLst>
                                  <p:childTnLst>
                                    <p:set>
                                      <p:cBhvr>
                                        <p:cTn id="77" dur="1" fill="hold">
                                          <p:stCondLst>
                                            <p:cond delay="0"/>
                                          </p:stCondLst>
                                        </p:cTn>
                                        <p:tgtEl>
                                          <p:spTgt spid="2052"/>
                                        </p:tgtEl>
                                        <p:attrNameLst>
                                          <p:attrName>style.visibility</p:attrName>
                                        </p:attrNameLst>
                                      </p:cBhvr>
                                      <p:to>
                                        <p:strVal val="visible"/>
                                      </p:to>
                                    </p:set>
                                    <p:animEffect transition="in" filter="fade">
                                      <p:cBhvr>
                                        <p:cTn id="78" dur="500"/>
                                        <p:tgtEl>
                                          <p:spTgt spid="2052"/>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500"/>
                                        <p:tgtEl>
                                          <p:spTgt spid="31"/>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fade">
                                      <p:cBhvr>
                                        <p:cTn id="88" dur="500"/>
                                        <p:tgtEl>
                                          <p:spTgt spid="29"/>
                                        </p:tgtEl>
                                      </p:cBhvr>
                                    </p:animEffect>
                                  </p:childTnLst>
                                </p:cTn>
                              </p:par>
                              <p:par>
                                <p:cTn id="89" presetID="10" presetClass="entr" presetSubtype="0" fill="hold" nodeType="withEffect">
                                  <p:stCondLst>
                                    <p:cond delay="0"/>
                                  </p:stCondLst>
                                  <p:childTnLst>
                                    <p:set>
                                      <p:cBhvr>
                                        <p:cTn id="90" dur="1" fill="hold">
                                          <p:stCondLst>
                                            <p:cond delay="0"/>
                                          </p:stCondLst>
                                        </p:cTn>
                                        <p:tgtEl>
                                          <p:spTgt spid="2049"/>
                                        </p:tgtEl>
                                        <p:attrNameLst>
                                          <p:attrName>style.visibility</p:attrName>
                                        </p:attrNameLst>
                                      </p:cBhvr>
                                      <p:to>
                                        <p:strVal val="visible"/>
                                      </p:to>
                                    </p:set>
                                    <p:animEffect transition="in" filter="fade">
                                      <p:cBhvr>
                                        <p:cTn id="91" dur="500"/>
                                        <p:tgtEl>
                                          <p:spTgt spid="2049"/>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2053"/>
                                        </p:tgtEl>
                                        <p:attrNameLst>
                                          <p:attrName>style.visibility</p:attrName>
                                        </p:attrNameLst>
                                      </p:cBhvr>
                                      <p:to>
                                        <p:strVal val="visible"/>
                                      </p:to>
                                    </p:set>
                                    <p:animEffect transition="in" filter="fade">
                                      <p:cBhvr>
                                        <p:cTn id="94" dur="500"/>
                                        <p:tgtEl>
                                          <p:spTgt spid="2053"/>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2051"/>
                                        </p:tgtEl>
                                        <p:attrNameLst>
                                          <p:attrName>style.visibility</p:attrName>
                                        </p:attrNameLst>
                                      </p:cBhvr>
                                      <p:to>
                                        <p:strVal val="visible"/>
                                      </p:to>
                                    </p:set>
                                    <p:animEffect transition="in" filter="fade">
                                      <p:cBhvr>
                                        <p:cTn id="97" dur="500"/>
                                        <p:tgtEl>
                                          <p:spTgt spid="2051"/>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054"/>
                                        </p:tgtEl>
                                        <p:attrNameLst>
                                          <p:attrName>style.visibility</p:attrName>
                                        </p:attrNameLst>
                                      </p:cBhvr>
                                      <p:to>
                                        <p:strVal val="visible"/>
                                      </p:to>
                                    </p:set>
                                    <p:animEffect transition="in" filter="fade">
                                      <p:cBhvr>
                                        <p:cTn id="102" dur="500"/>
                                        <p:tgtEl>
                                          <p:spTgt spid="2054"/>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2056"/>
                                        </p:tgtEl>
                                        <p:attrNameLst>
                                          <p:attrName>style.visibility</p:attrName>
                                        </p:attrNameLst>
                                      </p:cBhvr>
                                      <p:to>
                                        <p:strVal val="visible"/>
                                      </p:to>
                                    </p:set>
                                    <p:animEffect transition="in" filter="fade">
                                      <p:cBhvr>
                                        <p:cTn id="107" dur="500"/>
                                        <p:tgtEl>
                                          <p:spTgt spid="2056"/>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42"/>
                                        </p:tgtEl>
                                        <p:attrNameLst>
                                          <p:attrName>style.visibility</p:attrName>
                                        </p:attrNameLst>
                                      </p:cBhvr>
                                      <p:to>
                                        <p:strVal val="visible"/>
                                      </p:to>
                                    </p:set>
                                    <p:animEffect transition="in" filter="fade">
                                      <p:cBhvr>
                                        <p:cTn id="110" dur="500"/>
                                        <p:tgtEl>
                                          <p:spTgt spid="42"/>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2057"/>
                                        </p:tgtEl>
                                        <p:attrNameLst>
                                          <p:attrName>style.visibility</p:attrName>
                                        </p:attrNameLst>
                                      </p:cBhvr>
                                      <p:to>
                                        <p:strVal val="visible"/>
                                      </p:to>
                                    </p:set>
                                    <p:animEffect transition="in" filter="fade">
                                      <p:cBhvr>
                                        <p:cTn id="115" dur="500"/>
                                        <p:tgtEl>
                                          <p:spTgt spid="2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p:bldP spid="10" grpId="0" animBg="1"/>
      <p:bldP spid="12" grpId="0" animBg="1"/>
      <p:bldP spid="13" grpId="0" animBg="1"/>
      <p:bldP spid="14" grpId="0" animBg="1"/>
      <p:bldP spid="16" grpId="0"/>
      <p:bldP spid="22" grpId="0"/>
      <p:bldP spid="24" grpId="0" animBg="1"/>
      <p:bldP spid="25" grpId="0"/>
      <p:bldP spid="30" grpId="0"/>
      <p:bldP spid="31" grpId="0"/>
      <p:bldP spid="2051" grpId="0" animBg="1"/>
      <p:bldP spid="2053" grpId="0"/>
      <p:bldP spid="2054" grpId="0"/>
      <p:bldP spid="2056" grpId="0" animBg="1"/>
      <p:bldP spid="42" grpId="0" animBg="1"/>
      <p:bldP spid="205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latin typeface="Times New Roman" panose="02020603050405020304" pitchFamily="18" charset="0"/>
                <a:cs typeface="Times New Roman" panose="02020603050405020304" pitchFamily="18" charset="0"/>
              </a:rPr>
              <a:t>Content of MIRA module</a:t>
            </a:r>
            <a:endParaRPr lang="en-IE"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3"/>
          </p:nvPr>
        </p:nvSpPr>
        <p:spPr>
          <a:xfrm>
            <a:off x="457199" y="1238865"/>
            <a:ext cx="10781071" cy="3232335"/>
          </a:xfrm>
        </p:spPr>
        <p:txBody>
          <a:bodyPr/>
          <a:lstStyle/>
          <a:p>
            <a:r>
              <a:rPr lang="en-IE" dirty="0" smtClean="0">
                <a:latin typeface="Times New Roman" panose="02020603050405020304" pitchFamily="18" charset="0"/>
                <a:cs typeface="Times New Roman" panose="02020603050405020304" pitchFamily="18" charset="0"/>
              </a:rPr>
              <a:t>Session 1</a:t>
            </a:r>
            <a:r>
              <a:rPr lang="en-IE" dirty="0">
                <a:latin typeface="Times New Roman" panose="02020603050405020304" pitchFamily="18" charset="0"/>
                <a:cs typeface="Times New Roman" panose="02020603050405020304" pitchFamily="18" charset="0"/>
              </a:rPr>
              <a:t>: Assessment in Emergencies</a:t>
            </a:r>
          </a:p>
          <a:p>
            <a:r>
              <a:rPr lang="en-IE" dirty="0" smtClean="0">
                <a:latin typeface="Times New Roman" panose="02020603050405020304" pitchFamily="18" charset="0"/>
                <a:cs typeface="Times New Roman" panose="02020603050405020304" pitchFamily="18" charset="0"/>
              </a:rPr>
              <a:t>Session 2: Overview of MIRA</a:t>
            </a:r>
          </a:p>
          <a:p>
            <a:endParaRPr lang="en-I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70076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Residents affected by flooding gather outside their houses as they wait for help in Sher Shah, a town in Multan District. -Photo by AF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614" y="175231"/>
            <a:ext cx="11804876" cy="646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1275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acted.org/sites/default/files/imagecache/ActuNodeFull_580_336/actu-images-top/using_lime_to_strengthen_shelters_pakistan_retouche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1685" y="1069480"/>
            <a:ext cx="7294651" cy="5470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18647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6A6236C5-8ACB-4354-9BF7-13319CBACDB0}"/>
              </a:ext>
            </a:extLst>
          </p:cNvPr>
          <p:cNvSpPr>
            <a:spLocks noGrp="1"/>
          </p:cNvSpPr>
          <p:nvPr>
            <p:ph type="title"/>
          </p:nvPr>
        </p:nvSpPr>
        <p:spPr/>
        <p:txBody>
          <a:bodyPr rtlCol="0">
            <a:noAutofit/>
          </a:bodyPr>
          <a:lstStyle/>
          <a:p>
            <a:pPr>
              <a:defRPr/>
            </a:pPr>
            <a:r>
              <a:rPr lang="en-GB" dirty="0">
                <a:latin typeface="Times New Roman" panose="02020603050405020304" pitchFamily="18" charset="0"/>
                <a:cs typeface="Times New Roman" panose="02020603050405020304" pitchFamily="18" charset="0"/>
              </a:rPr>
              <a:t>Data Collection- Direct Observation</a:t>
            </a:r>
          </a:p>
        </p:txBody>
      </p:sp>
      <p:sp>
        <p:nvSpPr>
          <p:cNvPr id="3" name="Content Placeholder 6">
            <a:extLst>
              <a:ext uri="{FF2B5EF4-FFF2-40B4-BE49-F238E27FC236}">
                <a16:creationId xmlns:a16="http://schemas.microsoft.com/office/drawing/2014/main" id="{A7105D80-0B6C-4788-8A8D-6688DD330CD4}"/>
              </a:ext>
            </a:extLst>
          </p:cNvPr>
          <p:cNvSpPr txBox="1">
            <a:spLocks/>
          </p:cNvSpPr>
          <p:nvPr/>
        </p:nvSpPr>
        <p:spPr>
          <a:xfrm>
            <a:off x="291565" y="1452212"/>
            <a:ext cx="4732117" cy="4855455"/>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GB" b="1" dirty="0">
                <a:solidFill>
                  <a:schemeClr val="bg1"/>
                </a:solidFill>
                <a:latin typeface="Times New Roman" panose="02020603050405020304" pitchFamily="18" charset="0"/>
                <a:cs typeface="Times New Roman" panose="02020603050405020304" pitchFamily="18" charset="0"/>
              </a:rPr>
              <a:t>Two types</a:t>
            </a:r>
          </a:p>
          <a:p>
            <a:pPr lvl="1">
              <a:buFont typeface="Wingdings" panose="05000000000000000000" pitchFamily="2" charset="2"/>
              <a:buChar char="ü"/>
              <a:defRPr/>
            </a:pPr>
            <a:r>
              <a:rPr lang="en-GB" sz="2800" dirty="0">
                <a:solidFill>
                  <a:schemeClr val="bg1"/>
                </a:solidFill>
                <a:latin typeface="Times New Roman" panose="02020603050405020304" pitchFamily="18" charset="0"/>
                <a:cs typeface="Times New Roman" panose="02020603050405020304" pitchFamily="18" charset="0"/>
              </a:rPr>
              <a:t>Structured (Check list)</a:t>
            </a:r>
          </a:p>
          <a:p>
            <a:pPr lvl="2" indent="-398463">
              <a:defRPr/>
            </a:pPr>
            <a:r>
              <a:rPr lang="en-GB" sz="2800" dirty="0">
                <a:solidFill>
                  <a:schemeClr val="bg1"/>
                </a:solidFill>
                <a:latin typeface="Times New Roman" panose="02020603050405020304" pitchFamily="18" charset="0"/>
                <a:cs typeface="Times New Roman" panose="02020603050405020304" pitchFamily="18" charset="0"/>
              </a:rPr>
              <a:t>Looking for a specific behaviour e.g. soap use, hygiene condition, state of latrines etc.</a:t>
            </a:r>
          </a:p>
          <a:p>
            <a:pPr lvl="1">
              <a:defRPr/>
            </a:pPr>
            <a:endParaRPr lang="en-GB" sz="2800" dirty="0">
              <a:solidFill>
                <a:schemeClr val="bg1"/>
              </a:solidFill>
              <a:latin typeface="Times New Roman" panose="02020603050405020304" pitchFamily="18" charset="0"/>
              <a:cs typeface="Times New Roman" panose="02020603050405020304" pitchFamily="18" charset="0"/>
            </a:endParaRPr>
          </a:p>
          <a:p>
            <a:pPr lvl="1">
              <a:buFont typeface="Wingdings" panose="05000000000000000000" pitchFamily="2" charset="2"/>
              <a:buChar char="ü"/>
              <a:defRPr/>
            </a:pPr>
            <a:r>
              <a:rPr lang="en-GB" sz="2800" dirty="0">
                <a:solidFill>
                  <a:schemeClr val="bg1"/>
                </a:solidFill>
                <a:latin typeface="Times New Roman" panose="02020603050405020304" pitchFamily="18" charset="0"/>
                <a:cs typeface="Times New Roman" panose="02020603050405020304" pitchFamily="18" charset="0"/>
              </a:rPr>
              <a:t>Unstructured</a:t>
            </a:r>
          </a:p>
          <a:p>
            <a:pPr lvl="2" indent="-398463">
              <a:defRPr/>
            </a:pPr>
            <a:r>
              <a:rPr lang="en-GB" sz="2800" dirty="0">
                <a:solidFill>
                  <a:schemeClr val="bg1"/>
                </a:solidFill>
                <a:latin typeface="Times New Roman" panose="02020603050405020304" pitchFamily="18" charset="0"/>
                <a:cs typeface="Times New Roman" panose="02020603050405020304" pitchFamily="18" charset="0"/>
              </a:rPr>
              <a:t>Looking at how things are done and what issues exist</a:t>
            </a:r>
          </a:p>
          <a:p>
            <a:pPr marL="914400" lvl="2" indent="0">
              <a:buFont typeface="Arial" panose="020B0604020202020204" pitchFamily="34" charset="0"/>
              <a:buNone/>
              <a:defRPr/>
            </a:pPr>
            <a:endParaRPr lang="en-GB" sz="2800" dirty="0">
              <a:solidFill>
                <a:schemeClr val="bg1"/>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defRPr/>
            </a:pPr>
            <a:r>
              <a:rPr lang="en-GB" dirty="0">
                <a:solidFill>
                  <a:schemeClr val="bg1"/>
                </a:solidFill>
                <a:latin typeface="Times New Roman" panose="02020603050405020304" pitchFamily="18" charset="0"/>
                <a:cs typeface="Times New Roman" panose="02020603050405020304" pitchFamily="18" charset="0"/>
              </a:rPr>
              <a:t>	</a:t>
            </a:r>
          </a:p>
        </p:txBody>
      </p:sp>
      <p:pic>
        <p:nvPicPr>
          <p:cNvPr id="4" name="Picture 3">
            <a:extLst>
              <a:ext uri="{FF2B5EF4-FFF2-40B4-BE49-F238E27FC236}">
                <a16:creationId xmlns:a16="http://schemas.microsoft.com/office/drawing/2014/main" id="{2FFD4CE4-AD3D-4ACC-A3C0-814E154F5FB1}"/>
              </a:ext>
            </a:extLst>
          </p:cNvPr>
          <p:cNvPicPr>
            <a:picLocks noChangeAspect="1"/>
          </p:cNvPicPr>
          <p:nvPr/>
        </p:nvPicPr>
        <p:blipFill>
          <a:blip r:embed="rId2"/>
          <a:stretch>
            <a:fillRect/>
          </a:stretch>
        </p:blipFill>
        <p:spPr>
          <a:xfrm>
            <a:off x="4910667" y="1379783"/>
            <a:ext cx="6671733" cy="4979255"/>
          </a:xfrm>
          <a:prstGeom prst="rect">
            <a:avLst/>
          </a:prstGeom>
        </p:spPr>
      </p:pic>
    </p:spTree>
    <p:extLst>
      <p:ext uri="{BB962C8B-B14F-4D97-AF65-F5344CB8AC3E}">
        <p14:creationId xmlns:p14="http://schemas.microsoft.com/office/powerpoint/2010/main" val="1328555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17EB18-92E4-4306-BD62-614CD8CC9BA8}"/>
              </a:ext>
            </a:extLst>
          </p:cNvPr>
          <p:cNvSpPr txBox="1">
            <a:spLocks/>
          </p:cNvSpPr>
          <p:nvPr/>
        </p:nvSpPr>
        <p:spPr>
          <a:xfrm>
            <a:off x="688743" y="1582743"/>
            <a:ext cx="3883257" cy="10343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14350">
              <a:buFont typeface="Arial" panose="020B0604020202020204" pitchFamily="34" charset="0"/>
              <a:buChar char="•"/>
            </a:pPr>
            <a:r>
              <a:rPr lang="en-US" sz="3200" b="1" dirty="0" smtClean="0">
                <a:solidFill>
                  <a:schemeClr val="bg1"/>
                </a:solidFill>
                <a:latin typeface="Times New Roman" panose="02020603050405020304" pitchFamily="18" charset="0"/>
                <a:cs typeface="Times New Roman" panose="02020603050405020304" pitchFamily="18" charset="0"/>
              </a:rPr>
              <a:t>Group 1</a:t>
            </a:r>
            <a:endParaRPr lang="en-GB" sz="3200" b="1" dirty="0">
              <a:solidFill>
                <a:schemeClr val="bg1"/>
              </a:solidFill>
              <a:latin typeface="Times New Roman" panose="02020603050405020304" pitchFamily="18" charset="0"/>
              <a:cs typeface="Times New Roman" panose="02020603050405020304" pitchFamily="18" charset="0"/>
            </a:endParaRPr>
          </a:p>
        </p:txBody>
      </p:sp>
      <p:sp>
        <p:nvSpPr>
          <p:cNvPr id="5" name="Rectangle 4"/>
          <p:cNvSpPr/>
          <p:nvPr/>
        </p:nvSpPr>
        <p:spPr>
          <a:xfrm>
            <a:off x="371687" y="460038"/>
            <a:ext cx="7710893" cy="584775"/>
          </a:xfrm>
          <a:prstGeom prst="rect">
            <a:avLst/>
          </a:prstGeom>
        </p:spPr>
        <p:txBody>
          <a:bodyPr wrap="none">
            <a:spAutoFit/>
          </a:bodyPr>
          <a:lstStyle/>
          <a:p>
            <a:r>
              <a:rPr lang="en-US" sz="3200" b="1" dirty="0">
                <a:solidFill>
                  <a:schemeClr val="bg1"/>
                </a:solidFill>
                <a:latin typeface="Times New Roman" panose="02020603050405020304" pitchFamily="18" charset="0"/>
                <a:cs typeface="Times New Roman" panose="02020603050405020304" pitchFamily="18" charset="0"/>
              </a:rPr>
              <a:t>PRIMARY DATA COLLECTION TOOLS</a:t>
            </a:r>
            <a:endParaRPr lang="en-IE" sz="3200" dirty="0">
              <a:solidFill>
                <a:schemeClr val="bg1"/>
              </a:solidFill>
              <a:latin typeface="Times New Roman" panose="02020603050405020304" pitchFamily="18" charset="0"/>
              <a:cs typeface="Times New Roman" panose="02020603050405020304" pitchFamily="18" charset="0"/>
            </a:endParaRPr>
          </a:p>
        </p:txBody>
      </p:sp>
      <p:sp>
        <p:nvSpPr>
          <p:cNvPr id="6" name="Title 3">
            <a:extLst>
              <a:ext uri="{FF2B5EF4-FFF2-40B4-BE49-F238E27FC236}">
                <a16:creationId xmlns:a16="http://schemas.microsoft.com/office/drawing/2014/main" id="{2917EB18-92E4-4306-BD62-614CD8CC9BA8}"/>
              </a:ext>
            </a:extLst>
          </p:cNvPr>
          <p:cNvSpPr txBox="1">
            <a:spLocks/>
          </p:cNvSpPr>
          <p:nvPr/>
        </p:nvSpPr>
        <p:spPr>
          <a:xfrm>
            <a:off x="688743" y="2502398"/>
            <a:ext cx="3998871" cy="10343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Font typeface="Arial" panose="020B0604020202020204" pitchFamily="34" charset="0"/>
              <a:buChar char="•"/>
            </a:pPr>
            <a:r>
              <a:rPr lang="en-GB" sz="3200" b="1" dirty="0" smtClean="0">
                <a:solidFill>
                  <a:schemeClr val="bg1"/>
                </a:solidFill>
                <a:latin typeface="Times New Roman" panose="02020603050405020304" pitchFamily="18" charset="0"/>
                <a:cs typeface="Times New Roman" panose="02020603050405020304" pitchFamily="18" charset="0"/>
              </a:rPr>
              <a:t>Group 2</a:t>
            </a:r>
            <a:endParaRPr lang="en-GB" sz="3200" b="1" dirty="0">
              <a:solidFill>
                <a:schemeClr val="bg1"/>
              </a:solidFill>
              <a:latin typeface="Times New Roman" panose="02020603050405020304" pitchFamily="18" charset="0"/>
              <a:cs typeface="Times New Roman" panose="02020603050405020304" pitchFamily="18" charset="0"/>
            </a:endParaRPr>
          </a:p>
        </p:txBody>
      </p:sp>
      <p:sp>
        <p:nvSpPr>
          <p:cNvPr id="7" name="Title 3">
            <a:extLst>
              <a:ext uri="{FF2B5EF4-FFF2-40B4-BE49-F238E27FC236}">
                <a16:creationId xmlns:a16="http://schemas.microsoft.com/office/drawing/2014/main" id="{2917EB18-92E4-4306-BD62-614CD8CC9BA8}"/>
              </a:ext>
            </a:extLst>
          </p:cNvPr>
          <p:cNvSpPr txBox="1">
            <a:spLocks/>
          </p:cNvSpPr>
          <p:nvPr/>
        </p:nvSpPr>
        <p:spPr>
          <a:xfrm>
            <a:off x="4372619" y="1565755"/>
            <a:ext cx="3883257" cy="10343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14350">
              <a:buFont typeface="Arial" panose="020B0604020202020204" pitchFamily="34" charset="0"/>
              <a:buChar char="•"/>
            </a:pPr>
            <a:r>
              <a:rPr lang="en-US" sz="3200" b="1" dirty="0">
                <a:solidFill>
                  <a:schemeClr val="bg1"/>
                </a:solidFill>
                <a:latin typeface="Times New Roman" panose="02020603050405020304" pitchFamily="18" charset="0"/>
                <a:cs typeface="Times New Roman" panose="02020603050405020304" pitchFamily="18" charset="0"/>
              </a:rPr>
              <a:t>Key informant</a:t>
            </a:r>
            <a:endParaRPr lang="en-GB" sz="3200" b="1" dirty="0">
              <a:solidFill>
                <a:schemeClr val="bg1"/>
              </a:solidFill>
              <a:latin typeface="Times New Roman" panose="02020603050405020304" pitchFamily="18" charset="0"/>
              <a:cs typeface="Times New Roman" panose="02020603050405020304" pitchFamily="18" charset="0"/>
            </a:endParaRPr>
          </a:p>
        </p:txBody>
      </p:sp>
      <p:sp>
        <p:nvSpPr>
          <p:cNvPr id="8" name="Title 3">
            <a:extLst>
              <a:ext uri="{FF2B5EF4-FFF2-40B4-BE49-F238E27FC236}">
                <a16:creationId xmlns:a16="http://schemas.microsoft.com/office/drawing/2014/main" id="{2917EB18-92E4-4306-BD62-614CD8CC9BA8}"/>
              </a:ext>
            </a:extLst>
          </p:cNvPr>
          <p:cNvSpPr txBox="1">
            <a:spLocks/>
          </p:cNvSpPr>
          <p:nvPr/>
        </p:nvSpPr>
        <p:spPr>
          <a:xfrm>
            <a:off x="4447724" y="3392634"/>
            <a:ext cx="4274011" cy="10343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Font typeface="Arial" panose="020B0604020202020204" pitchFamily="34" charset="0"/>
              <a:buChar char="•"/>
            </a:pPr>
            <a:r>
              <a:rPr lang="en-GB" sz="3200" b="1" dirty="0">
                <a:solidFill>
                  <a:schemeClr val="bg1"/>
                </a:solidFill>
                <a:latin typeface="Times New Roman" panose="02020603050405020304" pitchFamily="18" charset="0"/>
                <a:cs typeface="Times New Roman" panose="02020603050405020304" pitchFamily="18" charset="0"/>
              </a:rPr>
              <a:t>Direct Observation</a:t>
            </a:r>
          </a:p>
        </p:txBody>
      </p:sp>
      <p:sp>
        <p:nvSpPr>
          <p:cNvPr id="9" name="Title 3">
            <a:extLst>
              <a:ext uri="{FF2B5EF4-FFF2-40B4-BE49-F238E27FC236}">
                <a16:creationId xmlns:a16="http://schemas.microsoft.com/office/drawing/2014/main" id="{2917EB18-92E4-4306-BD62-614CD8CC9BA8}"/>
              </a:ext>
            </a:extLst>
          </p:cNvPr>
          <p:cNvSpPr txBox="1">
            <a:spLocks/>
          </p:cNvSpPr>
          <p:nvPr/>
        </p:nvSpPr>
        <p:spPr>
          <a:xfrm>
            <a:off x="694003" y="3353732"/>
            <a:ext cx="3883257" cy="10343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14350">
              <a:buFont typeface="Arial" panose="020B0604020202020204" pitchFamily="34" charset="0"/>
              <a:buChar char="•"/>
            </a:pPr>
            <a:r>
              <a:rPr lang="en-US" sz="3200" b="1" dirty="0" smtClean="0">
                <a:solidFill>
                  <a:schemeClr val="bg1"/>
                </a:solidFill>
                <a:latin typeface="Times New Roman" panose="02020603050405020304" pitchFamily="18" charset="0"/>
                <a:cs typeface="Times New Roman" panose="02020603050405020304" pitchFamily="18" charset="0"/>
              </a:rPr>
              <a:t>Group 3</a:t>
            </a:r>
            <a:endParaRPr lang="en-GB" sz="3200" b="1" dirty="0">
              <a:solidFill>
                <a:schemeClr val="bg1"/>
              </a:solidFill>
              <a:latin typeface="Times New Roman" panose="02020603050405020304" pitchFamily="18" charset="0"/>
              <a:cs typeface="Times New Roman" panose="02020603050405020304" pitchFamily="18" charset="0"/>
            </a:endParaRPr>
          </a:p>
        </p:txBody>
      </p:sp>
      <p:sp>
        <p:nvSpPr>
          <p:cNvPr id="10" name="Title 3">
            <a:extLst>
              <a:ext uri="{FF2B5EF4-FFF2-40B4-BE49-F238E27FC236}">
                <a16:creationId xmlns:a16="http://schemas.microsoft.com/office/drawing/2014/main" id="{2917EB18-92E4-4306-BD62-614CD8CC9BA8}"/>
              </a:ext>
            </a:extLst>
          </p:cNvPr>
          <p:cNvSpPr txBox="1">
            <a:spLocks/>
          </p:cNvSpPr>
          <p:nvPr/>
        </p:nvSpPr>
        <p:spPr>
          <a:xfrm>
            <a:off x="688742" y="4220833"/>
            <a:ext cx="3883257" cy="10343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14350">
              <a:buFont typeface="Arial" panose="020B0604020202020204" pitchFamily="34" charset="0"/>
              <a:buChar char="•"/>
            </a:pPr>
            <a:r>
              <a:rPr lang="en-US" sz="3200" b="1" dirty="0" smtClean="0">
                <a:solidFill>
                  <a:schemeClr val="bg1"/>
                </a:solidFill>
                <a:latin typeface="Times New Roman" panose="02020603050405020304" pitchFamily="18" charset="0"/>
                <a:cs typeface="Times New Roman" panose="02020603050405020304" pitchFamily="18" charset="0"/>
              </a:rPr>
              <a:t>Group 4</a:t>
            </a:r>
            <a:endParaRPr lang="en-GB" sz="3200" b="1" dirty="0">
              <a:solidFill>
                <a:schemeClr val="bg1"/>
              </a:solidFill>
              <a:latin typeface="Times New Roman" panose="02020603050405020304" pitchFamily="18" charset="0"/>
              <a:cs typeface="Times New Roman" panose="02020603050405020304" pitchFamily="18" charset="0"/>
            </a:endParaRPr>
          </a:p>
        </p:txBody>
      </p:sp>
      <p:sp>
        <p:nvSpPr>
          <p:cNvPr id="11" name="Title 3">
            <a:extLst>
              <a:ext uri="{FF2B5EF4-FFF2-40B4-BE49-F238E27FC236}">
                <a16:creationId xmlns:a16="http://schemas.microsoft.com/office/drawing/2014/main" id="{2917EB18-92E4-4306-BD62-614CD8CC9BA8}"/>
              </a:ext>
            </a:extLst>
          </p:cNvPr>
          <p:cNvSpPr txBox="1">
            <a:spLocks/>
          </p:cNvSpPr>
          <p:nvPr/>
        </p:nvSpPr>
        <p:spPr>
          <a:xfrm>
            <a:off x="4488233" y="2537486"/>
            <a:ext cx="3883257" cy="10343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14350">
              <a:buFont typeface="Arial" panose="020B0604020202020204" pitchFamily="34" charset="0"/>
              <a:buChar char="•"/>
            </a:pPr>
            <a:r>
              <a:rPr lang="en-US" sz="3200" b="1" dirty="0">
                <a:solidFill>
                  <a:schemeClr val="bg1"/>
                </a:solidFill>
                <a:latin typeface="Times New Roman" panose="02020603050405020304" pitchFamily="18" charset="0"/>
                <a:cs typeface="Times New Roman" panose="02020603050405020304" pitchFamily="18" charset="0"/>
              </a:rPr>
              <a:t>Key informant</a:t>
            </a:r>
            <a:endParaRPr lang="en-GB" sz="3200" b="1" dirty="0">
              <a:solidFill>
                <a:schemeClr val="bg1"/>
              </a:solidFill>
              <a:latin typeface="Times New Roman" panose="02020603050405020304" pitchFamily="18" charset="0"/>
              <a:cs typeface="Times New Roman" panose="02020603050405020304" pitchFamily="18" charset="0"/>
            </a:endParaRPr>
          </a:p>
        </p:txBody>
      </p:sp>
      <p:sp>
        <p:nvSpPr>
          <p:cNvPr id="12" name="Title 3">
            <a:extLst>
              <a:ext uri="{FF2B5EF4-FFF2-40B4-BE49-F238E27FC236}">
                <a16:creationId xmlns:a16="http://schemas.microsoft.com/office/drawing/2014/main" id="{2917EB18-92E4-4306-BD62-614CD8CC9BA8}"/>
              </a:ext>
            </a:extLst>
          </p:cNvPr>
          <p:cNvSpPr txBox="1">
            <a:spLocks/>
          </p:cNvSpPr>
          <p:nvPr/>
        </p:nvSpPr>
        <p:spPr>
          <a:xfrm>
            <a:off x="4447723" y="4288126"/>
            <a:ext cx="4274011" cy="10343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Font typeface="Arial" panose="020B0604020202020204" pitchFamily="34" charset="0"/>
              <a:buChar char="•"/>
            </a:pPr>
            <a:r>
              <a:rPr lang="en-GB" sz="3200" b="1" dirty="0">
                <a:solidFill>
                  <a:schemeClr val="bg1"/>
                </a:solidFill>
                <a:latin typeface="Times New Roman" panose="02020603050405020304" pitchFamily="18" charset="0"/>
                <a:cs typeface="Times New Roman" panose="02020603050405020304" pitchFamily="18" charset="0"/>
              </a:rPr>
              <a:t>Direct Observation</a:t>
            </a: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01" y="408140"/>
            <a:ext cx="11963708" cy="6185912"/>
          </a:xfrm>
          <a:prstGeom prst="rect">
            <a:avLst/>
          </a:prstGeom>
        </p:spPr>
      </p:pic>
      <p:sp>
        <p:nvSpPr>
          <p:cNvPr id="14" name="Title 3">
            <a:extLst>
              <a:ext uri="{FF2B5EF4-FFF2-40B4-BE49-F238E27FC236}">
                <a16:creationId xmlns:a16="http://schemas.microsoft.com/office/drawing/2014/main" id="{2917EB18-92E4-4306-BD62-614CD8CC9BA8}"/>
              </a:ext>
            </a:extLst>
          </p:cNvPr>
          <p:cNvSpPr txBox="1">
            <a:spLocks/>
          </p:cNvSpPr>
          <p:nvPr/>
        </p:nvSpPr>
        <p:spPr>
          <a:xfrm>
            <a:off x="3174564" y="3878322"/>
            <a:ext cx="4908016" cy="817168"/>
          </a:xfrm>
          <a:prstGeom prst="rect">
            <a:avLst/>
          </a:prstGeom>
          <a:solidFill>
            <a:srgbClr val="7030A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b="1" dirty="0" smtClean="0">
                <a:solidFill>
                  <a:schemeClr val="bg1"/>
                </a:solidFill>
                <a:latin typeface="Times New Roman" panose="02020603050405020304" pitchFamily="18" charset="0"/>
                <a:cs typeface="Times New Roman" panose="02020603050405020304" pitchFamily="18" charset="0"/>
              </a:rPr>
              <a:t>Direct Observation Checklist</a:t>
            </a:r>
            <a:endParaRPr lang="en-GB" sz="2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50693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5C02B03B-82F1-4BE5-91CA-DD4DDBF6C2A2}"/>
              </a:ext>
            </a:extLst>
          </p:cNvPr>
          <p:cNvSpPr>
            <a:spLocks noGrp="1"/>
          </p:cNvSpPr>
          <p:nvPr>
            <p:ph type="title"/>
          </p:nvPr>
        </p:nvSpPr>
        <p:spPr>
          <a:xfrm>
            <a:off x="4227133" y="5396481"/>
            <a:ext cx="7462800" cy="475200"/>
          </a:xfrm>
        </p:spPr>
        <p:txBody>
          <a:bodyPr>
            <a:noAutofit/>
          </a:bodyPr>
          <a:lstStyle/>
          <a:p>
            <a:r>
              <a:rPr lang="en-US" dirty="0" smtClean="0">
                <a:latin typeface="Times New Roman" panose="02020603050405020304" pitchFamily="18" charset="0"/>
                <a:cs typeface="Times New Roman" panose="02020603050405020304" pitchFamily="18" charset="0"/>
              </a:rPr>
              <a:t>Do’s and Don’ts of Interview </a:t>
            </a:r>
            <a:r>
              <a:rPr lang="en-US" dirty="0">
                <a:latin typeface="Times New Roman" panose="02020603050405020304" pitchFamily="18" charset="0"/>
                <a:cs typeface="Times New Roman" panose="02020603050405020304" pitchFamily="18" charset="0"/>
              </a:rPr>
              <a:t>Techniques</a:t>
            </a: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endParaRPr lang="en-GB" b="1" dirty="0">
              <a:latin typeface="Times New Roman" panose="02020603050405020304" pitchFamily="18" charset="0"/>
              <a:cs typeface="Times New Roman" panose="02020603050405020304" pitchFamily="18" charset="0"/>
            </a:endParaRPr>
          </a:p>
        </p:txBody>
      </p:sp>
      <p:sp>
        <p:nvSpPr>
          <p:cNvPr id="4" name="Rectangle 3"/>
          <p:cNvSpPr/>
          <p:nvPr/>
        </p:nvSpPr>
        <p:spPr>
          <a:xfrm>
            <a:off x="371687" y="460038"/>
            <a:ext cx="7710893" cy="584775"/>
          </a:xfrm>
          <a:prstGeom prst="rect">
            <a:avLst/>
          </a:prstGeom>
        </p:spPr>
        <p:txBody>
          <a:bodyPr wrap="none">
            <a:spAutoFit/>
          </a:bodyPr>
          <a:lstStyle/>
          <a:p>
            <a:r>
              <a:rPr lang="en-US" sz="3200" b="1" dirty="0">
                <a:solidFill>
                  <a:schemeClr val="bg1"/>
                </a:solidFill>
                <a:latin typeface="Times New Roman" panose="02020603050405020304" pitchFamily="18" charset="0"/>
                <a:cs typeface="Times New Roman" panose="02020603050405020304" pitchFamily="18" charset="0"/>
              </a:rPr>
              <a:t>PRIMARY DATA COLLECTION TOOLS</a:t>
            </a:r>
            <a:endParaRPr lang="en-IE" sz="3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04616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noAutofit/>
          </a:bodyPr>
          <a:lstStyle/>
          <a:p>
            <a:pPr eaLnBrk="1" hangingPunct="1"/>
            <a:r>
              <a:rPr lang="en-US" dirty="0">
                <a:latin typeface="Times New Roman" panose="02020603050405020304" pitchFamily="18" charset="0"/>
                <a:cs typeface="Times New Roman" panose="02020603050405020304" pitchFamily="18" charset="0"/>
              </a:rPr>
              <a:t>Interview Do’s</a:t>
            </a:r>
          </a:p>
        </p:txBody>
      </p:sp>
      <p:sp>
        <p:nvSpPr>
          <p:cNvPr id="47107" name="Content Placeholder 2"/>
          <p:cNvSpPr>
            <a:spLocks noGrp="1"/>
          </p:cNvSpPr>
          <p:nvPr>
            <p:ph idx="4294967295"/>
          </p:nvPr>
        </p:nvSpPr>
        <p:spPr>
          <a:xfrm>
            <a:off x="565078" y="1190088"/>
            <a:ext cx="11178283" cy="3792876"/>
          </a:xfrm>
        </p:spPr>
        <p:txBody>
          <a:bodyPr>
            <a:noAutofit/>
          </a:bodyPr>
          <a:lstStyle/>
          <a:p>
            <a:pPr eaLnBrk="1" hangingPunct="1">
              <a:buFont typeface="Wingdings" pitchFamily="2" charset="2"/>
              <a:buChar char="§"/>
              <a:defRPr/>
            </a:pPr>
            <a:r>
              <a:rPr lang="en-US" sz="2800" dirty="0">
                <a:solidFill>
                  <a:schemeClr val="bg1"/>
                </a:solidFill>
                <a:latin typeface="Times New Roman" panose="02020603050405020304" pitchFamily="18" charset="0"/>
                <a:cs typeface="Times New Roman" panose="02020603050405020304" pitchFamily="18" charset="0"/>
              </a:rPr>
              <a:t>Pay </a:t>
            </a:r>
            <a:r>
              <a:rPr lang="en-US" sz="2800" b="1" dirty="0">
                <a:solidFill>
                  <a:schemeClr val="bg1"/>
                </a:solidFill>
                <a:latin typeface="Times New Roman" panose="02020603050405020304" pitchFamily="18" charset="0"/>
                <a:cs typeface="Times New Roman" panose="02020603050405020304" pitchFamily="18" charset="0"/>
              </a:rPr>
              <a:t>attention in the choice of the key informant</a:t>
            </a:r>
            <a:r>
              <a:rPr lang="en-US" sz="2800" dirty="0">
                <a:solidFill>
                  <a:schemeClr val="bg1"/>
                </a:solidFill>
                <a:latin typeface="Times New Roman" panose="02020603050405020304" pitchFamily="18" charset="0"/>
                <a:cs typeface="Times New Roman" panose="02020603050405020304" pitchFamily="18" charset="0"/>
              </a:rPr>
              <a:t>, balancing  time available good choice of respondent, </a:t>
            </a:r>
            <a:r>
              <a:rPr lang="en-US" sz="2800" b="1" dirty="0">
                <a:solidFill>
                  <a:schemeClr val="bg1"/>
                </a:solidFill>
                <a:latin typeface="Times New Roman" panose="02020603050405020304" pitchFamily="18" charset="0"/>
                <a:cs typeface="Times New Roman" panose="02020603050405020304" pitchFamily="18" charset="0"/>
              </a:rPr>
              <a:t>gender and diversity considerations</a:t>
            </a:r>
          </a:p>
          <a:p>
            <a:pPr eaLnBrk="1" hangingPunct="1">
              <a:buFont typeface="Wingdings" pitchFamily="2" charset="2"/>
              <a:buChar char="§"/>
              <a:defRPr/>
            </a:pPr>
            <a:r>
              <a:rPr lang="en-US" sz="2800" b="1" dirty="0">
                <a:solidFill>
                  <a:schemeClr val="bg1"/>
                </a:solidFill>
                <a:latin typeface="Times New Roman" panose="02020603050405020304" pitchFamily="18" charset="0"/>
                <a:cs typeface="Times New Roman" panose="02020603050405020304" pitchFamily="18" charset="0"/>
              </a:rPr>
              <a:t>Establish contact </a:t>
            </a:r>
            <a:r>
              <a:rPr lang="en-US" sz="2800" dirty="0">
                <a:solidFill>
                  <a:schemeClr val="bg1"/>
                </a:solidFill>
                <a:latin typeface="Times New Roman" panose="02020603050405020304" pitchFamily="18" charset="0"/>
                <a:cs typeface="Times New Roman" panose="02020603050405020304" pitchFamily="18" charset="0"/>
              </a:rPr>
              <a:t>first by introducing yourself, team and organization (wear official the tags, if available)</a:t>
            </a:r>
          </a:p>
          <a:p>
            <a:pPr eaLnBrk="1" hangingPunct="1">
              <a:buFont typeface="Wingdings" pitchFamily="2" charset="2"/>
              <a:buChar char="§"/>
              <a:defRPr/>
            </a:pPr>
            <a:r>
              <a:rPr lang="en-US" sz="2800" dirty="0">
                <a:solidFill>
                  <a:schemeClr val="bg1"/>
                </a:solidFill>
                <a:latin typeface="Times New Roman" panose="02020603050405020304" pitchFamily="18" charset="0"/>
                <a:cs typeface="Times New Roman" panose="02020603050405020304" pitchFamily="18" charset="0"/>
              </a:rPr>
              <a:t>Describe the </a:t>
            </a:r>
            <a:r>
              <a:rPr lang="en-US" sz="2800" b="1" dirty="0">
                <a:solidFill>
                  <a:schemeClr val="bg1"/>
                </a:solidFill>
                <a:latin typeface="Times New Roman" panose="02020603050405020304" pitchFamily="18" charset="0"/>
                <a:cs typeface="Times New Roman" panose="02020603050405020304" pitchFamily="18" charset="0"/>
              </a:rPr>
              <a:t>objectives of the interview/assessment</a:t>
            </a:r>
            <a:r>
              <a:rPr lang="en-US" sz="2800" dirty="0">
                <a:solidFill>
                  <a:schemeClr val="bg1"/>
                </a:solidFill>
                <a:latin typeface="Times New Roman" panose="02020603050405020304" pitchFamily="18" charset="0"/>
                <a:cs typeface="Times New Roman" panose="02020603050405020304" pitchFamily="18" charset="0"/>
              </a:rPr>
              <a:t>, the expected length, the collection method (e.g. PDA)</a:t>
            </a:r>
          </a:p>
          <a:p>
            <a:pPr eaLnBrk="1" hangingPunct="1">
              <a:buFont typeface="Wingdings" pitchFamily="2" charset="2"/>
              <a:buChar char="§"/>
              <a:defRPr/>
            </a:pPr>
            <a:r>
              <a:rPr lang="en-US" sz="2800" b="1" dirty="0">
                <a:solidFill>
                  <a:schemeClr val="bg1"/>
                </a:solidFill>
                <a:latin typeface="Times New Roman" panose="02020603050405020304" pitchFamily="18" charset="0"/>
                <a:cs typeface="Times New Roman" panose="02020603050405020304" pitchFamily="18" charset="0"/>
              </a:rPr>
              <a:t>Request informed consent </a:t>
            </a:r>
            <a:r>
              <a:rPr lang="en-US" sz="2800" dirty="0">
                <a:solidFill>
                  <a:schemeClr val="bg1"/>
                </a:solidFill>
                <a:latin typeface="Times New Roman" panose="02020603050405020304" pitchFamily="18" charset="0"/>
                <a:cs typeface="Times New Roman" panose="02020603050405020304" pitchFamily="18" charset="0"/>
              </a:rPr>
              <a:t>for conducting interview</a:t>
            </a:r>
          </a:p>
        </p:txBody>
      </p:sp>
    </p:spTree>
    <p:extLst>
      <p:ext uri="{BB962C8B-B14F-4D97-AF65-F5344CB8AC3E}">
        <p14:creationId xmlns:p14="http://schemas.microsoft.com/office/powerpoint/2010/main" val="38642966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3"/>
          <p:cNvSpPr>
            <a:spLocks noGrp="1"/>
          </p:cNvSpPr>
          <p:nvPr>
            <p:ph type="title"/>
          </p:nvPr>
        </p:nvSpPr>
        <p:spPr/>
        <p:txBody>
          <a:bodyPr>
            <a:noAutofit/>
          </a:bodyPr>
          <a:lstStyle/>
          <a:p>
            <a:pPr eaLnBrk="1" hangingPunct="1"/>
            <a:r>
              <a:rPr lang="en-US" dirty="0">
                <a:latin typeface="Times New Roman" panose="02020603050405020304" pitchFamily="18" charset="0"/>
                <a:cs typeface="Times New Roman" panose="02020603050405020304" pitchFamily="18" charset="0"/>
              </a:rPr>
              <a:t>Interview Do’s</a:t>
            </a:r>
            <a:endParaRPr lang="en-GB" dirty="0">
              <a:latin typeface="Times New Roman" panose="02020603050405020304" pitchFamily="18" charset="0"/>
              <a:cs typeface="Times New Roman" panose="02020603050405020304" pitchFamily="18" charset="0"/>
            </a:endParaRPr>
          </a:p>
        </p:txBody>
      </p:sp>
      <p:sp>
        <p:nvSpPr>
          <p:cNvPr id="50179" name="Content Placeholder 7"/>
          <p:cNvSpPr>
            <a:spLocks noGrp="1"/>
          </p:cNvSpPr>
          <p:nvPr>
            <p:ph idx="4294967295"/>
          </p:nvPr>
        </p:nvSpPr>
        <p:spPr>
          <a:xfrm>
            <a:off x="626721" y="1072792"/>
            <a:ext cx="10798139" cy="5105400"/>
          </a:xfrm>
        </p:spPr>
        <p:txBody>
          <a:bodyPr>
            <a:noAutofit/>
          </a:bodyPr>
          <a:lstStyle/>
          <a:p>
            <a:pPr>
              <a:buFont typeface="Wingdings" pitchFamily="2" charset="2"/>
              <a:buChar char="§"/>
              <a:defRPr/>
            </a:pPr>
            <a:r>
              <a:rPr lang="en-US" sz="2800" dirty="0">
                <a:solidFill>
                  <a:schemeClr val="bg1"/>
                </a:solidFill>
                <a:latin typeface="Times New Roman" panose="02020603050405020304" pitchFamily="18" charset="0"/>
                <a:cs typeface="Times New Roman" panose="02020603050405020304" pitchFamily="18" charset="0"/>
              </a:rPr>
              <a:t>Hold the interview in a place that put the </a:t>
            </a:r>
            <a:r>
              <a:rPr lang="en-US" sz="2800" b="1" dirty="0">
                <a:solidFill>
                  <a:schemeClr val="bg1"/>
                </a:solidFill>
                <a:latin typeface="Times New Roman" panose="02020603050405020304" pitchFamily="18" charset="0"/>
                <a:cs typeface="Times New Roman" panose="02020603050405020304" pitchFamily="18" charset="0"/>
              </a:rPr>
              <a:t>respondent(s) at ease</a:t>
            </a:r>
          </a:p>
          <a:p>
            <a:pPr>
              <a:buFont typeface="Wingdings" pitchFamily="2" charset="2"/>
              <a:buChar char="§"/>
              <a:defRPr/>
            </a:pPr>
            <a:r>
              <a:rPr lang="en-US" sz="2800" b="1" dirty="0">
                <a:solidFill>
                  <a:schemeClr val="bg1"/>
                </a:solidFill>
                <a:latin typeface="Times New Roman" panose="02020603050405020304" pitchFamily="18" charset="0"/>
                <a:cs typeface="Times New Roman" panose="02020603050405020304" pitchFamily="18" charset="0"/>
              </a:rPr>
              <a:t>Respect</a:t>
            </a:r>
            <a:r>
              <a:rPr lang="en-US" sz="2800" dirty="0">
                <a:solidFill>
                  <a:schemeClr val="bg1"/>
                </a:solidFill>
                <a:latin typeface="Times New Roman" panose="02020603050405020304" pitchFamily="18" charset="0"/>
                <a:cs typeface="Times New Roman" panose="02020603050405020304" pitchFamily="18" charset="0"/>
              </a:rPr>
              <a:t> the local customs, behaviors and beliefs.</a:t>
            </a:r>
          </a:p>
          <a:p>
            <a:pPr>
              <a:buFont typeface="Wingdings" pitchFamily="2" charset="2"/>
              <a:buChar char="§"/>
              <a:defRPr/>
            </a:pPr>
            <a:r>
              <a:rPr lang="en-US" sz="2800" dirty="0">
                <a:solidFill>
                  <a:schemeClr val="bg1"/>
                </a:solidFill>
                <a:latin typeface="Times New Roman" panose="02020603050405020304" pitchFamily="18" charset="0"/>
                <a:cs typeface="Times New Roman" panose="02020603050405020304" pitchFamily="18" charset="0"/>
              </a:rPr>
              <a:t>Show empathy and friendly behavior, </a:t>
            </a:r>
            <a:r>
              <a:rPr lang="en-US" sz="2800" b="1" dirty="0">
                <a:solidFill>
                  <a:schemeClr val="bg1"/>
                </a:solidFill>
                <a:latin typeface="Times New Roman" panose="02020603050405020304" pitchFamily="18" charset="0"/>
                <a:cs typeface="Times New Roman" panose="02020603050405020304" pitchFamily="18" charset="0"/>
              </a:rPr>
              <a:t>establish rapport </a:t>
            </a:r>
            <a:r>
              <a:rPr lang="en-US" sz="2800" dirty="0">
                <a:solidFill>
                  <a:schemeClr val="bg1"/>
                </a:solidFill>
                <a:latin typeface="Times New Roman" panose="02020603050405020304" pitchFamily="18" charset="0"/>
                <a:cs typeface="Times New Roman" panose="02020603050405020304" pitchFamily="18" charset="0"/>
              </a:rPr>
              <a:t>and inspire confidence and trust</a:t>
            </a:r>
          </a:p>
          <a:p>
            <a:pPr>
              <a:buFont typeface="Wingdings" pitchFamily="2" charset="2"/>
              <a:buChar char="§"/>
              <a:defRPr/>
            </a:pPr>
            <a:r>
              <a:rPr lang="en-US" sz="2800" b="1" dirty="0">
                <a:solidFill>
                  <a:schemeClr val="bg1"/>
                </a:solidFill>
                <a:latin typeface="Times New Roman" panose="02020603050405020304" pitchFamily="18" charset="0"/>
                <a:cs typeface="Times New Roman" panose="02020603050405020304" pitchFamily="18" charset="0"/>
              </a:rPr>
              <a:t>Speak clearly</a:t>
            </a:r>
            <a:r>
              <a:rPr lang="en-US" sz="2800" dirty="0">
                <a:solidFill>
                  <a:schemeClr val="bg1"/>
                </a:solidFill>
                <a:latin typeface="Times New Roman" panose="02020603050405020304" pitchFamily="18" charset="0"/>
                <a:cs typeface="Times New Roman" panose="02020603050405020304" pitchFamily="18" charset="0"/>
              </a:rPr>
              <a:t> and repeat the question if necessary</a:t>
            </a:r>
          </a:p>
          <a:p>
            <a:pPr>
              <a:buFont typeface="Wingdings" pitchFamily="2" charset="2"/>
              <a:buChar char="§"/>
              <a:defRPr/>
            </a:pPr>
            <a:r>
              <a:rPr lang="en-US" sz="2800" b="1" dirty="0">
                <a:solidFill>
                  <a:schemeClr val="bg1"/>
                </a:solidFill>
                <a:latin typeface="Times New Roman" panose="02020603050405020304" pitchFamily="18" charset="0"/>
                <a:cs typeface="Times New Roman" panose="02020603050405020304" pitchFamily="18" charset="0"/>
              </a:rPr>
              <a:t>Avoid using humanitarian acronyms', </a:t>
            </a:r>
            <a:r>
              <a:rPr lang="en-US" sz="2800" dirty="0">
                <a:solidFill>
                  <a:schemeClr val="bg1"/>
                </a:solidFill>
                <a:latin typeface="Times New Roman" panose="02020603050405020304" pitchFamily="18" charset="0"/>
                <a:cs typeface="Times New Roman" panose="02020603050405020304" pitchFamily="18" charset="0"/>
              </a:rPr>
              <a:t>always spell the names or the concept (including MIRA) </a:t>
            </a:r>
          </a:p>
          <a:p>
            <a:pPr>
              <a:buFont typeface="Wingdings" pitchFamily="2" charset="2"/>
              <a:buChar char="§"/>
              <a:defRPr/>
            </a:pPr>
            <a:r>
              <a:rPr lang="en-US" sz="2800" b="1" dirty="0">
                <a:solidFill>
                  <a:schemeClr val="bg1"/>
                </a:solidFill>
                <a:latin typeface="Times New Roman" panose="02020603050405020304" pitchFamily="18" charset="0"/>
                <a:cs typeface="Times New Roman" panose="02020603050405020304" pitchFamily="18" charset="0"/>
              </a:rPr>
              <a:t>Listen carefully</a:t>
            </a:r>
            <a:r>
              <a:rPr lang="en-US" sz="2800" dirty="0">
                <a:solidFill>
                  <a:schemeClr val="bg1"/>
                </a:solidFill>
                <a:latin typeface="Times New Roman" panose="02020603050405020304" pitchFamily="18" charset="0"/>
                <a:cs typeface="Times New Roman" panose="02020603050405020304" pitchFamily="18" charset="0"/>
              </a:rPr>
              <a:t>, </a:t>
            </a:r>
            <a:r>
              <a:rPr lang="en-US" sz="2800" b="1" dirty="0">
                <a:solidFill>
                  <a:schemeClr val="bg1"/>
                </a:solidFill>
                <a:latin typeface="Times New Roman" panose="02020603050405020304" pitchFamily="18" charset="0"/>
                <a:cs typeface="Times New Roman" panose="02020603050405020304" pitchFamily="18" charset="0"/>
              </a:rPr>
              <a:t>record data properly</a:t>
            </a:r>
          </a:p>
          <a:p>
            <a:pPr>
              <a:buFont typeface="Wingdings" pitchFamily="2" charset="2"/>
              <a:buChar char="§"/>
              <a:defRPr/>
            </a:pPr>
            <a:r>
              <a:rPr lang="en-US" sz="2800" b="1" dirty="0">
                <a:solidFill>
                  <a:schemeClr val="bg1"/>
                </a:solidFill>
                <a:latin typeface="Times New Roman" panose="02020603050405020304" pitchFamily="18" charset="0"/>
                <a:cs typeface="Times New Roman" panose="02020603050405020304" pitchFamily="18" charset="0"/>
              </a:rPr>
              <a:t>Do not presume, do not assume the meaning </a:t>
            </a:r>
            <a:r>
              <a:rPr lang="en-US" sz="2800" dirty="0">
                <a:solidFill>
                  <a:schemeClr val="bg1"/>
                </a:solidFill>
                <a:latin typeface="Times New Roman" panose="02020603050405020304" pitchFamily="18" charset="0"/>
                <a:cs typeface="Times New Roman" panose="02020603050405020304" pitchFamily="18" charset="0"/>
              </a:rPr>
              <a:t>of an answer, ask politely to repeat</a:t>
            </a:r>
          </a:p>
          <a:p>
            <a:pPr>
              <a:buFont typeface="Wingdings" pitchFamily="2" charset="2"/>
              <a:buChar char="§"/>
              <a:defRPr/>
            </a:pPr>
            <a:endParaRPr lang="en-US"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01456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DC37900-973F-4B81-897A-30F31FBD5F5C}"/>
              </a:ext>
            </a:extLst>
          </p:cNvPr>
          <p:cNvSpPr>
            <a:spLocks noGrp="1"/>
          </p:cNvSpPr>
          <p:nvPr>
            <p:ph type="title"/>
          </p:nvPr>
        </p:nvSpPr>
        <p:spPr/>
        <p:txBody>
          <a:bodyPr>
            <a:noAutofit/>
          </a:bodyPr>
          <a:lstStyle/>
          <a:p>
            <a:pPr eaLnBrk="1" hangingPunct="1"/>
            <a:r>
              <a:rPr lang="en-US" dirty="0">
                <a:latin typeface="Times New Roman" panose="02020603050405020304" pitchFamily="18" charset="0"/>
                <a:cs typeface="Times New Roman" panose="02020603050405020304" pitchFamily="18" charset="0"/>
              </a:rPr>
              <a:t>Interview Do’s</a:t>
            </a:r>
          </a:p>
        </p:txBody>
      </p:sp>
      <p:sp>
        <p:nvSpPr>
          <p:cNvPr id="3" name="Segnaposto contenuto 2"/>
          <p:cNvSpPr>
            <a:spLocks noGrp="1"/>
          </p:cNvSpPr>
          <p:nvPr>
            <p:ph idx="4294967295"/>
          </p:nvPr>
        </p:nvSpPr>
        <p:spPr>
          <a:xfrm>
            <a:off x="562303" y="1219200"/>
            <a:ext cx="11414589" cy="4802188"/>
          </a:xfrm>
        </p:spPr>
        <p:txBody>
          <a:bodyPr>
            <a:noAutofit/>
          </a:bodyPr>
          <a:lstStyle/>
          <a:p>
            <a:pPr>
              <a:buFont typeface="Wingdings" pitchFamily="2" charset="2"/>
              <a:buChar char="§"/>
            </a:pPr>
            <a:r>
              <a:rPr lang="en-US" sz="2800" dirty="0">
                <a:solidFill>
                  <a:schemeClr val="bg1"/>
                </a:solidFill>
                <a:latin typeface="Times New Roman" panose="02020603050405020304" pitchFamily="18" charset="0"/>
                <a:cs typeface="Times New Roman" panose="02020603050405020304" pitchFamily="18" charset="0"/>
              </a:rPr>
              <a:t>Pace yourself according to the time allotted for the interview</a:t>
            </a:r>
          </a:p>
          <a:p>
            <a:pPr>
              <a:buFont typeface="Wingdings" pitchFamily="2" charset="2"/>
              <a:buChar char="§"/>
            </a:pPr>
            <a:r>
              <a:rPr lang="en-US" sz="2800" dirty="0">
                <a:solidFill>
                  <a:schemeClr val="bg1"/>
                </a:solidFill>
                <a:latin typeface="Times New Roman" panose="02020603050405020304" pitchFamily="18" charset="0"/>
                <a:cs typeface="Times New Roman" panose="02020603050405020304" pitchFamily="18" charset="0"/>
              </a:rPr>
              <a:t>Note down your own observations about the process and content of the interview if you feel necessary</a:t>
            </a:r>
          </a:p>
          <a:p>
            <a:pPr>
              <a:buFont typeface="Wingdings" pitchFamily="2" charset="2"/>
              <a:buChar char="§"/>
            </a:pPr>
            <a:r>
              <a:rPr lang="en-US" sz="2800" b="1" dirty="0">
                <a:solidFill>
                  <a:schemeClr val="bg1"/>
                </a:solidFill>
                <a:latin typeface="Times New Roman" panose="02020603050405020304" pitchFamily="18" charset="0"/>
                <a:cs typeface="Times New Roman" panose="02020603050405020304" pitchFamily="18" charset="0"/>
              </a:rPr>
              <a:t>Go through all questions</a:t>
            </a:r>
            <a:r>
              <a:rPr lang="en-US" sz="2800" dirty="0">
                <a:solidFill>
                  <a:schemeClr val="bg1"/>
                </a:solidFill>
                <a:latin typeface="Times New Roman" panose="02020603050405020304" pitchFamily="18" charset="0"/>
                <a:cs typeface="Times New Roman" panose="02020603050405020304" pitchFamily="18" charset="0"/>
              </a:rPr>
              <a:t>, check before the end</a:t>
            </a:r>
          </a:p>
          <a:p>
            <a:pPr>
              <a:buFont typeface="Wingdings" pitchFamily="2" charset="2"/>
              <a:buChar char="§"/>
            </a:pPr>
            <a:r>
              <a:rPr lang="en-US" sz="2800" dirty="0">
                <a:solidFill>
                  <a:schemeClr val="bg1"/>
                </a:solidFill>
                <a:latin typeface="Times New Roman" panose="02020603050405020304" pitchFamily="18" charset="0"/>
                <a:cs typeface="Times New Roman" panose="02020603050405020304" pitchFamily="18" charset="0"/>
              </a:rPr>
              <a:t>If </a:t>
            </a:r>
            <a:r>
              <a:rPr lang="en-US" sz="2800" b="1" dirty="0">
                <a:solidFill>
                  <a:schemeClr val="bg1"/>
                </a:solidFill>
                <a:latin typeface="Times New Roman" panose="02020603050405020304" pitchFamily="18" charset="0"/>
                <a:cs typeface="Times New Roman" panose="02020603050405020304" pitchFamily="18" charset="0"/>
              </a:rPr>
              <a:t>key protection risks </a:t>
            </a:r>
            <a:r>
              <a:rPr lang="en-US" sz="2800" dirty="0">
                <a:solidFill>
                  <a:schemeClr val="bg1"/>
                </a:solidFill>
                <a:latin typeface="Times New Roman" panose="02020603050405020304" pitchFamily="18" charset="0"/>
                <a:cs typeface="Times New Roman" panose="02020603050405020304" pitchFamily="18" charset="0"/>
              </a:rPr>
              <a:t>are expressed</a:t>
            </a:r>
            <a:r>
              <a:rPr lang="en-US" sz="2800" b="1" dirty="0">
                <a:solidFill>
                  <a:schemeClr val="bg1"/>
                </a:solidFill>
                <a:latin typeface="Times New Roman" panose="02020603050405020304" pitchFamily="18" charset="0"/>
                <a:cs typeface="Times New Roman" panose="02020603050405020304" pitchFamily="18" charset="0"/>
              </a:rPr>
              <a:t>, refer them confidentially to Protection colleagues </a:t>
            </a:r>
            <a:r>
              <a:rPr lang="en-US" sz="2800" dirty="0">
                <a:solidFill>
                  <a:schemeClr val="bg1"/>
                </a:solidFill>
                <a:latin typeface="Times New Roman" panose="02020603050405020304" pitchFamily="18" charset="0"/>
                <a:cs typeface="Times New Roman" panose="02020603050405020304" pitchFamily="18" charset="0"/>
              </a:rPr>
              <a:t>for appropriate and confidential follow up.</a:t>
            </a:r>
          </a:p>
          <a:p>
            <a:pPr>
              <a:buFont typeface="Wingdings" pitchFamily="2" charset="2"/>
              <a:buChar char="§"/>
            </a:pPr>
            <a:r>
              <a:rPr lang="en-US" sz="2800" b="1" dirty="0">
                <a:solidFill>
                  <a:schemeClr val="bg1"/>
                </a:solidFill>
                <a:latin typeface="Times New Roman" panose="02020603050405020304" pitchFamily="18" charset="0"/>
                <a:cs typeface="Times New Roman" panose="02020603050405020304" pitchFamily="18" charset="0"/>
              </a:rPr>
              <a:t>Thank the participant </a:t>
            </a:r>
            <a:r>
              <a:rPr lang="en-US" sz="2800" dirty="0">
                <a:solidFill>
                  <a:schemeClr val="bg1"/>
                </a:solidFill>
                <a:latin typeface="Times New Roman" panose="02020603050405020304" pitchFamily="18" charset="0"/>
                <a:cs typeface="Times New Roman" panose="02020603050405020304" pitchFamily="18" charset="0"/>
              </a:rPr>
              <a:t>for making his or her time available</a:t>
            </a:r>
          </a:p>
          <a:p>
            <a:endParaRPr lang="en-US"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08033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noAutofit/>
          </a:bodyPr>
          <a:lstStyle/>
          <a:p>
            <a:pPr eaLnBrk="1" hangingPunct="1"/>
            <a:r>
              <a:rPr lang="en-US" dirty="0">
                <a:latin typeface="Times New Roman" panose="02020603050405020304" pitchFamily="18" charset="0"/>
                <a:cs typeface="Times New Roman" panose="02020603050405020304" pitchFamily="18" charset="0"/>
              </a:rPr>
              <a:t>Interview Don'ts </a:t>
            </a:r>
          </a:p>
        </p:txBody>
      </p:sp>
      <p:sp>
        <p:nvSpPr>
          <p:cNvPr id="51203" name="Content Placeholder 2"/>
          <p:cNvSpPr>
            <a:spLocks noGrp="1"/>
          </p:cNvSpPr>
          <p:nvPr>
            <p:ph idx="4294967295"/>
          </p:nvPr>
        </p:nvSpPr>
        <p:spPr>
          <a:xfrm>
            <a:off x="677386" y="1156021"/>
            <a:ext cx="10890608" cy="4606925"/>
          </a:xfrm>
        </p:spPr>
        <p:txBody>
          <a:bodyPr>
            <a:noAutofit/>
          </a:bodyPr>
          <a:lstStyle/>
          <a:p>
            <a:pPr eaLnBrk="1" hangingPunct="1">
              <a:buFont typeface="Wingdings" pitchFamily="2" charset="2"/>
              <a:buChar char="§"/>
            </a:pPr>
            <a:r>
              <a:rPr lang="en-US" sz="2800" dirty="0">
                <a:solidFill>
                  <a:schemeClr val="bg1"/>
                </a:solidFill>
                <a:latin typeface="Times New Roman" panose="02020603050405020304" pitchFamily="18" charset="0"/>
                <a:cs typeface="Times New Roman" panose="02020603050405020304" pitchFamily="18" charset="0"/>
              </a:rPr>
              <a:t>Don’t use judgmental tones that may influence responses</a:t>
            </a:r>
            <a:endParaRPr lang="en-US" sz="2800" b="1" dirty="0">
              <a:solidFill>
                <a:schemeClr val="bg1"/>
              </a:solidFill>
              <a:latin typeface="Times New Roman" panose="02020603050405020304" pitchFamily="18" charset="0"/>
              <a:cs typeface="Times New Roman" panose="02020603050405020304" pitchFamily="18" charset="0"/>
            </a:endParaRPr>
          </a:p>
          <a:p>
            <a:pPr eaLnBrk="1" hangingPunct="1">
              <a:buFont typeface="Wingdings" pitchFamily="2" charset="2"/>
              <a:buChar char="§"/>
            </a:pPr>
            <a:r>
              <a:rPr lang="en-US" sz="2800" dirty="0">
                <a:solidFill>
                  <a:schemeClr val="bg1"/>
                </a:solidFill>
                <a:latin typeface="Times New Roman" panose="02020603050405020304" pitchFamily="18" charset="0"/>
                <a:cs typeface="Times New Roman" panose="02020603050405020304" pitchFamily="18" charset="0"/>
              </a:rPr>
              <a:t>Don’t show non-serious attitude, maintain a professional tone</a:t>
            </a:r>
          </a:p>
          <a:p>
            <a:pPr>
              <a:buFont typeface="Wingdings" pitchFamily="2" charset="2"/>
              <a:buChar char="§"/>
            </a:pPr>
            <a:r>
              <a:rPr lang="en-US" sz="2800" dirty="0">
                <a:solidFill>
                  <a:schemeClr val="bg1"/>
                </a:solidFill>
                <a:latin typeface="Times New Roman" panose="02020603050405020304" pitchFamily="18" charset="0"/>
                <a:cs typeface="Times New Roman" panose="02020603050405020304" pitchFamily="18" charset="0"/>
              </a:rPr>
              <a:t>Don’t read immediately all the possible answers of the multi-response questions, let the respondent talk and note</a:t>
            </a:r>
          </a:p>
          <a:p>
            <a:pPr>
              <a:buFont typeface="Wingdings" pitchFamily="2" charset="2"/>
              <a:buChar char="§"/>
            </a:pPr>
            <a:r>
              <a:rPr lang="en-US" sz="2800" dirty="0">
                <a:solidFill>
                  <a:schemeClr val="bg1"/>
                </a:solidFill>
                <a:latin typeface="Times New Roman" panose="02020603050405020304" pitchFamily="18" charset="0"/>
                <a:cs typeface="Times New Roman" panose="02020603050405020304" pitchFamily="18" charset="0"/>
              </a:rPr>
              <a:t>Don’t try to influence the responses in any way</a:t>
            </a:r>
          </a:p>
          <a:p>
            <a:pPr eaLnBrk="1" hangingPunct="1">
              <a:buFont typeface="Wingdings" pitchFamily="2" charset="2"/>
              <a:buChar char="§"/>
            </a:pPr>
            <a:r>
              <a:rPr lang="en-US" sz="2800" dirty="0">
                <a:solidFill>
                  <a:schemeClr val="bg1"/>
                </a:solidFill>
                <a:latin typeface="Times New Roman" panose="02020603050405020304" pitchFamily="18" charset="0"/>
                <a:cs typeface="Times New Roman" panose="02020603050405020304" pitchFamily="18" charset="0"/>
              </a:rPr>
              <a:t>Avoid arguing with the respondent</a:t>
            </a:r>
          </a:p>
          <a:p>
            <a:pPr eaLnBrk="1" hangingPunct="1">
              <a:buFont typeface="Wingdings" pitchFamily="2" charset="2"/>
              <a:buChar char="§"/>
            </a:pPr>
            <a:r>
              <a:rPr lang="en-US" sz="2800" dirty="0">
                <a:solidFill>
                  <a:schemeClr val="bg1"/>
                </a:solidFill>
                <a:latin typeface="Times New Roman" panose="02020603050405020304" pitchFamily="18" charset="0"/>
                <a:cs typeface="Times New Roman" panose="02020603050405020304" pitchFamily="18" charset="0"/>
              </a:rPr>
              <a:t>Let the respondent articulate his/her response</a:t>
            </a:r>
            <a:endParaRPr lang="en-US" sz="2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90872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noAutofit/>
          </a:bodyPr>
          <a:lstStyle/>
          <a:p>
            <a:pPr eaLnBrk="1" hangingPunct="1"/>
            <a:r>
              <a:rPr lang="en-US" dirty="0">
                <a:latin typeface="Times New Roman" panose="02020603050405020304" pitchFamily="18" charset="0"/>
                <a:cs typeface="Times New Roman" panose="02020603050405020304" pitchFamily="18" charset="0"/>
              </a:rPr>
              <a:t>Interview don'ts </a:t>
            </a:r>
          </a:p>
        </p:txBody>
      </p:sp>
      <p:sp>
        <p:nvSpPr>
          <p:cNvPr id="52227" name="Content Placeholder 2"/>
          <p:cNvSpPr>
            <a:spLocks noGrp="1"/>
          </p:cNvSpPr>
          <p:nvPr>
            <p:ph idx="4294967295"/>
          </p:nvPr>
        </p:nvSpPr>
        <p:spPr>
          <a:xfrm>
            <a:off x="708916" y="1143000"/>
            <a:ext cx="10459092" cy="4608513"/>
          </a:xfrm>
        </p:spPr>
        <p:txBody>
          <a:bodyPr>
            <a:normAutofit/>
          </a:bodyPr>
          <a:lstStyle/>
          <a:p>
            <a:pPr eaLnBrk="1" hangingPunct="1">
              <a:buFont typeface="Wingdings" pitchFamily="2" charset="2"/>
              <a:buChar char="§"/>
            </a:pPr>
            <a:r>
              <a:rPr lang="en-US" sz="2800" dirty="0">
                <a:solidFill>
                  <a:schemeClr val="bg1"/>
                </a:solidFill>
                <a:latin typeface="Times New Roman" panose="02020603050405020304" pitchFamily="18" charset="0"/>
                <a:cs typeface="Times New Roman" panose="02020603050405020304" pitchFamily="18" charset="0"/>
              </a:rPr>
              <a:t>Don’t get stuck on a question</a:t>
            </a:r>
          </a:p>
          <a:p>
            <a:pPr eaLnBrk="1" hangingPunct="1">
              <a:buFont typeface="Wingdings" pitchFamily="2" charset="2"/>
              <a:buChar char="§"/>
            </a:pPr>
            <a:r>
              <a:rPr lang="en-US" sz="2800" dirty="0">
                <a:solidFill>
                  <a:schemeClr val="bg1"/>
                </a:solidFill>
                <a:latin typeface="Times New Roman" panose="02020603050405020304" pitchFamily="18" charset="0"/>
                <a:cs typeface="Times New Roman" panose="02020603050405020304" pitchFamily="18" charset="0"/>
              </a:rPr>
              <a:t>Do not argue with a team member about a question or questioning method</a:t>
            </a:r>
          </a:p>
          <a:p>
            <a:pPr eaLnBrk="1" hangingPunct="1">
              <a:buFont typeface="Wingdings" pitchFamily="2" charset="2"/>
              <a:buChar char="§"/>
            </a:pPr>
            <a:r>
              <a:rPr lang="en-US" sz="2800" dirty="0">
                <a:solidFill>
                  <a:schemeClr val="bg1"/>
                </a:solidFill>
                <a:latin typeface="Times New Roman" panose="02020603050405020304" pitchFamily="18" charset="0"/>
                <a:cs typeface="Times New Roman" panose="02020603050405020304" pitchFamily="18" charset="0"/>
              </a:rPr>
              <a:t>If the KI is uncomfortable with the questions, do not insist they answer</a:t>
            </a:r>
          </a:p>
          <a:p>
            <a:pPr eaLnBrk="1" hangingPunct="1">
              <a:buFont typeface="Wingdings" pitchFamily="2" charset="2"/>
              <a:buChar char="§"/>
            </a:pPr>
            <a:r>
              <a:rPr lang="en-US" sz="2800" dirty="0">
                <a:solidFill>
                  <a:schemeClr val="bg1"/>
                </a:solidFill>
                <a:latin typeface="Times New Roman" panose="02020603050405020304" pitchFamily="18" charset="0"/>
                <a:cs typeface="Times New Roman" panose="02020603050405020304" pitchFamily="18" charset="0"/>
              </a:rPr>
              <a:t>Don’t create expectations about future humanitarian support and promises you cannot keep</a:t>
            </a:r>
          </a:p>
          <a:p>
            <a:pPr eaLnBrk="1" hangingPunct="1">
              <a:buFont typeface="Wingdings" pitchFamily="2" charset="2"/>
              <a:buChar char="§"/>
            </a:pPr>
            <a:r>
              <a:rPr lang="en-US" sz="2800" dirty="0">
                <a:solidFill>
                  <a:schemeClr val="bg1"/>
                </a:solidFill>
                <a:latin typeface="Times New Roman" panose="02020603050405020304" pitchFamily="18" charset="0"/>
                <a:cs typeface="Times New Roman" panose="02020603050405020304" pitchFamily="18" charset="0"/>
              </a:rPr>
              <a:t>Don’t prevent respondents from asking you questions at the end of the interview</a:t>
            </a:r>
          </a:p>
          <a:p>
            <a:pPr eaLnBrk="1" hangingPunct="1">
              <a:buFont typeface="Wingdings" pitchFamily="2" charset="2"/>
              <a:buChar char="§"/>
            </a:pPr>
            <a:endParaRPr lang="en-US"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03287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42099" y="1179870"/>
            <a:ext cx="3301511" cy="1262828"/>
          </a:xfrm>
          <a:prstGeom prst="rect">
            <a:avLst/>
          </a:prstGeom>
        </p:spPr>
      </p:pic>
      <p:sp>
        <p:nvSpPr>
          <p:cNvPr id="2" name="Rectangle 1"/>
          <p:cNvSpPr/>
          <p:nvPr/>
        </p:nvSpPr>
        <p:spPr>
          <a:xfrm>
            <a:off x="1524000" y="3175695"/>
            <a:ext cx="9144000" cy="646331"/>
          </a:xfrm>
          <a:prstGeom prst="rect">
            <a:avLst/>
          </a:prstGeom>
        </p:spPr>
        <p:txBody>
          <a:bodyPr wrap="square">
            <a:spAutoFit/>
          </a:bodyPr>
          <a:lstStyle/>
          <a:p>
            <a:pPr algn="ctr"/>
            <a:r>
              <a:rPr lang="en-US" sz="3600" b="1" dirty="0" smtClean="0">
                <a:solidFill>
                  <a:prstClr val="white"/>
                </a:solidFill>
                <a:latin typeface="Times New Roman" panose="02020603050405020304" pitchFamily="18" charset="0"/>
                <a:cs typeface="Times New Roman" panose="02020603050405020304" pitchFamily="18" charset="0"/>
              </a:rPr>
              <a:t>Assessment </a:t>
            </a:r>
            <a:r>
              <a:rPr lang="en-US" sz="3600" b="1" dirty="0">
                <a:solidFill>
                  <a:prstClr val="white"/>
                </a:solidFill>
                <a:latin typeface="Times New Roman" panose="02020603050405020304" pitchFamily="18" charset="0"/>
                <a:cs typeface="Times New Roman" panose="02020603050405020304" pitchFamily="18" charset="0"/>
              </a:rPr>
              <a:t>in Emergencies</a:t>
            </a:r>
            <a:endParaRPr lang="en-IE" sz="3600" b="1" dirty="0">
              <a:solidFill>
                <a:prstClr val="white"/>
              </a:solidFill>
              <a:latin typeface="Times New Roman" panose="02020603050405020304" pitchFamily="18" charset="0"/>
              <a:cs typeface="Times New Roman" panose="02020603050405020304" pitchFamily="18" charset="0"/>
            </a:endParaRPr>
          </a:p>
        </p:txBody>
      </p:sp>
      <p:sp>
        <p:nvSpPr>
          <p:cNvPr id="3" name="Rectangle 2"/>
          <p:cNvSpPr/>
          <p:nvPr/>
        </p:nvSpPr>
        <p:spPr>
          <a:xfrm>
            <a:off x="5093161" y="4563697"/>
            <a:ext cx="2005677" cy="646331"/>
          </a:xfrm>
          <a:prstGeom prst="rect">
            <a:avLst/>
          </a:prstGeom>
        </p:spPr>
        <p:txBody>
          <a:bodyPr wrap="none">
            <a:spAutoFit/>
          </a:bodyPr>
          <a:lstStyle/>
          <a:p>
            <a:r>
              <a:rPr lang="en-US" sz="3600" b="1" dirty="0">
                <a:solidFill>
                  <a:prstClr val="white"/>
                </a:solidFill>
                <a:latin typeface="Times New Roman" panose="02020603050405020304" pitchFamily="18" charset="0"/>
                <a:cs typeface="Times New Roman" panose="02020603050405020304" pitchFamily="18" charset="0"/>
              </a:rPr>
              <a:t>Session-1</a:t>
            </a:r>
            <a:endParaRPr lang="en-IE" dirty="0"/>
          </a:p>
        </p:txBody>
      </p:sp>
    </p:spTree>
    <p:extLst>
      <p:ext uri="{BB962C8B-B14F-4D97-AF65-F5344CB8AC3E}">
        <p14:creationId xmlns:p14="http://schemas.microsoft.com/office/powerpoint/2010/main" val="12265236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185093" y="82193"/>
            <a:ext cx="3301511" cy="1262828"/>
          </a:xfrm>
          <a:prstGeom prst="rect">
            <a:avLst/>
          </a:prstGeom>
        </p:spPr>
      </p:pic>
      <p:sp>
        <p:nvSpPr>
          <p:cNvPr id="2" name="Rectangle 1"/>
          <p:cNvSpPr/>
          <p:nvPr/>
        </p:nvSpPr>
        <p:spPr>
          <a:xfrm>
            <a:off x="5798049" y="5300675"/>
            <a:ext cx="9144000" cy="646331"/>
          </a:xfrm>
          <a:prstGeom prst="rect">
            <a:avLst/>
          </a:prstGeom>
        </p:spPr>
        <p:txBody>
          <a:bodyPr wrap="square">
            <a:spAutoFit/>
          </a:bodyPr>
          <a:lstStyle/>
          <a:p>
            <a:pPr algn="ctr"/>
            <a:r>
              <a:rPr lang="en-IE" sz="3600" b="1" dirty="0" smtClean="0">
                <a:solidFill>
                  <a:prstClr val="white"/>
                </a:solidFill>
                <a:latin typeface="Times New Roman" panose="02020603050405020304" pitchFamily="18" charset="0"/>
                <a:cs typeface="Times New Roman" panose="02020603050405020304" pitchFamily="18" charset="0"/>
              </a:rPr>
              <a:t>MIRA in action</a:t>
            </a:r>
            <a:endParaRPr lang="en-IE" sz="3600" b="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08568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p:cNvSpPr>
            <a:spLocks noGrp="1"/>
          </p:cNvSpPr>
          <p:nvPr>
            <p:ph type="title"/>
          </p:nvPr>
        </p:nvSpPr>
        <p:spPr>
          <a:xfrm>
            <a:off x="10346075" y="2442919"/>
            <a:ext cx="1917843" cy="468372"/>
          </a:xfrm>
        </p:spPr>
        <p:txBody>
          <a:bodyPr>
            <a:noAutofit/>
          </a:bodyPr>
          <a:lstStyle/>
          <a:p>
            <a:pPr algn="ctr"/>
            <a:r>
              <a:rPr lang="en-US" sz="3600" dirty="0" smtClean="0">
                <a:latin typeface="Times New Roman" panose="02020603050405020304" pitchFamily="18" charset="0"/>
                <a:cs typeface="Times New Roman" panose="02020603050405020304" pitchFamily="18" charset="0"/>
              </a:rPr>
              <a:t>MIRA in action  </a:t>
            </a:r>
            <a:endParaRPr lang="en-IE" sz="3600" dirty="0">
              <a:latin typeface="Times New Roman" panose="02020603050405020304" pitchFamily="18" charset="0"/>
              <a:cs typeface="Times New Roman" panose="02020603050405020304" pitchFamily="18" charset="0"/>
            </a:endParaRPr>
          </a:p>
        </p:txBody>
      </p:sp>
      <p:grpSp>
        <p:nvGrpSpPr>
          <p:cNvPr id="7" name="Group 6"/>
          <p:cNvGrpSpPr/>
          <p:nvPr/>
        </p:nvGrpSpPr>
        <p:grpSpPr>
          <a:xfrm>
            <a:off x="10727834" y="758667"/>
            <a:ext cx="397382" cy="419790"/>
            <a:chOff x="8066093" y="950853"/>
            <a:chExt cx="397382" cy="419790"/>
          </a:xfrm>
        </p:grpSpPr>
        <p:sp>
          <p:nvSpPr>
            <p:cNvPr id="8" name="Flowchart: Connector 7"/>
            <p:cNvSpPr/>
            <p:nvPr/>
          </p:nvSpPr>
          <p:spPr>
            <a:xfrm>
              <a:off x="8066093" y="950853"/>
              <a:ext cx="394339" cy="386721"/>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Slide Number Placeholder 3">
              <a:extLst>
                <a:ext uri="{FF2B5EF4-FFF2-40B4-BE49-F238E27FC236}">
                  <a16:creationId xmlns:a16="http://schemas.microsoft.com/office/drawing/2014/main" id="{8E7DC8A8-83F0-4540-AA74-CBA99A0A8237}"/>
                </a:ext>
              </a:extLst>
            </p:cNvPr>
            <p:cNvSpPr txBox="1">
              <a:spLocks/>
            </p:cNvSpPr>
            <p:nvPr/>
          </p:nvSpPr>
          <p:spPr>
            <a:xfrm>
              <a:off x="8069136" y="980728"/>
              <a:ext cx="394339" cy="38991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84200" hangingPunct="0">
                <a:defRPr/>
              </a:pPr>
              <a:fld id="{86CB4B4D-7CA3-9044-876B-883B54F8677D}" type="slidenum">
                <a:rPr lang="en-US" sz="1600" kern="0">
                  <a:latin typeface="Times New Roman" panose="02020603050405020304" pitchFamily="18" charset="0"/>
                  <a:cs typeface="Times New Roman" panose="02020603050405020304" pitchFamily="18" charset="0"/>
                  <a:sym typeface="Open Sans Bold"/>
                </a:rPr>
                <a:pPr defTabSz="584200" hangingPunct="0">
                  <a:defRPr/>
                </a:pPr>
                <a:t>41</a:t>
              </a:fld>
              <a:endParaRPr lang="en-US" sz="1600" kern="0" dirty="0">
                <a:latin typeface="Times New Roman" panose="02020603050405020304" pitchFamily="18" charset="0"/>
                <a:cs typeface="Times New Roman" panose="02020603050405020304" pitchFamily="18" charset="0"/>
                <a:sym typeface="Open Sans Bold"/>
              </a:endParaRPr>
            </a:p>
          </p:txBody>
        </p:sp>
      </p:gr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1746" y="111395"/>
            <a:ext cx="10317072" cy="6618178"/>
          </a:xfrm>
          <a:prstGeom prst="rect">
            <a:avLst/>
          </a:prstGeom>
        </p:spPr>
      </p:pic>
    </p:spTree>
    <p:extLst>
      <p:ext uri="{BB962C8B-B14F-4D97-AF65-F5344CB8AC3E}">
        <p14:creationId xmlns:p14="http://schemas.microsoft.com/office/powerpoint/2010/main" val="4140629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38231" y="215757"/>
            <a:ext cx="4310613" cy="639052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TextBox 5"/>
          <p:cNvSpPr txBox="1"/>
          <p:nvPr/>
        </p:nvSpPr>
        <p:spPr>
          <a:xfrm>
            <a:off x="439885" y="339395"/>
            <a:ext cx="7123289" cy="584775"/>
          </a:xfrm>
          <a:prstGeom prst="rect">
            <a:avLst/>
          </a:prstGeom>
          <a:noFill/>
        </p:spPr>
        <p:txBody>
          <a:bodyPr wrap="square" rtlCol="0">
            <a:spAutoFit/>
          </a:bodyPr>
          <a:lstStyle/>
          <a:p>
            <a:r>
              <a:rPr lang="en-US" sz="3200" b="1" dirty="0">
                <a:solidFill>
                  <a:schemeClr val="bg1"/>
                </a:solidFill>
                <a:latin typeface="Times New Roman" panose="02020603050405020304" pitchFamily="18" charset="0"/>
                <a:cs typeface="Times New Roman" panose="02020603050405020304" pitchFamily="18" charset="0"/>
              </a:rPr>
              <a:t>MIRA </a:t>
            </a:r>
            <a:r>
              <a:rPr lang="en-US" sz="3200" b="1" dirty="0" smtClean="0">
                <a:solidFill>
                  <a:schemeClr val="bg1"/>
                </a:solidFill>
                <a:latin typeface="Times New Roman" panose="02020603050405020304" pitchFamily="18" charset="0"/>
                <a:cs typeface="Times New Roman" panose="02020603050405020304" pitchFamily="18" charset="0"/>
              </a:rPr>
              <a:t>2014</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7" name="Rectangle 6"/>
          <p:cNvSpPr/>
          <p:nvPr/>
        </p:nvSpPr>
        <p:spPr>
          <a:xfrm>
            <a:off x="380403" y="1124225"/>
            <a:ext cx="6874551" cy="2616101"/>
          </a:xfrm>
          <a:prstGeom prst="rect">
            <a:avLst/>
          </a:prstGeom>
        </p:spPr>
        <p:txBody>
          <a:bodyPr wrap="square">
            <a:spAutoFit/>
          </a:bodyPr>
          <a:lstStyle/>
          <a:p>
            <a:pPr marL="457200" indent="-457200" algn="just">
              <a:buClr>
                <a:srgbClr val="00B050"/>
              </a:buClr>
              <a:buFont typeface="Wingdings" panose="05000000000000000000" pitchFamily="2" charset="2"/>
              <a:buChar char="q"/>
            </a:pPr>
            <a:r>
              <a:rPr lang="en-US" sz="2800" dirty="0">
                <a:solidFill>
                  <a:schemeClr val="bg1"/>
                </a:solidFill>
                <a:latin typeface="Times New Roman" panose="02020603050405020304" pitchFamily="18" charset="0"/>
                <a:cs typeface="Times New Roman" panose="02020603050405020304" pitchFamily="18" charset="0"/>
              </a:rPr>
              <a:t>541 villages assessed through key informant interviews (random sample</a:t>
            </a:r>
            <a:r>
              <a:rPr lang="en-US" sz="2800" dirty="0" smtClean="0">
                <a:solidFill>
                  <a:schemeClr val="bg1"/>
                </a:solidFill>
                <a:latin typeface="Times New Roman" panose="02020603050405020304" pitchFamily="18" charset="0"/>
                <a:cs typeface="Times New Roman" panose="02020603050405020304" pitchFamily="18" charset="0"/>
              </a:rPr>
              <a:t>)</a:t>
            </a:r>
          </a:p>
          <a:p>
            <a:pPr algn="just">
              <a:buClr>
                <a:srgbClr val="00B050"/>
              </a:buClr>
            </a:pPr>
            <a:endParaRPr lang="en-US" sz="2400" dirty="0">
              <a:solidFill>
                <a:schemeClr val="bg1"/>
              </a:solidFill>
              <a:latin typeface="Times New Roman" panose="02020603050405020304" pitchFamily="18" charset="0"/>
              <a:cs typeface="Times New Roman" panose="02020603050405020304" pitchFamily="18" charset="0"/>
            </a:endParaRPr>
          </a:p>
          <a:p>
            <a:pPr marL="457200" indent="-457200" algn="just">
              <a:buClr>
                <a:srgbClr val="00B050"/>
              </a:buClr>
              <a:buFont typeface="Wingdings" panose="05000000000000000000" pitchFamily="2" charset="2"/>
              <a:buChar char="q"/>
            </a:pPr>
            <a:r>
              <a:rPr lang="en-US" sz="2800" dirty="0">
                <a:solidFill>
                  <a:schemeClr val="bg1"/>
                </a:solidFill>
                <a:latin typeface="Times New Roman" panose="02020603050405020304" pitchFamily="18" charset="0"/>
                <a:cs typeface="Times New Roman" panose="02020603050405020304" pitchFamily="18" charset="0"/>
              </a:rPr>
              <a:t>63 enumeration teams, more than 50% had a female enumerator</a:t>
            </a:r>
          </a:p>
          <a:p>
            <a:pPr marL="285750" indent="-285750" algn="just">
              <a:buClr>
                <a:srgbClr val="00B050"/>
              </a:buClr>
              <a:buFont typeface="Wingdings" panose="05000000000000000000" pitchFamily="2" charset="2"/>
              <a:buChar char="ü"/>
            </a:pPr>
            <a:endParaRPr lang="en-US" sz="2800" dirty="0">
              <a:solidFill>
                <a:schemeClr val="bg1"/>
              </a:solidFill>
            </a:endParaRPr>
          </a:p>
        </p:txBody>
      </p:sp>
      <p:pic>
        <p:nvPicPr>
          <p:cNvPr id="5" name="Picture 4"/>
          <p:cNvPicPr>
            <a:picLocks noChangeAspect="1"/>
          </p:cNvPicPr>
          <p:nvPr/>
        </p:nvPicPr>
        <p:blipFill>
          <a:blip r:embed="rId3"/>
          <a:stretch>
            <a:fillRect/>
          </a:stretch>
        </p:blipFill>
        <p:spPr>
          <a:xfrm>
            <a:off x="357693" y="3579323"/>
            <a:ext cx="6957508" cy="2884025"/>
          </a:xfrm>
          <a:prstGeom prst="rect">
            <a:avLst/>
          </a:prstGeom>
        </p:spPr>
      </p:pic>
    </p:spTree>
    <p:extLst>
      <p:ext uri="{BB962C8B-B14F-4D97-AF65-F5344CB8AC3E}">
        <p14:creationId xmlns:p14="http://schemas.microsoft.com/office/powerpoint/2010/main" val="3816214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92508" y="1155358"/>
            <a:ext cx="3959343" cy="2423519"/>
          </a:xfrm>
          <a:prstGeom prst="rect">
            <a:avLst/>
          </a:prstGeom>
          <a:ln w="5715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44226" y="1194549"/>
            <a:ext cx="3918095" cy="2386029"/>
          </a:xfrm>
          <a:prstGeom prst="rect">
            <a:avLst/>
          </a:prstGeom>
          <a:ln w="5715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6" name="TextBox 5"/>
          <p:cNvSpPr txBox="1"/>
          <p:nvPr/>
        </p:nvSpPr>
        <p:spPr>
          <a:xfrm>
            <a:off x="296048" y="409601"/>
            <a:ext cx="7123289" cy="1569660"/>
          </a:xfrm>
          <a:prstGeom prst="rect">
            <a:avLst/>
          </a:prstGeom>
          <a:noFill/>
        </p:spPr>
        <p:txBody>
          <a:bodyPr wrap="square" rtlCol="0">
            <a:spAutoFit/>
          </a:bodyPr>
          <a:lstStyle/>
          <a:p>
            <a:r>
              <a:rPr lang="en-US" sz="3200" b="1" dirty="0">
                <a:solidFill>
                  <a:schemeClr val="bg1"/>
                </a:solidFill>
                <a:latin typeface="Times New Roman" panose="02020603050405020304" pitchFamily="18" charset="0"/>
                <a:cs typeface="Times New Roman" panose="02020603050405020304" pitchFamily="18" charset="0"/>
              </a:rPr>
              <a:t>Primary data collection</a:t>
            </a:r>
          </a:p>
          <a:p>
            <a:endParaRPr lang="en-US" sz="3200" b="1" dirty="0">
              <a:solidFill>
                <a:schemeClr val="bg1"/>
              </a:solidFill>
              <a:latin typeface="Times New Roman" panose="02020603050405020304" pitchFamily="18" charset="0"/>
              <a:cs typeface="Times New Roman" panose="02020603050405020304" pitchFamily="18" charset="0"/>
            </a:endParaRPr>
          </a:p>
          <a:p>
            <a:endParaRPr lang="en-US" sz="3200" b="1" dirty="0">
              <a:solidFill>
                <a:schemeClr val="bg1"/>
              </a:solidFill>
              <a:latin typeface="Times New Roman" panose="02020603050405020304" pitchFamily="18" charset="0"/>
              <a:cs typeface="Times New Roman" panose="02020603050405020304" pitchFamily="18" charset="0"/>
            </a:endParaRPr>
          </a:p>
        </p:txBody>
      </p:sp>
      <p:pic>
        <p:nvPicPr>
          <p:cNvPr id="7" name="Content Placeholder 3"/>
          <p:cNvPicPr>
            <a:picLocks noGrp="1" noChangeAspect="1"/>
          </p:cNvPicPr>
          <p:nvPr>
            <p:ph idx="4294967295"/>
          </p:nvPr>
        </p:nvPicPr>
        <p:blipFill>
          <a:blip r:embed="rId4" cstate="screen">
            <a:extLst>
              <a:ext uri="{28A0092B-C50C-407E-A947-70E740481C1C}">
                <a14:useLocalDpi xmlns:a14="http://schemas.microsoft.com/office/drawing/2010/main"/>
              </a:ext>
            </a:extLst>
          </a:blip>
          <a:stretch>
            <a:fillRect/>
          </a:stretch>
        </p:blipFill>
        <p:spPr>
          <a:xfrm>
            <a:off x="2092626" y="3852242"/>
            <a:ext cx="3959225" cy="2424113"/>
          </a:xfrm>
          <a:ln w="5715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44226" y="3852242"/>
            <a:ext cx="3918095" cy="2407810"/>
          </a:xfrm>
          <a:prstGeom prst="rect">
            <a:avLst/>
          </a:prstGeom>
          <a:ln w="5715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36002212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4266" y="2477178"/>
            <a:ext cx="2946769" cy="1015663"/>
          </a:xfrm>
          <a:prstGeom prst="rect">
            <a:avLst/>
          </a:prstGeom>
        </p:spPr>
        <p:txBody>
          <a:bodyPr wrap="none">
            <a:spAutoFit/>
          </a:bodyPr>
          <a:lstStyle/>
          <a:p>
            <a:r>
              <a:rPr lang="en-US" sz="4000" dirty="0">
                <a:solidFill>
                  <a:schemeClr val="accent1">
                    <a:lumMod val="75000"/>
                  </a:schemeClr>
                </a:solidFill>
              </a:rPr>
              <a:t>1.8 million </a:t>
            </a:r>
          </a:p>
          <a:p>
            <a:r>
              <a:rPr lang="en-US" sz="2000" dirty="0"/>
              <a:t>persons affected in Punjab</a:t>
            </a:r>
            <a:endParaRPr lang="en-US" sz="2800" dirty="0"/>
          </a:p>
        </p:txBody>
      </p:sp>
      <p:pic>
        <p:nvPicPr>
          <p:cNvPr id="5" name="Picture 4"/>
          <p:cNvPicPr>
            <a:picLocks noChangeAspect="1"/>
          </p:cNvPicPr>
          <p:nvPr/>
        </p:nvPicPr>
        <p:blipFill>
          <a:blip r:embed="rId2"/>
          <a:stretch>
            <a:fillRect/>
          </a:stretch>
        </p:blipFill>
        <p:spPr>
          <a:xfrm>
            <a:off x="524266" y="1296226"/>
            <a:ext cx="1209524" cy="1180952"/>
          </a:xfrm>
          <a:prstGeom prst="rect">
            <a:avLst/>
          </a:prstGeom>
        </p:spPr>
      </p:pic>
      <p:pic>
        <p:nvPicPr>
          <p:cNvPr id="6" name="Picture 5"/>
          <p:cNvPicPr>
            <a:picLocks noChangeAspect="1"/>
          </p:cNvPicPr>
          <p:nvPr/>
        </p:nvPicPr>
        <p:blipFill>
          <a:blip r:embed="rId3">
            <a:duotone>
              <a:schemeClr val="accent1">
                <a:shade val="45000"/>
                <a:satMod val="135000"/>
              </a:schemeClr>
              <a:prstClr val="white"/>
            </a:duotone>
          </a:blip>
          <a:stretch>
            <a:fillRect/>
          </a:stretch>
        </p:blipFill>
        <p:spPr>
          <a:xfrm>
            <a:off x="1755266" y="1371752"/>
            <a:ext cx="3123077" cy="1200000"/>
          </a:xfrm>
          <a:prstGeom prst="rect">
            <a:avLst/>
          </a:prstGeom>
        </p:spPr>
      </p:pic>
      <p:sp>
        <p:nvSpPr>
          <p:cNvPr id="7" name="Rectangle 6"/>
          <p:cNvSpPr/>
          <p:nvPr/>
        </p:nvSpPr>
        <p:spPr>
          <a:xfrm>
            <a:off x="524266" y="5101392"/>
            <a:ext cx="4354077" cy="1015663"/>
          </a:xfrm>
          <a:prstGeom prst="rect">
            <a:avLst/>
          </a:prstGeom>
        </p:spPr>
        <p:txBody>
          <a:bodyPr wrap="none">
            <a:spAutoFit/>
          </a:bodyPr>
          <a:lstStyle/>
          <a:p>
            <a:r>
              <a:rPr lang="en-US" sz="4000" dirty="0">
                <a:solidFill>
                  <a:schemeClr val="accent1">
                    <a:lumMod val="75000"/>
                  </a:schemeClr>
                </a:solidFill>
              </a:rPr>
              <a:t>2.413 million </a:t>
            </a:r>
          </a:p>
          <a:p>
            <a:r>
              <a:rPr lang="en-US" sz="2000" dirty="0"/>
              <a:t>acres of cropped area has been affected</a:t>
            </a:r>
            <a:endParaRPr lang="en-US" dirty="0"/>
          </a:p>
        </p:txBody>
      </p:sp>
      <p:pic>
        <p:nvPicPr>
          <p:cNvPr id="8" name="Picture 7"/>
          <p:cNvPicPr>
            <a:picLocks noChangeAspect="1"/>
          </p:cNvPicPr>
          <p:nvPr/>
        </p:nvPicPr>
        <p:blipFill>
          <a:blip r:embed="rId4"/>
          <a:stretch>
            <a:fillRect/>
          </a:stretch>
        </p:blipFill>
        <p:spPr>
          <a:xfrm>
            <a:off x="524266" y="3998267"/>
            <a:ext cx="1209524" cy="1091201"/>
          </a:xfrm>
          <a:prstGeom prst="rect">
            <a:avLst/>
          </a:prstGeom>
        </p:spPr>
      </p:pic>
      <p:sp>
        <p:nvSpPr>
          <p:cNvPr id="9" name="TextBox 8"/>
          <p:cNvSpPr txBox="1"/>
          <p:nvPr/>
        </p:nvSpPr>
        <p:spPr>
          <a:xfrm>
            <a:off x="5012268" y="137066"/>
            <a:ext cx="6599161" cy="6063198"/>
          </a:xfrm>
          <a:prstGeom prst="rect">
            <a:avLst/>
          </a:prstGeom>
          <a:noFill/>
        </p:spPr>
        <p:txBody>
          <a:bodyPr wrap="square" rtlCol="0">
            <a:spAutoFit/>
          </a:bodyPr>
          <a:lstStyle/>
          <a:p>
            <a:pPr>
              <a:spcBef>
                <a:spcPts val="600"/>
              </a:spcBef>
              <a:spcAft>
                <a:spcPts val="600"/>
              </a:spcAft>
              <a:buClr>
                <a:srgbClr val="00B050"/>
              </a:buClr>
            </a:pPr>
            <a:r>
              <a:rPr lang="en-US" sz="2800" b="1" dirty="0"/>
              <a:t>Highlights</a:t>
            </a:r>
          </a:p>
          <a:p>
            <a:pPr marL="285750" indent="-285750">
              <a:spcBef>
                <a:spcPts val="600"/>
              </a:spcBef>
              <a:spcAft>
                <a:spcPts val="600"/>
              </a:spcAft>
              <a:buClr>
                <a:srgbClr val="00B050"/>
              </a:buClr>
              <a:buFont typeface="Wingdings" panose="05000000000000000000" pitchFamily="2" charset="2"/>
              <a:buChar char="ü"/>
            </a:pPr>
            <a:r>
              <a:rPr lang="en-US" sz="2000" dirty="0"/>
              <a:t>Although a large area of Punjab was impacted by the floods, in many areas the water has receded significantly</a:t>
            </a:r>
          </a:p>
          <a:p>
            <a:pPr marL="285750" indent="-285750">
              <a:spcBef>
                <a:spcPts val="600"/>
              </a:spcBef>
              <a:spcAft>
                <a:spcPts val="600"/>
              </a:spcAft>
              <a:buClr>
                <a:srgbClr val="00B050"/>
              </a:buClr>
              <a:buFont typeface="Wingdings" panose="05000000000000000000" pitchFamily="2" charset="2"/>
              <a:buChar char="ü"/>
            </a:pPr>
            <a:r>
              <a:rPr lang="en-US" sz="2000" dirty="0"/>
              <a:t>77% of the crops were damaged due to floods in the affected areas of the five districts</a:t>
            </a:r>
          </a:p>
          <a:p>
            <a:pPr marL="285750" indent="-285750">
              <a:spcBef>
                <a:spcPts val="600"/>
              </a:spcBef>
              <a:spcAft>
                <a:spcPts val="600"/>
              </a:spcAft>
              <a:buClr>
                <a:srgbClr val="00B050"/>
              </a:buClr>
              <a:buFont typeface="Wingdings" panose="05000000000000000000" pitchFamily="2" charset="2"/>
              <a:buChar char="ü"/>
            </a:pPr>
            <a:r>
              <a:rPr lang="en-US" sz="2000" dirty="0"/>
              <a:t>73 relief camps reported as operational, with some 52,000 people continuing to access services provided there</a:t>
            </a:r>
          </a:p>
          <a:p>
            <a:pPr marL="285750" indent="-285750">
              <a:spcBef>
                <a:spcPts val="600"/>
              </a:spcBef>
              <a:spcAft>
                <a:spcPts val="600"/>
              </a:spcAft>
              <a:buClr>
                <a:srgbClr val="00B050"/>
              </a:buClr>
              <a:buFont typeface="Wingdings" panose="05000000000000000000" pitchFamily="2" charset="2"/>
              <a:buChar char="ü"/>
            </a:pPr>
            <a:r>
              <a:rPr lang="en-US" sz="2000" dirty="0"/>
              <a:t>Households in affected areas across the districts lost on average 42% of their food stocks</a:t>
            </a:r>
          </a:p>
          <a:p>
            <a:pPr marL="285750" indent="-285750">
              <a:spcBef>
                <a:spcPts val="600"/>
              </a:spcBef>
              <a:spcAft>
                <a:spcPts val="600"/>
              </a:spcAft>
              <a:buClr>
                <a:srgbClr val="00B050"/>
              </a:buClr>
              <a:buFont typeface="Wingdings" panose="05000000000000000000" pitchFamily="2" charset="2"/>
              <a:buChar char="ü"/>
            </a:pPr>
            <a:r>
              <a:rPr lang="en-US" sz="2000" dirty="0"/>
              <a:t>20% of houses are partially damaged and 16% of houses are fully damaged</a:t>
            </a:r>
          </a:p>
          <a:p>
            <a:pPr marL="285750" indent="-285750">
              <a:spcBef>
                <a:spcPts val="600"/>
              </a:spcBef>
              <a:spcAft>
                <a:spcPts val="600"/>
              </a:spcAft>
              <a:buClr>
                <a:srgbClr val="00B050"/>
              </a:buClr>
              <a:buFont typeface="Wingdings" panose="05000000000000000000" pitchFamily="2" charset="2"/>
              <a:buChar char="ü"/>
            </a:pPr>
            <a:r>
              <a:rPr lang="en-US" sz="2000" dirty="0"/>
              <a:t>13% of the total assessed population were without shelter at the time of the assessment, while 4% were living in makeshift shelters, 8% in tents and 1.8% in communal buildings (such as schools, hospitals and government buildings</a:t>
            </a:r>
          </a:p>
        </p:txBody>
      </p:sp>
    </p:spTree>
    <p:extLst>
      <p:ext uri="{BB962C8B-B14F-4D97-AF65-F5344CB8AC3E}">
        <p14:creationId xmlns:p14="http://schemas.microsoft.com/office/powerpoint/2010/main" val="29542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F4B4E2C-E735-40F2-9159-B1B60804BFD8}"/>
              </a:ext>
            </a:extLst>
          </p:cNvPr>
          <p:cNvSpPr>
            <a:spLocks noGrp="1"/>
          </p:cNvSpPr>
          <p:nvPr>
            <p:ph type="title"/>
          </p:nvPr>
        </p:nvSpPr>
        <p:spPr/>
        <p:txBody>
          <a:bodyPr>
            <a:noAutofit/>
          </a:bodyPr>
          <a:lstStyle/>
          <a:p>
            <a:r>
              <a:rPr lang="en-US" dirty="0">
                <a:latin typeface="Times New Roman" panose="02020603050405020304" pitchFamily="18" charset="0"/>
                <a:cs typeface="Times New Roman" panose="02020603050405020304" pitchFamily="18" charset="0"/>
              </a:rPr>
              <a:t>ODK Collect</a:t>
            </a:r>
          </a:p>
        </p:txBody>
      </p:sp>
      <p:sp>
        <p:nvSpPr>
          <p:cNvPr id="8" name="Content Placeholder 7">
            <a:extLst>
              <a:ext uri="{FF2B5EF4-FFF2-40B4-BE49-F238E27FC236}">
                <a16:creationId xmlns:a16="http://schemas.microsoft.com/office/drawing/2014/main" id="{EB3751CA-AB10-438C-A919-1B44BFCDEB0A}"/>
              </a:ext>
            </a:extLst>
          </p:cNvPr>
          <p:cNvSpPr>
            <a:spLocks noGrp="1"/>
          </p:cNvSpPr>
          <p:nvPr>
            <p:ph idx="4294967295"/>
          </p:nvPr>
        </p:nvSpPr>
        <p:spPr>
          <a:xfrm>
            <a:off x="7064375" y="2239963"/>
            <a:ext cx="5127625" cy="2817812"/>
          </a:xfrm>
        </p:spPr>
        <p:txBody>
          <a:bodyPr>
            <a:normAutofit lnSpcReduction="10000"/>
          </a:bodyPr>
          <a:lstStyle/>
          <a:p>
            <a:r>
              <a:rPr lang="en-US" dirty="0">
                <a:solidFill>
                  <a:schemeClr val="bg1"/>
                </a:solidFill>
                <a:latin typeface="Times New Roman" panose="02020603050405020304" pitchFamily="18" charset="0"/>
                <a:cs typeface="Times New Roman" panose="02020603050405020304" pitchFamily="18" charset="0"/>
              </a:rPr>
              <a:t>Only android phones</a:t>
            </a:r>
          </a:p>
          <a:p>
            <a:r>
              <a:rPr lang="en-US" dirty="0">
                <a:solidFill>
                  <a:schemeClr val="bg1"/>
                </a:solidFill>
                <a:latin typeface="Times New Roman" panose="02020603050405020304" pitchFamily="18" charset="0"/>
                <a:cs typeface="Times New Roman" panose="02020603050405020304" pitchFamily="18" charset="0"/>
              </a:rPr>
              <a:t>Go to play store</a:t>
            </a:r>
          </a:p>
          <a:p>
            <a:r>
              <a:rPr lang="en-US" dirty="0">
                <a:solidFill>
                  <a:schemeClr val="bg1"/>
                </a:solidFill>
                <a:latin typeface="Times New Roman" panose="02020603050405020304" pitchFamily="18" charset="0"/>
                <a:cs typeface="Times New Roman" panose="02020603050405020304" pitchFamily="18" charset="0"/>
              </a:rPr>
              <a:t>Install ODK Collect </a:t>
            </a:r>
          </a:p>
          <a:p>
            <a:r>
              <a:rPr lang="en-US" dirty="0">
                <a:solidFill>
                  <a:schemeClr val="bg1"/>
                </a:solidFill>
                <a:latin typeface="Times New Roman" panose="02020603050405020304" pitchFamily="18" charset="0"/>
                <a:cs typeface="Times New Roman" panose="02020603050405020304" pitchFamily="18" charset="0"/>
              </a:rPr>
              <a:t>Connect to MIRA to server </a:t>
            </a:r>
          </a:p>
          <a:p>
            <a:r>
              <a:rPr lang="en-US" dirty="0">
                <a:solidFill>
                  <a:schemeClr val="bg1"/>
                </a:solidFill>
                <a:latin typeface="Times New Roman" panose="02020603050405020304" pitchFamily="18" charset="0"/>
                <a:cs typeface="Times New Roman" panose="02020603050405020304" pitchFamily="18" charset="0"/>
              </a:rPr>
              <a:t>Download MIRA questionnaire</a:t>
            </a:r>
          </a:p>
          <a:p>
            <a:r>
              <a:rPr lang="en-US" dirty="0">
                <a:solidFill>
                  <a:schemeClr val="bg1"/>
                </a:solidFill>
                <a:latin typeface="Times New Roman" panose="02020603050405020304" pitchFamily="18" charset="0"/>
                <a:cs typeface="Times New Roman" panose="02020603050405020304" pitchFamily="18" charset="0"/>
              </a:rPr>
              <a:t>Fill and submit </a:t>
            </a:r>
          </a:p>
          <a:p>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846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p:cNvSpPr>
            <a:spLocks noGrp="1"/>
          </p:cNvSpPr>
          <p:nvPr>
            <p:ph type="title"/>
          </p:nvPr>
        </p:nvSpPr>
        <p:spPr>
          <a:xfrm>
            <a:off x="1847528" y="404664"/>
            <a:ext cx="5976664" cy="576064"/>
          </a:xfrm>
        </p:spPr>
        <p:txBody>
          <a:bodyPr>
            <a:noAutofit/>
          </a:bodyPr>
          <a:lstStyle/>
          <a:p>
            <a:r>
              <a:rPr lang="en-US" dirty="0">
                <a:solidFill>
                  <a:prstClr val="white"/>
                </a:solidFill>
                <a:latin typeface="Times New Roman" panose="02020603050405020304" pitchFamily="18" charset="0"/>
                <a:cs typeface="Times New Roman" panose="02020603050405020304" pitchFamily="18" charset="0"/>
              </a:rPr>
              <a:t>Course Materials</a:t>
            </a:r>
            <a:endParaRPr lang="en-IE" dirty="0">
              <a:solidFill>
                <a:prstClr val="white"/>
              </a:solidFill>
              <a:latin typeface="Times New Roman" panose="02020603050405020304" pitchFamily="18" charset="0"/>
              <a:cs typeface="Times New Roman" panose="02020603050405020304" pitchFamily="18" charset="0"/>
            </a:endParaRPr>
          </a:p>
        </p:txBody>
      </p:sp>
      <p:grpSp>
        <p:nvGrpSpPr>
          <p:cNvPr id="5" name="Group 4"/>
          <p:cNvGrpSpPr/>
          <p:nvPr/>
        </p:nvGrpSpPr>
        <p:grpSpPr>
          <a:xfrm>
            <a:off x="10727836" y="758667"/>
            <a:ext cx="466347" cy="419790"/>
            <a:chOff x="8066093" y="950853"/>
            <a:chExt cx="466347" cy="419790"/>
          </a:xfrm>
        </p:grpSpPr>
        <p:sp>
          <p:nvSpPr>
            <p:cNvPr id="6" name="Flowchart: Connector 5"/>
            <p:cNvSpPr/>
            <p:nvPr/>
          </p:nvSpPr>
          <p:spPr>
            <a:xfrm>
              <a:off x="8066093" y="950853"/>
              <a:ext cx="394339" cy="386721"/>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Slide Number Placeholder 3">
              <a:extLst>
                <a:ext uri="{FF2B5EF4-FFF2-40B4-BE49-F238E27FC236}">
                  <a16:creationId xmlns:a16="http://schemas.microsoft.com/office/drawing/2014/main" id="{8E7DC8A8-83F0-4540-AA74-CBA99A0A8237}"/>
                </a:ext>
              </a:extLst>
            </p:cNvPr>
            <p:cNvSpPr txBox="1">
              <a:spLocks/>
            </p:cNvSpPr>
            <p:nvPr/>
          </p:nvSpPr>
          <p:spPr>
            <a:xfrm>
              <a:off x="8138101" y="980728"/>
              <a:ext cx="394339" cy="38991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84200" hangingPunct="0">
                <a:defRPr/>
              </a:pPr>
              <a:fld id="{86CB4B4D-7CA3-9044-876B-883B54F8677D}" type="slidenum">
                <a:rPr lang="en-US" sz="1600" kern="0">
                  <a:latin typeface="Times New Roman" panose="02020603050405020304" pitchFamily="18" charset="0"/>
                  <a:cs typeface="Times New Roman" panose="02020603050405020304" pitchFamily="18" charset="0"/>
                  <a:sym typeface="Open Sans Bold"/>
                </a:rPr>
                <a:pPr defTabSz="584200" hangingPunct="0">
                  <a:defRPr/>
                </a:pPr>
                <a:t>46</a:t>
              </a:fld>
              <a:endParaRPr lang="en-US" sz="1600" kern="0" dirty="0">
                <a:latin typeface="Times New Roman" panose="02020603050405020304" pitchFamily="18" charset="0"/>
                <a:cs typeface="Times New Roman" panose="02020603050405020304" pitchFamily="18" charset="0"/>
                <a:sym typeface="Open Sans Bold"/>
              </a:endParaRPr>
            </a:p>
          </p:txBody>
        </p:sp>
      </p:grpSp>
      <p:pic>
        <p:nvPicPr>
          <p:cNvPr id="8" name="Picture 7">
            <a:extLst>
              <a:ext uri="{FF2B5EF4-FFF2-40B4-BE49-F238E27FC236}">
                <a16:creationId xmlns:a16="http://schemas.microsoft.com/office/drawing/2014/main" id="{A0FD5C3E-2724-4AC6-B9FE-40945688CA75}"/>
              </a:ext>
            </a:extLst>
          </p:cNvPr>
          <p:cNvPicPr>
            <a:picLocks noChangeAspect="1"/>
          </p:cNvPicPr>
          <p:nvPr/>
        </p:nvPicPr>
        <p:blipFill>
          <a:blip r:embed="rId3"/>
          <a:stretch>
            <a:fillRect/>
          </a:stretch>
        </p:blipFill>
        <p:spPr>
          <a:xfrm>
            <a:off x="1991545" y="1340768"/>
            <a:ext cx="3325945" cy="469149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 name="Rectangle 1"/>
          <p:cNvSpPr/>
          <p:nvPr/>
        </p:nvSpPr>
        <p:spPr>
          <a:xfrm>
            <a:off x="5666376" y="2924945"/>
            <a:ext cx="4970579" cy="1384995"/>
          </a:xfrm>
          <a:prstGeom prst="rect">
            <a:avLst/>
          </a:prstGeom>
        </p:spPr>
        <p:txBody>
          <a:bodyPr wrap="square">
            <a:spAutoFit/>
          </a:bodyPr>
          <a:lstStyle/>
          <a:p>
            <a:pPr algn="ctr"/>
            <a:r>
              <a:rPr lang="en-US" sz="2800" dirty="0">
                <a:solidFill>
                  <a:schemeClr val="bg1"/>
                </a:solidFill>
                <a:latin typeface="Times New Roman" panose="02020603050405020304" pitchFamily="18" charset="0"/>
                <a:cs typeface="Times New Roman" panose="02020603050405020304" pitchFamily="18" charset="0"/>
              </a:rPr>
              <a:t>Guidelines are available on </a:t>
            </a:r>
          </a:p>
          <a:p>
            <a:pPr algn="ctr"/>
            <a:r>
              <a:rPr lang="en-US" sz="2800" b="1" dirty="0">
                <a:solidFill>
                  <a:schemeClr val="bg1"/>
                </a:solidFill>
                <a:latin typeface="Times New Roman" panose="02020603050405020304" pitchFamily="18" charset="0"/>
                <a:cs typeface="Times New Roman" panose="02020603050405020304" pitchFamily="18" charset="0"/>
              </a:rPr>
              <a:t>www.ndma.gov.pk/publications/MIRA GUIDELINES.pdf</a:t>
            </a:r>
          </a:p>
        </p:txBody>
      </p:sp>
    </p:spTree>
    <p:extLst>
      <p:ext uri="{BB962C8B-B14F-4D97-AF65-F5344CB8AC3E}">
        <p14:creationId xmlns:p14="http://schemas.microsoft.com/office/powerpoint/2010/main" val="2621005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32721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p:cNvSpPr>
            <a:spLocks noGrp="1"/>
          </p:cNvSpPr>
          <p:nvPr>
            <p:ph type="title"/>
          </p:nvPr>
        </p:nvSpPr>
        <p:spPr>
          <a:xfrm>
            <a:off x="1847528" y="404664"/>
            <a:ext cx="7955546" cy="576064"/>
          </a:xfrm>
        </p:spPr>
        <p:txBody>
          <a:bodyPr>
            <a:noAutofit/>
          </a:bodyPr>
          <a:lstStyle/>
          <a:p>
            <a:r>
              <a:rPr lang="en-US" dirty="0" smtClean="0">
                <a:latin typeface="Times New Roman" panose="02020603050405020304" pitchFamily="18" charset="0"/>
                <a:cs typeface="Times New Roman" panose="02020603050405020304" pitchFamily="18" charset="0"/>
              </a:rPr>
              <a:t>Objectives of Session 1</a:t>
            </a:r>
            <a:endParaRPr lang="en-IE" dirty="0">
              <a:latin typeface="Times New Roman" panose="02020603050405020304" pitchFamily="18" charset="0"/>
              <a:cs typeface="Times New Roman" panose="02020603050405020304" pitchFamily="18" charset="0"/>
            </a:endParaRPr>
          </a:p>
        </p:txBody>
      </p:sp>
      <p:sp>
        <p:nvSpPr>
          <p:cNvPr id="13" name="Rectangle 2"/>
          <p:cNvSpPr txBox="1">
            <a:spLocks noChangeArrowheads="1"/>
          </p:cNvSpPr>
          <p:nvPr/>
        </p:nvSpPr>
        <p:spPr>
          <a:xfrm>
            <a:off x="452063" y="1262681"/>
            <a:ext cx="11486507" cy="3744320"/>
          </a:xfrm>
          <a:prstGeom prst="rect">
            <a:avLst/>
          </a:prstGeom>
          <a:noFill/>
          <a:effectLst>
            <a:softEdge rad="63500"/>
          </a:effectLst>
        </p:spPr>
        <p:txBody>
          <a:bodyPr vert="horz" anchor="ctr"/>
          <a:lstStyle>
            <a:lvl1pPr algn="ctr" rtl="0" eaLnBrk="0" fontAlgn="base" hangingPunct="0">
              <a:spcBef>
                <a:spcPct val="0"/>
              </a:spcBef>
              <a:spcAft>
                <a:spcPct val="0"/>
              </a:spcAft>
              <a:defRPr sz="2800" b="1" kern="1200">
                <a:solidFill>
                  <a:schemeClr val="bg1"/>
                </a:solidFill>
                <a:latin typeface="Arial" charset="0"/>
                <a:ea typeface="ＭＳ Ｐゴシック" charset="0"/>
                <a:cs typeface="ＭＳ Ｐゴシック" charset="0"/>
              </a:defRPr>
            </a:lvl1pPr>
            <a:lvl2pPr algn="l" rtl="0" eaLnBrk="0" fontAlgn="base" hangingPunct="0">
              <a:spcBef>
                <a:spcPct val="0"/>
              </a:spcBef>
              <a:spcAft>
                <a:spcPct val="0"/>
              </a:spcAft>
              <a:defRPr sz="2400" b="1">
                <a:solidFill>
                  <a:schemeClr val="tx1"/>
                </a:solidFill>
                <a:latin typeface="Arial" charset="0"/>
                <a:ea typeface="ＭＳ Ｐゴシック" charset="0"/>
                <a:cs typeface="ＭＳ Ｐゴシック" charset="0"/>
              </a:defRPr>
            </a:lvl2pPr>
            <a:lvl3pPr algn="l" rtl="0" eaLnBrk="0" fontAlgn="base" hangingPunct="0">
              <a:spcBef>
                <a:spcPct val="0"/>
              </a:spcBef>
              <a:spcAft>
                <a:spcPct val="0"/>
              </a:spcAft>
              <a:defRPr sz="2400" b="1">
                <a:solidFill>
                  <a:schemeClr val="tx1"/>
                </a:solidFill>
                <a:latin typeface="Arial" charset="0"/>
                <a:ea typeface="ＭＳ Ｐゴシック" charset="0"/>
                <a:cs typeface="ＭＳ Ｐゴシック" charset="0"/>
              </a:defRPr>
            </a:lvl3pPr>
            <a:lvl4pPr algn="l" rtl="0" eaLnBrk="0" fontAlgn="base" hangingPunct="0">
              <a:spcBef>
                <a:spcPct val="0"/>
              </a:spcBef>
              <a:spcAft>
                <a:spcPct val="0"/>
              </a:spcAft>
              <a:defRPr sz="2400" b="1">
                <a:solidFill>
                  <a:schemeClr val="tx1"/>
                </a:solidFill>
                <a:latin typeface="Arial" charset="0"/>
                <a:ea typeface="ＭＳ Ｐゴシック" charset="0"/>
                <a:cs typeface="ＭＳ Ｐゴシック" charset="0"/>
              </a:defRPr>
            </a:lvl4pPr>
            <a:lvl5pPr algn="l" rtl="0" eaLnBrk="0" fontAlgn="base" hangingPunct="0">
              <a:spcBef>
                <a:spcPct val="0"/>
              </a:spcBef>
              <a:spcAft>
                <a:spcPct val="0"/>
              </a:spcAft>
              <a:defRPr sz="24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Rockwell" pitchFamily="18" charset="0"/>
              </a:defRPr>
            </a:lvl6pPr>
            <a:lvl7pPr marL="914400" algn="ctr" rtl="0" fontAlgn="base">
              <a:spcBef>
                <a:spcPct val="0"/>
              </a:spcBef>
              <a:spcAft>
                <a:spcPct val="0"/>
              </a:spcAft>
              <a:defRPr sz="4400">
                <a:solidFill>
                  <a:schemeClr val="tx1"/>
                </a:solidFill>
                <a:latin typeface="Rockwell" pitchFamily="18" charset="0"/>
              </a:defRPr>
            </a:lvl7pPr>
            <a:lvl8pPr marL="1371600" algn="ctr" rtl="0" fontAlgn="base">
              <a:spcBef>
                <a:spcPct val="0"/>
              </a:spcBef>
              <a:spcAft>
                <a:spcPct val="0"/>
              </a:spcAft>
              <a:defRPr sz="4400">
                <a:solidFill>
                  <a:schemeClr val="tx1"/>
                </a:solidFill>
                <a:latin typeface="Rockwell" pitchFamily="18" charset="0"/>
              </a:defRPr>
            </a:lvl8pPr>
            <a:lvl9pPr marL="1828800" algn="ctr" rtl="0" fontAlgn="base">
              <a:spcBef>
                <a:spcPct val="0"/>
              </a:spcBef>
              <a:spcAft>
                <a:spcPct val="0"/>
              </a:spcAft>
              <a:defRPr sz="4400">
                <a:solidFill>
                  <a:schemeClr val="tx1"/>
                </a:solidFill>
                <a:latin typeface="Rockwell" pitchFamily="18" charset="0"/>
              </a:defRPr>
            </a:lvl9pPr>
          </a:lstStyle>
          <a:p>
            <a:pPr algn="just"/>
            <a:r>
              <a:rPr lang="en-IE" sz="3200" dirty="0" smtClean="0">
                <a:latin typeface="Times New Roman" panose="02020603050405020304" pitchFamily="18" charset="0"/>
                <a:cs typeface="Times New Roman" panose="02020603050405020304" pitchFamily="18" charset="0"/>
              </a:rPr>
              <a:t>By end of this session, </a:t>
            </a:r>
            <a:r>
              <a:rPr lang="en-IE" sz="3200" dirty="0">
                <a:latin typeface="Times New Roman" panose="02020603050405020304" pitchFamily="18" charset="0"/>
                <a:cs typeface="Times New Roman" panose="02020603050405020304" pitchFamily="18" charset="0"/>
              </a:rPr>
              <a:t>you should be able to</a:t>
            </a:r>
            <a:r>
              <a:rPr lang="en-IE" sz="3200" dirty="0" smtClean="0">
                <a:latin typeface="Times New Roman" panose="02020603050405020304" pitchFamily="18" charset="0"/>
                <a:cs typeface="Times New Roman" panose="02020603050405020304" pitchFamily="18" charset="0"/>
              </a:rPr>
              <a:t>:</a:t>
            </a:r>
            <a:endParaRPr lang="en-IE" sz="3200" dirty="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n-IE" sz="3200" b="0" dirty="0" smtClean="0">
                <a:latin typeface="Times New Roman" panose="02020603050405020304" pitchFamily="18" charset="0"/>
                <a:cs typeface="Times New Roman" panose="02020603050405020304" pitchFamily="18" charset="0"/>
              </a:rPr>
              <a:t>Know </a:t>
            </a:r>
            <a:r>
              <a:rPr lang="en-IE" sz="3200" b="0" dirty="0">
                <a:latin typeface="Times New Roman" panose="02020603050405020304" pitchFamily="18" charset="0"/>
                <a:cs typeface="Times New Roman" panose="02020603050405020304" pitchFamily="18" charset="0"/>
              </a:rPr>
              <a:t>importance of assessments in emergencies</a:t>
            </a:r>
          </a:p>
          <a:p>
            <a:pPr marL="457200" indent="-457200" algn="just">
              <a:buFont typeface="Arial" panose="020B0604020202020204" pitchFamily="34" charset="0"/>
              <a:buChar char="•"/>
            </a:pPr>
            <a:r>
              <a:rPr lang="en-IE" sz="3200" b="0" dirty="0" smtClean="0">
                <a:latin typeface="Times New Roman" panose="02020603050405020304" pitchFamily="18" charset="0"/>
                <a:cs typeface="Times New Roman" panose="02020603050405020304" pitchFamily="18" charset="0"/>
              </a:rPr>
              <a:t>Describe </a:t>
            </a:r>
            <a:r>
              <a:rPr lang="en-IE" sz="3200" b="0" dirty="0">
                <a:latin typeface="Times New Roman" panose="02020603050405020304" pitchFamily="18" charset="0"/>
                <a:cs typeface="Times New Roman" panose="02020603050405020304" pitchFamily="18" charset="0"/>
              </a:rPr>
              <a:t>type of information required in emergency </a:t>
            </a:r>
            <a:r>
              <a:rPr lang="en-IE" sz="3200" b="0" dirty="0" smtClean="0">
                <a:latin typeface="Times New Roman" panose="02020603050405020304" pitchFamily="18" charset="0"/>
                <a:cs typeface="Times New Roman" panose="02020603050405020304" pitchFamily="18" charset="0"/>
              </a:rPr>
              <a:t>situation</a:t>
            </a:r>
          </a:p>
          <a:p>
            <a:pPr marL="457200" indent="-457200" algn="just">
              <a:buFont typeface="Arial" panose="020B0604020202020204" pitchFamily="34" charset="0"/>
              <a:buChar char="•"/>
            </a:pPr>
            <a:r>
              <a:rPr lang="en-US" sz="3200" b="0" dirty="0" smtClean="0">
                <a:latin typeface="Times New Roman" panose="02020603050405020304" pitchFamily="18" charset="0"/>
                <a:cs typeface="Times New Roman" panose="02020603050405020304" pitchFamily="18" charset="0"/>
              </a:rPr>
              <a:t>Understand </a:t>
            </a:r>
            <a:r>
              <a:rPr lang="en-US" sz="3200" b="0" dirty="0" smtClean="0">
                <a:solidFill>
                  <a:schemeClr val="bg1"/>
                </a:solidFill>
                <a:latin typeface="Times New Roman" panose="02020603050405020304" pitchFamily="18" charset="0"/>
                <a:cs typeface="Times New Roman" panose="02020603050405020304" pitchFamily="18" charset="0"/>
              </a:rPr>
              <a:t>Global </a:t>
            </a:r>
            <a:r>
              <a:rPr lang="en-US" sz="3200" b="0" dirty="0">
                <a:solidFill>
                  <a:schemeClr val="bg1"/>
                </a:solidFill>
                <a:latin typeface="Times New Roman" panose="02020603050405020304" pitchFamily="18" charset="0"/>
                <a:cs typeface="Times New Roman" panose="02020603050405020304" pitchFamily="18" charset="0"/>
              </a:rPr>
              <a:t>as well as national experiences and lesson learns</a:t>
            </a:r>
          </a:p>
        </p:txBody>
      </p:sp>
      <p:grpSp>
        <p:nvGrpSpPr>
          <p:cNvPr id="5" name="Group 4"/>
          <p:cNvGrpSpPr/>
          <p:nvPr/>
        </p:nvGrpSpPr>
        <p:grpSpPr>
          <a:xfrm>
            <a:off x="10727838" y="760559"/>
            <a:ext cx="466347" cy="419790"/>
            <a:chOff x="8066093" y="950853"/>
            <a:chExt cx="466347" cy="419790"/>
          </a:xfrm>
        </p:grpSpPr>
        <p:sp>
          <p:nvSpPr>
            <p:cNvPr id="6" name="Flowchart: Connector 5"/>
            <p:cNvSpPr/>
            <p:nvPr/>
          </p:nvSpPr>
          <p:spPr>
            <a:xfrm>
              <a:off x="8066093" y="950853"/>
              <a:ext cx="394339" cy="386721"/>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Slide Number Placeholder 3">
              <a:extLst>
                <a:ext uri="{FF2B5EF4-FFF2-40B4-BE49-F238E27FC236}">
                  <a16:creationId xmlns:a16="http://schemas.microsoft.com/office/drawing/2014/main" id="{8E7DC8A8-83F0-4540-AA74-CBA99A0A8237}"/>
                </a:ext>
              </a:extLst>
            </p:cNvPr>
            <p:cNvSpPr txBox="1">
              <a:spLocks/>
            </p:cNvSpPr>
            <p:nvPr/>
          </p:nvSpPr>
          <p:spPr>
            <a:xfrm>
              <a:off x="8138101" y="980728"/>
              <a:ext cx="394339" cy="38991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84200" hangingPunct="0">
                <a:defRPr/>
              </a:pPr>
              <a:fld id="{86CB4B4D-7CA3-9044-876B-883B54F8677D}" type="slidenum">
                <a:rPr lang="en-US" sz="1600" kern="0">
                  <a:latin typeface="Times New Roman" panose="02020603050405020304" pitchFamily="18" charset="0"/>
                  <a:cs typeface="Times New Roman" panose="02020603050405020304" pitchFamily="18" charset="0"/>
                  <a:sym typeface="Open Sans Bold"/>
                </a:rPr>
                <a:pPr defTabSz="584200" hangingPunct="0">
                  <a:defRPr/>
                </a:pPr>
                <a:t>5</a:t>
              </a:fld>
              <a:endParaRPr lang="en-US" sz="1600" kern="0" dirty="0">
                <a:latin typeface="Times New Roman" panose="02020603050405020304" pitchFamily="18" charset="0"/>
                <a:cs typeface="Times New Roman" panose="02020603050405020304" pitchFamily="18" charset="0"/>
                <a:sym typeface="Open Sans Bold"/>
              </a:endParaRPr>
            </a:p>
          </p:txBody>
        </p:sp>
      </p:grpSp>
    </p:spTree>
    <p:extLst>
      <p:ext uri="{BB962C8B-B14F-4D97-AF65-F5344CB8AC3E}">
        <p14:creationId xmlns:p14="http://schemas.microsoft.com/office/powerpoint/2010/main" val="3483450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p:cNvSpPr>
            <a:spLocks noGrp="1"/>
          </p:cNvSpPr>
          <p:nvPr>
            <p:ph type="title"/>
          </p:nvPr>
        </p:nvSpPr>
        <p:spPr>
          <a:xfrm>
            <a:off x="452062" y="377855"/>
            <a:ext cx="8439689" cy="576064"/>
          </a:xfrm>
        </p:spPr>
        <p:txBody>
          <a:bodyPr>
            <a:noAutofit/>
          </a:bodyPr>
          <a:lstStyle/>
          <a:p>
            <a:r>
              <a:rPr lang="en-US" dirty="0" smtClean="0">
                <a:solidFill>
                  <a:prstClr val="white"/>
                </a:solidFill>
                <a:latin typeface="Times New Roman" panose="02020603050405020304" pitchFamily="18" charset="0"/>
                <a:cs typeface="Times New Roman" panose="02020603050405020304" pitchFamily="18" charset="0"/>
              </a:rPr>
              <a:t>Content of Session 1</a:t>
            </a:r>
            <a:endParaRPr lang="en-IE" dirty="0">
              <a:latin typeface="Times New Roman" panose="02020603050405020304" pitchFamily="18" charset="0"/>
              <a:cs typeface="Times New Roman" panose="02020603050405020304" pitchFamily="18" charset="0"/>
            </a:endParaRPr>
          </a:p>
        </p:txBody>
      </p:sp>
      <p:sp>
        <p:nvSpPr>
          <p:cNvPr id="13" name="Rectangle 2"/>
          <p:cNvSpPr txBox="1">
            <a:spLocks noChangeArrowheads="1"/>
          </p:cNvSpPr>
          <p:nvPr/>
        </p:nvSpPr>
        <p:spPr>
          <a:xfrm>
            <a:off x="452063" y="1556792"/>
            <a:ext cx="11486507" cy="3744320"/>
          </a:xfrm>
          <a:prstGeom prst="rect">
            <a:avLst/>
          </a:prstGeom>
          <a:noFill/>
          <a:effectLst>
            <a:softEdge rad="63500"/>
          </a:effectLst>
        </p:spPr>
        <p:txBody>
          <a:bodyPr vert="horz" anchor="ctr"/>
          <a:lstStyle>
            <a:lvl1pPr algn="ctr" rtl="0" eaLnBrk="0" fontAlgn="base" hangingPunct="0">
              <a:spcBef>
                <a:spcPct val="0"/>
              </a:spcBef>
              <a:spcAft>
                <a:spcPct val="0"/>
              </a:spcAft>
              <a:defRPr sz="2800" b="1" kern="1200">
                <a:solidFill>
                  <a:schemeClr val="bg1"/>
                </a:solidFill>
                <a:latin typeface="Arial" charset="0"/>
                <a:ea typeface="ＭＳ Ｐゴシック" charset="0"/>
                <a:cs typeface="ＭＳ Ｐゴシック" charset="0"/>
              </a:defRPr>
            </a:lvl1pPr>
            <a:lvl2pPr algn="l" rtl="0" eaLnBrk="0" fontAlgn="base" hangingPunct="0">
              <a:spcBef>
                <a:spcPct val="0"/>
              </a:spcBef>
              <a:spcAft>
                <a:spcPct val="0"/>
              </a:spcAft>
              <a:defRPr sz="2400" b="1">
                <a:solidFill>
                  <a:schemeClr val="tx1"/>
                </a:solidFill>
                <a:latin typeface="Arial" charset="0"/>
                <a:ea typeface="ＭＳ Ｐゴシック" charset="0"/>
                <a:cs typeface="ＭＳ Ｐゴシック" charset="0"/>
              </a:defRPr>
            </a:lvl2pPr>
            <a:lvl3pPr algn="l" rtl="0" eaLnBrk="0" fontAlgn="base" hangingPunct="0">
              <a:spcBef>
                <a:spcPct val="0"/>
              </a:spcBef>
              <a:spcAft>
                <a:spcPct val="0"/>
              </a:spcAft>
              <a:defRPr sz="2400" b="1">
                <a:solidFill>
                  <a:schemeClr val="tx1"/>
                </a:solidFill>
                <a:latin typeface="Arial" charset="0"/>
                <a:ea typeface="ＭＳ Ｐゴシック" charset="0"/>
                <a:cs typeface="ＭＳ Ｐゴシック" charset="0"/>
              </a:defRPr>
            </a:lvl3pPr>
            <a:lvl4pPr algn="l" rtl="0" eaLnBrk="0" fontAlgn="base" hangingPunct="0">
              <a:spcBef>
                <a:spcPct val="0"/>
              </a:spcBef>
              <a:spcAft>
                <a:spcPct val="0"/>
              </a:spcAft>
              <a:defRPr sz="2400" b="1">
                <a:solidFill>
                  <a:schemeClr val="tx1"/>
                </a:solidFill>
                <a:latin typeface="Arial" charset="0"/>
                <a:ea typeface="ＭＳ Ｐゴシック" charset="0"/>
                <a:cs typeface="ＭＳ Ｐゴシック" charset="0"/>
              </a:defRPr>
            </a:lvl4pPr>
            <a:lvl5pPr algn="l" rtl="0" eaLnBrk="0" fontAlgn="base" hangingPunct="0">
              <a:spcBef>
                <a:spcPct val="0"/>
              </a:spcBef>
              <a:spcAft>
                <a:spcPct val="0"/>
              </a:spcAft>
              <a:defRPr sz="24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Rockwell" pitchFamily="18" charset="0"/>
              </a:defRPr>
            </a:lvl6pPr>
            <a:lvl7pPr marL="914400" algn="ctr" rtl="0" fontAlgn="base">
              <a:spcBef>
                <a:spcPct val="0"/>
              </a:spcBef>
              <a:spcAft>
                <a:spcPct val="0"/>
              </a:spcAft>
              <a:defRPr sz="4400">
                <a:solidFill>
                  <a:schemeClr val="tx1"/>
                </a:solidFill>
                <a:latin typeface="Rockwell" pitchFamily="18" charset="0"/>
              </a:defRPr>
            </a:lvl7pPr>
            <a:lvl8pPr marL="1371600" algn="ctr" rtl="0" fontAlgn="base">
              <a:spcBef>
                <a:spcPct val="0"/>
              </a:spcBef>
              <a:spcAft>
                <a:spcPct val="0"/>
              </a:spcAft>
              <a:defRPr sz="4400">
                <a:solidFill>
                  <a:schemeClr val="tx1"/>
                </a:solidFill>
                <a:latin typeface="Rockwell" pitchFamily="18" charset="0"/>
              </a:defRPr>
            </a:lvl8pPr>
            <a:lvl9pPr marL="1828800" algn="ctr" rtl="0" fontAlgn="base">
              <a:spcBef>
                <a:spcPct val="0"/>
              </a:spcBef>
              <a:spcAft>
                <a:spcPct val="0"/>
              </a:spcAft>
              <a:defRPr sz="4400">
                <a:solidFill>
                  <a:schemeClr val="tx1"/>
                </a:solidFill>
                <a:latin typeface="Rockwell" pitchFamily="18" charset="0"/>
              </a:defRPr>
            </a:lvl9pPr>
          </a:lstStyle>
          <a:p>
            <a:pPr marL="457200" indent="-457200" algn="just">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Assessment in Emergency- Scenarios</a:t>
            </a:r>
          </a:p>
          <a:p>
            <a:pPr marL="457200" indent="-457200" algn="just">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Brainstorming / Open Discussion</a:t>
            </a:r>
          </a:p>
          <a:p>
            <a:pPr algn="just"/>
            <a:endParaRPr lang="en-US" dirty="0" smtClean="0">
              <a:latin typeface="Times New Roman" panose="02020603050405020304" pitchFamily="18" charset="0"/>
              <a:cs typeface="Times New Roman" panose="02020603050405020304" pitchFamily="18" charset="0"/>
            </a:endParaRPr>
          </a:p>
        </p:txBody>
      </p:sp>
      <p:grpSp>
        <p:nvGrpSpPr>
          <p:cNvPr id="5" name="Group 4"/>
          <p:cNvGrpSpPr/>
          <p:nvPr/>
        </p:nvGrpSpPr>
        <p:grpSpPr>
          <a:xfrm>
            <a:off x="10727838" y="760559"/>
            <a:ext cx="466347" cy="419790"/>
            <a:chOff x="8066093" y="950853"/>
            <a:chExt cx="466347" cy="419790"/>
          </a:xfrm>
        </p:grpSpPr>
        <p:sp>
          <p:nvSpPr>
            <p:cNvPr id="6" name="Flowchart: Connector 5"/>
            <p:cNvSpPr/>
            <p:nvPr/>
          </p:nvSpPr>
          <p:spPr>
            <a:xfrm>
              <a:off x="8066093" y="950853"/>
              <a:ext cx="394339" cy="386721"/>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Slide Number Placeholder 3">
              <a:extLst>
                <a:ext uri="{FF2B5EF4-FFF2-40B4-BE49-F238E27FC236}">
                  <a16:creationId xmlns:a16="http://schemas.microsoft.com/office/drawing/2014/main" id="{8E7DC8A8-83F0-4540-AA74-CBA99A0A8237}"/>
                </a:ext>
              </a:extLst>
            </p:cNvPr>
            <p:cNvSpPr txBox="1">
              <a:spLocks/>
            </p:cNvSpPr>
            <p:nvPr/>
          </p:nvSpPr>
          <p:spPr>
            <a:xfrm>
              <a:off x="8138101" y="980728"/>
              <a:ext cx="394339" cy="38991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84200" hangingPunct="0">
                <a:defRPr/>
              </a:pPr>
              <a:fld id="{86CB4B4D-7CA3-9044-876B-883B54F8677D}" type="slidenum">
                <a:rPr lang="en-US" sz="1600" kern="0">
                  <a:latin typeface="Times New Roman" panose="02020603050405020304" pitchFamily="18" charset="0"/>
                  <a:cs typeface="Times New Roman" panose="02020603050405020304" pitchFamily="18" charset="0"/>
                  <a:sym typeface="Open Sans Bold"/>
                </a:rPr>
                <a:pPr defTabSz="584200" hangingPunct="0">
                  <a:defRPr/>
                </a:pPr>
                <a:t>6</a:t>
              </a:fld>
              <a:endParaRPr lang="en-US" sz="1600" kern="0" dirty="0">
                <a:latin typeface="Times New Roman" panose="02020603050405020304" pitchFamily="18" charset="0"/>
                <a:cs typeface="Times New Roman" panose="02020603050405020304" pitchFamily="18" charset="0"/>
                <a:sym typeface="Open Sans Bold"/>
              </a:endParaRPr>
            </a:p>
          </p:txBody>
        </p:sp>
      </p:grpSp>
    </p:spTree>
    <p:extLst>
      <p:ext uri="{BB962C8B-B14F-4D97-AF65-F5344CB8AC3E}">
        <p14:creationId xmlns:p14="http://schemas.microsoft.com/office/powerpoint/2010/main" val="3317383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p:cNvSpPr>
            <a:spLocks noGrp="1"/>
          </p:cNvSpPr>
          <p:nvPr>
            <p:ph type="title"/>
          </p:nvPr>
        </p:nvSpPr>
        <p:spPr>
          <a:xfrm>
            <a:off x="460166" y="404664"/>
            <a:ext cx="7200800" cy="576064"/>
          </a:xfrm>
        </p:spPr>
        <p:txBody>
          <a:bodyPr>
            <a:noAutofit/>
          </a:bodyPr>
          <a:lstStyle/>
          <a:p>
            <a:r>
              <a:rPr lang="en-US" dirty="0">
                <a:solidFill>
                  <a:prstClr val="white"/>
                </a:solidFill>
                <a:latin typeface="Times New Roman" panose="02020603050405020304" pitchFamily="18" charset="0"/>
                <a:cs typeface="Times New Roman" panose="02020603050405020304" pitchFamily="18" charset="0"/>
              </a:rPr>
              <a:t>Assessment in Emergencies - Scenario</a:t>
            </a:r>
            <a:endParaRPr lang="en-IE" dirty="0">
              <a:latin typeface="Times New Roman" panose="02020603050405020304" pitchFamily="18" charset="0"/>
              <a:cs typeface="Times New Roman" panose="02020603050405020304" pitchFamily="18" charset="0"/>
            </a:endParaRPr>
          </a:p>
        </p:txBody>
      </p:sp>
      <p:sp>
        <p:nvSpPr>
          <p:cNvPr id="13" name="Rectangle 2"/>
          <p:cNvSpPr txBox="1">
            <a:spLocks noChangeArrowheads="1"/>
          </p:cNvSpPr>
          <p:nvPr/>
        </p:nvSpPr>
        <p:spPr>
          <a:xfrm>
            <a:off x="410966" y="1556792"/>
            <a:ext cx="11486508" cy="3744320"/>
          </a:xfrm>
          <a:prstGeom prst="rect">
            <a:avLst/>
          </a:prstGeom>
          <a:noFill/>
          <a:effectLst>
            <a:softEdge rad="63500"/>
          </a:effectLst>
        </p:spPr>
        <p:txBody>
          <a:bodyPr vert="horz" anchor="ctr"/>
          <a:lstStyle>
            <a:lvl1pPr algn="ctr" rtl="0" eaLnBrk="0" fontAlgn="base" hangingPunct="0">
              <a:spcBef>
                <a:spcPct val="0"/>
              </a:spcBef>
              <a:spcAft>
                <a:spcPct val="0"/>
              </a:spcAft>
              <a:defRPr sz="2800" b="1" kern="1200">
                <a:solidFill>
                  <a:schemeClr val="bg1"/>
                </a:solidFill>
                <a:latin typeface="Arial" charset="0"/>
                <a:ea typeface="ＭＳ Ｐゴシック" charset="0"/>
                <a:cs typeface="ＭＳ Ｐゴシック" charset="0"/>
              </a:defRPr>
            </a:lvl1pPr>
            <a:lvl2pPr algn="l" rtl="0" eaLnBrk="0" fontAlgn="base" hangingPunct="0">
              <a:spcBef>
                <a:spcPct val="0"/>
              </a:spcBef>
              <a:spcAft>
                <a:spcPct val="0"/>
              </a:spcAft>
              <a:defRPr sz="2400" b="1">
                <a:solidFill>
                  <a:schemeClr val="tx1"/>
                </a:solidFill>
                <a:latin typeface="Arial" charset="0"/>
                <a:ea typeface="ＭＳ Ｐゴシック" charset="0"/>
                <a:cs typeface="ＭＳ Ｐゴシック" charset="0"/>
              </a:defRPr>
            </a:lvl2pPr>
            <a:lvl3pPr algn="l" rtl="0" eaLnBrk="0" fontAlgn="base" hangingPunct="0">
              <a:spcBef>
                <a:spcPct val="0"/>
              </a:spcBef>
              <a:spcAft>
                <a:spcPct val="0"/>
              </a:spcAft>
              <a:defRPr sz="2400" b="1">
                <a:solidFill>
                  <a:schemeClr val="tx1"/>
                </a:solidFill>
                <a:latin typeface="Arial" charset="0"/>
                <a:ea typeface="ＭＳ Ｐゴシック" charset="0"/>
                <a:cs typeface="ＭＳ Ｐゴシック" charset="0"/>
              </a:defRPr>
            </a:lvl3pPr>
            <a:lvl4pPr algn="l" rtl="0" eaLnBrk="0" fontAlgn="base" hangingPunct="0">
              <a:spcBef>
                <a:spcPct val="0"/>
              </a:spcBef>
              <a:spcAft>
                <a:spcPct val="0"/>
              </a:spcAft>
              <a:defRPr sz="2400" b="1">
                <a:solidFill>
                  <a:schemeClr val="tx1"/>
                </a:solidFill>
                <a:latin typeface="Arial" charset="0"/>
                <a:ea typeface="ＭＳ Ｐゴシック" charset="0"/>
                <a:cs typeface="ＭＳ Ｐゴシック" charset="0"/>
              </a:defRPr>
            </a:lvl4pPr>
            <a:lvl5pPr algn="l" rtl="0" eaLnBrk="0" fontAlgn="base" hangingPunct="0">
              <a:spcBef>
                <a:spcPct val="0"/>
              </a:spcBef>
              <a:spcAft>
                <a:spcPct val="0"/>
              </a:spcAft>
              <a:defRPr sz="24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Rockwell" pitchFamily="18" charset="0"/>
              </a:defRPr>
            </a:lvl6pPr>
            <a:lvl7pPr marL="914400" algn="ctr" rtl="0" fontAlgn="base">
              <a:spcBef>
                <a:spcPct val="0"/>
              </a:spcBef>
              <a:spcAft>
                <a:spcPct val="0"/>
              </a:spcAft>
              <a:defRPr sz="4400">
                <a:solidFill>
                  <a:schemeClr val="tx1"/>
                </a:solidFill>
                <a:latin typeface="Rockwell" pitchFamily="18" charset="0"/>
              </a:defRPr>
            </a:lvl7pPr>
            <a:lvl8pPr marL="1371600" algn="ctr" rtl="0" fontAlgn="base">
              <a:spcBef>
                <a:spcPct val="0"/>
              </a:spcBef>
              <a:spcAft>
                <a:spcPct val="0"/>
              </a:spcAft>
              <a:defRPr sz="4400">
                <a:solidFill>
                  <a:schemeClr val="tx1"/>
                </a:solidFill>
                <a:latin typeface="Rockwell" pitchFamily="18" charset="0"/>
              </a:defRPr>
            </a:lvl8pPr>
            <a:lvl9pPr marL="1828800" algn="ctr" rtl="0" fontAlgn="base">
              <a:spcBef>
                <a:spcPct val="0"/>
              </a:spcBef>
              <a:spcAft>
                <a:spcPct val="0"/>
              </a:spcAft>
              <a:defRPr sz="4400">
                <a:solidFill>
                  <a:schemeClr val="tx1"/>
                </a:solidFill>
                <a:latin typeface="Rockwell" pitchFamily="18" charset="0"/>
              </a:defRPr>
            </a:lvl9pPr>
          </a:lstStyle>
          <a:p>
            <a:pPr marL="457200" indent="-457200" algn="l">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Monsoon floods hit several district of Azad Jammu and Kashmir, Punjab, and Sindh. </a:t>
            </a:r>
            <a:r>
              <a:rPr lang="en-US" dirty="0" err="1">
                <a:latin typeface="Times New Roman" panose="02020603050405020304" pitchFamily="18" charset="0"/>
                <a:cs typeface="Times New Roman" panose="02020603050405020304" pitchFamily="18" charset="0"/>
              </a:rPr>
              <a:t>Rawalakot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Bagh</a:t>
            </a:r>
            <a:r>
              <a:rPr lang="en-US" dirty="0">
                <a:latin typeface="Times New Roman" panose="02020603050405020304" pitchFamily="18" charset="0"/>
                <a:cs typeface="Times New Roman" panose="02020603050405020304" pitchFamily="18" charset="0"/>
              </a:rPr>
              <a:t> and Muzaffarabad are worse affected district in AJK.</a:t>
            </a:r>
          </a:p>
          <a:p>
            <a:pPr algn="l"/>
            <a:endParaRPr lang="en-US" sz="1600" dirty="0">
              <a:latin typeface="Times New Roman" panose="02020603050405020304" pitchFamily="18" charset="0"/>
              <a:cs typeface="Times New Roman" panose="02020603050405020304" pitchFamily="18" charset="0"/>
            </a:endParaRPr>
          </a:p>
          <a:p>
            <a:pPr marL="457200" indent="-457200" algn="l">
              <a:buFont typeface="Wingdings" panose="05000000000000000000" pitchFamily="2" charset="2"/>
              <a:buChar char="q"/>
            </a:pPr>
            <a:r>
              <a:rPr lang="en-US" dirty="0" err="1">
                <a:latin typeface="Times New Roman" panose="02020603050405020304" pitchFamily="18" charset="0"/>
                <a:cs typeface="Times New Roman" panose="02020603050405020304" pitchFamily="18" charset="0"/>
              </a:rPr>
              <a:t>Kashmore</a:t>
            </a:r>
            <a:r>
              <a:rPr lang="en-US" dirty="0">
                <a:latin typeface="Times New Roman" panose="02020603050405020304" pitchFamily="18" charset="0"/>
                <a:cs typeface="Times New Roman" panose="02020603050405020304" pitchFamily="18" charset="0"/>
              </a:rPr>
              <a:t>, Shikarpur and Jacobabad in Sindh whereas Multan, </a:t>
            </a:r>
            <a:r>
              <a:rPr lang="en-US" dirty="0" err="1">
                <a:latin typeface="Times New Roman" panose="02020603050405020304" pitchFamily="18" charset="0"/>
                <a:cs typeface="Times New Roman" panose="02020603050405020304" pitchFamily="18" charset="0"/>
              </a:rPr>
              <a:t>Jhang</a:t>
            </a:r>
            <a:r>
              <a:rPr lang="en-US" dirty="0">
                <a:latin typeface="Times New Roman" panose="02020603050405020304" pitchFamily="18" charset="0"/>
                <a:cs typeface="Times New Roman" panose="02020603050405020304" pitchFamily="18" charset="0"/>
              </a:rPr>
              <a:t> and Muzaffargarh in Punjab are also affected</a:t>
            </a:r>
          </a:p>
          <a:p>
            <a:pPr algn="l"/>
            <a:endParaRPr lang="en-US" sz="1400" dirty="0">
              <a:latin typeface="Times New Roman" panose="02020603050405020304" pitchFamily="18" charset="0"/>
              <a:cs typeface="Times New Roman" panose="02020603050405020304" pitchFamily="18" charset="0"/>
            </a:endParaRPr>
          </a:p>
          <a:p>
            <a:pPr marL="457200" indent="-457200" algn="l">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Media as well as districts authorities reported high level of damages </a:t>
            </a:r>
          </a:p>
        </p:txBody>
      </p:sp>
      <p:grpSp>
        <p:nvGrpSpPr>
          <p:cNvPr id="5" name="Group 4"/>
          <p:cNvGrpSpPr/>
          <p:nvPr/>
        </p:nvGrpSpPr>
        <p:grpSpPr>
          <a:xfrm>
            <a:off x="10727836" y="758667"/>
            <a:ext cx="466347" cy="419790"/>
            <a:chOff x="8066093" y="950853"/>
            <a:chExt cx="466347" cy="419790"/>
          </a:xfrm>
        </p:grpSpPr>
        <p:sp>
          <p:nvSpPr>
            <p:cNvPr id="6" name="Flowchart: Connector 5"/>
            <p:cNvSpPr/>
            <p:nvPr/>
          </p:nvSpPr>
          <p:spPr>
            <a:xfrm>
              <a:off x="8066093" y="950853"/>
              <a:ext cx="394339" cy="386721"/>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Slide Number Placeholder 3">
              <a:extLst>
                <a:ext uri="{FF2B5EF4-FFF2-40B4-BE49-F238E27FC236}">
                  <a16:creationId xmlns:a16="http://schemas.microsoft.com/office/drawing/2014/main" id="{8E7DC8A8-83F0-4540-AA74-CBA99A0A8237}"/>
                </a:ext>
              </a:extLst>
            </p:cNvPr>
            <p:cNvSpPr txBox="1">
              <a:spLocks/>
            </p:cNvSpPr>
            <p:nvPr/>
          </p:nvSpPr>
          <p:spPr>
            <a:xfrm>
              <a:off x="8138101" y="980728"/>
              <a:ext cx="394339" cy="38991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84200" hangingPunct="0">
                <a:defRPr/>
              </a:pPr>
              <a:fld id="{86CB4B4D-7CA3-9044-876B-883B54F8677D}" type="slidenum">
                <a:rPr lang="en-US" sz="1600" kern="0">
                  <a:latin typeface="Times New Roman" panose="02020603050405020304" pitchFamily="18" charset="0"/>
                  <a:cs typeface="Times New Roman" panose="02020603050405020304" pitchFamily="18" charset="0"/>
                  <a:sym typeface="Open Sans Bold"/>
                </a:rPr>
                <a:pPr defTabSz="584200" hangingPunct="0">
                  <a:defRPr/>
                </a:pPr>
                <a:t>7</a:t>
              </a:fld>
              <a:endParaRPr lang="en-US" sz="1600" kern="0" dirty="0">
                <a:latin typeface="Times New Roman" panose="02020603050405020304" pitchFamily="18" charset="0"/>
                <a:cs typeface="Times New Roman" panose="02020603050405020304" pitchFamily="18" charset="0"/>
                <a:sym typeface="Open Sans Bold"/>
              </a:endParaRPr>
            </a:p>
          </p:txBody>
        </p:sp>
      </p:grpSp>
    </p:spTree>
    <p:extLst>
      <p:ext uri="{BB962C8B-B14F-4D97-AF65-F5344CB8AC3E}">
        <p14:creationId xmlns:p14="http://schemas.microsoft.com/office/powerpoint/2010/main" val="3530270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p:cNvSpPr>
            <a:spLocks noGrp="1"/>
          </p:cNvSpPr>
          <p:nvPr>
            <p:ph type="title"/>
          </p:nvPr>
        </p:nvSpPr>
        <p:spPr>
          <a:xfrm>
            <a:off x="421240" y="370724"/>
            <a:ext cx="7416824" cy="576064"/>
          </a:xfrm>
        </p:spPr>
        <p:txBody>
          <a:bodyPr>
            <a:noAutofit/>
          </a:bodyPr>
          <a:lstStyle/>
          <a:p>
            <a:r>
              <a:rPr lang="en-US" dirty="0">
                <a:solidFill>
                  <a:prstClr val="white"/>
                </a:solidFill>
                <a:latin typeface="Times New Roman" panose="02020603050405020304" pitchFamily="18" charset="0"/>
                <a:cs typeface="Times New Roman" panose="02020603050405020304" pitchFamily="18" charset="0"/>
              </a:rPr>
              <a:t>Assessment in Emergencies - Scenario</a:t>
            </a:r>
            <a:endParaRPr lang="en-IE" dirty="0">
              <a:latin typeface="Times New Roman" panose="02020603050405020304" pitchFamily="18" charset="0"/>
              <a:cs typeface="Times New Roman" panose="02020603050405020304" pitchFamily="18" charset="0"/>
            </a:endParaRPr>
          </a:p>
        </p:txBody>
      </p:sp>
      <p:sp>
        <p:nvSpPr>
          <p:cNvPr id="13" name="Rectangle 2"/>
          <p:cNvSpPr txBox="1">
            <a:spLocks noChangeArrowheads="1"/>
          </p:cNvSpPr>
          <p:nvPr/>
        </p:nvSpPr>
        <p:spPr>
          <a:xfrm>
            <a:off x="421240" y="1556792"/>
            <a:ext cx="11034445" cy="3744320"/>
          </a:xfrm>
          <a:prstGeom prst="rect">
            <a:avLst/>
          </a:prstGeom>
          <a:noFill/>
          <a:effectLst>
            <a:softEdge rad="63500"/>
          </a:effectLst>
        </p:spPr>
        <p:txBody>
          <a:bodyPr vert="horz" anchor="ctr"/>
          <a:lstStyle>
            <a:lvl1pPr algn="ctr" rtl="0" eaLnBrk="0" fontAlgn="base" hangingPunct="0">
              <a:spcBef>
                <a:spcPct val="0"/>
              </a:spcBef>
              <a:spcAft>
                <a:spcPct val="0"/>
              </a:spcAft>
              <a:defRPr sz="2800" b="1" kern="1200">
                <a:solidFill>
                  <a:schemeClr val="bg1"/>
                </a:solidFill>
                <a:latin typeface="Arial" charset="0"/>
                <a:ea typeface="ＭＳ Ｐゴシック" charset="0"/>
                <a:cs typeface="ＭＳ Ｐゴシック" charset="0"/>
              </a:defRPr>
            </a:lvl1pPr>
            <a:lvl2pPr algn="l" rtl="0" eaLnBrk="0" fontAlgn="base" hangingPunct="0">
              <a:spcBef>
                <a:spcPct val="0"/>
              </a:spcBef>
              <a:spcAft>
                <a:spcPct val="0"/>
              </a:spcAft>
              <a:defRPr sz="2400" b="1">
                <a:solidFill>
                  <a:schemeClr val="tx1"/>
                </a:solidFill>
                <a:latin typeface="Arial" charset="0"/>
                <a:ea typeface="ＭＳ Ｐゴシック" charset="0"/>
                <a:cs typeface="ＭＳ Ｐゴシック" charset="0"/>
              </a:defRPr>
            </a:lvl2pPr>
            <a:lvl3pPr algn="l" rtl="0" eaLnBrk="0" fontAlgn="base" hangingPunct="0">
              <a:spcBef>
                <a:spcPct val="0"/>
              </a:spcBef>
              <a:spcAft>
                <a:spcPct val="0"/>
              </a:spcAft>
              <a:defRPr sz="2400" b="1">
                <a:solidFill>
                  <a:schemeClr val="tx1"/>
                </a:solidFill>
                <a:latin typeface="Arial" charset="0"/>
                <a:ea typeface="ＭＳ Ｐゴシック" charset="0"/>
                <a:cs typeface="ＭＳ Ｐゴシック" charset="0"/>
              </a:defRPr>
            </a:lvl3pPr>
            <a:lvl4pPr algn="l" rtl="0" eaLnBrk="0" fontAlgn="base" hangingPunct="0">
              <a:spcBef>
                <a:spcPct val="0"/>
              </a:spcBef>
              <a:spcAft>
                <a:spcPct val="0"/>
              </a:spcAft>
              <a:defRPr sz="2400" b="1">
                <a:solidFill>
                  <a:schemeClr val="tx1"/>
                </a:solidFill>
                <a:latin typeface="Arial" charset="0"/>
                <a:ea typeface="ＭＳ Ｐゴシック" charset="0"/>
                <a:cs typeface="ＭＳ Ｐゴシック" charset="0"/>
              </a:defRPr>
            </a:lvl4pPr>
            <a:lvl5pPr algn="l" rtl="0" eaLnBrk="0" fontAlgn="base" hangingPunct="0">
              <a:spcBef>
                <a:spcPct val="0"/>
              </a:spcBef>
              <a:spcAft>
                <a:spcPct val="0"/>
              </a:spcAft>
              <a:defRPr sz="24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Rockwell" pitchFamily="18" charset="0"/>
              </a:defRPr>
            </a:lvl6pPr>
            <a:lvl7pPr marL="914400" algn="ctr" rtl="0" fontAlgn="base">
              <a:spcBef>
                <a:spcPct val="0"/>
              </a:spcBef>
              <a:spcAft>
                <a:spcPct val="0"/>
              </a:spcAft>
              <a:defRPr sz="4400">
                <a:solidFill>
                  <a:schemeClr val="tx1"/>
                </a:solidFill>
                <a:latin typeface="Rockwell" pitchFamily="18" charset="0"/>
              </a:defRPr>
            </a:lvl7pPr>
            <a:lvl8pPr marL="1371600" algn="ctr" rtl="0" fontAlgn="base">
              <a:spcBef>
                <a:spcPct val="0"/>
              </a:spcBef>
              <a:spcAft>
                <a:spcPct val="0"/>
              </a:spcAft>
              <a:defRPr sz="4400">
                <a:solidFill>
                  <a:schemeClr val="tx1"/>
                </a:solidFill>
                <a:latin typeface="Rockwell" pitchFamily="18" charset="0"/>
              </a:defRPr>
            </a:lvl8pPr>
            <a:lvl9pPr marL="1828800" algn="ctr" rtl="0" fontAlgn="base">
              <a:spcBef>
                <a:spcPct val="0"/>
              </a:spcBef>
              <a:spcAft>
                <a:spcPct val="0"/>
              </a:spcAft>
              <a:defRPr sz="4400">
                <a:solidFill>
                  <a:schemeClr val="tx1"/>
                </a:solidFill>
                <a:latin typeface="Rockwell" pitchFamily="18" charset="0"/>
              </a:defRPr>
            </a:lvl9pPr>
          </a:lstStyle>
          <a:p>
            <a:pPr marL="457200" indent="-457200" algn="just">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Majority of population is sitting shelter less in open fields/roads. Pakistan army, PDMA and local NGOs have started initial response </a:t>
            </a:r>
          </a:p>
          <a:p>
            <a:pPr algn="just"/>
            <a:endParaRPr lang="en-US" sz="1600" dirty="0">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Federal government decide to develop Emergency Response Plan to ensure harmonized and well-managed relief activities. For that purpose, availability of information is critical. you are tasked to design a quick rapid assessment. </a:t>
            </a:r>
          </a:p>
        </p:txBody>
      </p:sp>
      <p:grpSp>
        <p:nvGrpSpPr>
          <p:cNvPr id="5" name="Group 4"/>
          <p:cNvGrpSpPr/>
          <p:nvPr/>
        </p:nvGrpSpPr>
        <p:grpSpPr>
          <a:xfrm>
            <a:off x="10727836" y="758667"/>
            <a:ext cx="466347" cy="419790"/>
            <a:chOff x="8066093" y="950853"/>
            <a:chExt cx="466347" cy="419790"/>
          </a:xfrm>
        </p:grpSpPr>
        <p:sp>
          <p:nvSpPr>
            <p:cNvPr id="6" name="Flowchart: Connector 5"/>
            <p:cNvSpPr/>
            <p:nvPr/>
          </p:nvSpPr>
          <p:spPr>
            <a:xfrm>
              <a:off x="8066093" y="950853"/>
              <a:ext cx="394339" cy="386721"/>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Slide Number Placeholder 3">
              <a:extLst>
                <a:ext uri="{FF2B5EF4-FFF2-40B4-BE49-F238E27FC236}">
                  <a16:creationId xmlns:a16="http://schemas.microsoft.com/office/drawing/2014/main" id="{8E7DC8A8-83F0-4540-AA74-CBA99A0A8237}"/>
                </a:ext>
              </a:extLst>
            </p:cNvPr>
            <p:cNvSpPr txBox="1">
              <a:spLocks/>
            </p:cNvSpPr>
            <p:nvPr/>
          </p:nvSpPr>
          <p:spPr>
            <a:xfrm>
              <a:off x="8138101" y="980728"/>
              <a:ext cx="394339" cy="38991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84200" hangingPunct="0">
                <a:defRPr/>
              </a:pPr>
              <a:fld id="{86CB4B4D-7CA3-9044-876B-883B54F8677D}" type="slidenum">
                <a:rPr lang="en-US" sz="1600" kern="0">
                  <a:latin typeface="Times New Roman" panose="02020603050405020304" pitchFamily="18" charset="0"/>
                  <a:cs typeface="Times New Roman" panose="02020603050405020304" pitchFamily="18" charset="0"/>
                  <a:sym typeface="Open Sans Bold"/>
                </a:rPr>
                <a:pPr defTabSz="584200" hangingPunct="0">
                  <a:defRPr/>
                </a:pPr>
                <a:t>8</a:t>
              </a:fld>
              <a:endParaRPr lang="en-US" sz="1600" kern="0" dirty="0">
                <a:latin typeface="Times New Roman" panose="02020603050405020304" pitchFamily="18" charset="0"/>
                <a:cs typeface="Times New Roman" panose="02020603050405020304" pitchFamily="18" charset="0"/>
                <a:sym typeface="Open Sans Bold"/>
              </a:endParaRPr>
            </a:p>
          </p:txBody>
        </p:sp>
      </p:grpSp>
    </p:spTree>
    <p:extLst>
      <p:ext uri="{BB962C8B-B14F-4D97-AF65-F5344CB8AC3E}">
        <p14:creationId xmlns:p14="http://schemas.microsoft.com/office/powerpoint/2010/main" val="1036001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p:cNvSpPr>
            <a:spLocks noGrp="1"/>
          </p:cNvSpPr>
          <p:nvPr>
            <p:ph type="title"/>
          </p:nvPr>
        </p:nvSpPr>
        <p:spPr>
          <a:xfrm>
            <a:off x="376079" y="375963"/>
            <a:ext cx="5976664" cy="576064"/>
          </a:xfrm>
        </p:spPr>
        <p:txBody>
          <a:bodyPr>
            <a:noAutofit/>
          </a:bodyPr>
          <a:lstStyle/>
          <a:p>
            <a:r>
              <a:rPr lang="en-US" dirty="0">
                <a:solidFill>
                  <a:prstClr val="white"/>
                </a:solidFill>
                <a:latin typeface="Times New Roman" panose="02020603050405020304" pitchFamily="18" charset="0"/>
                <a:cs typeface="Times New Roman" panose="02020603050405020304" pitchFamily="18" charset="0"/>
              </a:rPr>
              <a:t>Assessment in Emergencies</a:t>
            </a:r>
            <a:endParaRPr lang="en-IE" dirty="0">
              <a:latin typeface="Times New Roman" panose="02020603050405020304" pitchFamily="18" charset="0"/>
              <a:cs typeface="Times New Roman" panose="02020603050405020304" pitchFamily="18" charset="0"/>
            </a:endParaRPr>
          </a:p>
        </p:txBody>
      </p:sp>
      <p:sp>
        <p:nvSpPr>
          <p:cNvPr id="13" name="Rectangle 2"/>
          <p:cNvSpPr txBox="1">
            <a:spLocks noChangeArrowheads="1"/>
          </p:cNvSpPr>
          <p:nvPr/>
        </p:nvSpPr>
        <p:spPr>
          <a:xfrm>
            <a:off x="581595" y="1340768"/>
            <a:ext cx="10937743" cy="3744320"/>
          </a:xfrm>
          <a:prstGeom prst="rect">
            <a:avLst/>
          </a:prstGeom>
          <a:noFill/>
          <a:effectLst>
            <a:softEdge rad="63500"/>
          </a:effectLst>
        </p:spPr>
        <p:txBody>
          <a:bodyPr vert="horz" anchor="ctr"/>
          <a:lstStyle>
            <a:lvl1pPr algn="ctr" rtl="0" eaLnBrk="0" fontAlgn="base" hangingPunct="0">
              <a:spcBef>
                <a:spcPct val="0"/>
              </a:spcBef>
              <a:spcAft>
                <a:spcPct val="0"/>
              </a:spcAft>
              <a:defRPr sz="2800" b="1" kern="1200">
                <a:solidFill>
                  <a:schemeClr val="bg1"/>
                </a:solidFill>
                <a:latin typeface="Arial" charset="0"/>
                <a:ea typeface="ＭＳ Ｐゴシック" charset="0"/>
                <a:cs typeface="ＭＳ Ｐゴシック" charset="0"/>
              </a:defRPr>
            </a:lvl1pPr>
            <a:lvl2pPr algn="l" rtl="0" eaLnBrk="0" fontAlgn="base" hangingPunct="0">
              <a:spcBef>
                <a:spcPct val="0"/>
              </a:spcBef>
              <a:spcAft>
                <a:spcPct val="0"/>
              </a:spcAft>
              <a:defRPr sz="2400" b="1">
                <a:solidFill>
                  <a:schemeClr val="tx1"/>
                </a:solidFill>
                <a:latin typeface="Arial" charset="0"/>
                <a:ea typeface="ＭＳ Ｐゴシック" charset="0"/>
                <a:cs typeface="ＭＳ Ｐゴシック" charset="0"/>
              </a:defRPr>
            </a:lvl2pPr>
            <a:lvl3pPr algn="l" rtl="0" eaLnBrk="0" fontAlgn="base" hangingPunct="0">
              <a:spcBef>
                <a:spcPct val="0"/>
              </a:spcBef>
              <a:spcAft>
                <a:spcPct val="0"/>
              </a:spcAft>
              <a:defRPr sz="2400" b="1">
                <a:solidFill>
                  <a:schemeClr val="tx1"/>
                </a:solidFill>
                <a:latin typeface="Arial" charset="0"/>
                <a:ea typeface="ＭＳ Ｐゴシック" charset="0"/>
                <a:cs typeface="ＭＳ Ｐゴシック" charset="0"/>
              </a:defRPr>
            </a:lvl3pPr>
            <a:lvl4pPr algn="l" rtl="0" eaLnBrk="0" fontAlgn="base" hangingPunct="0">
              <a:spcBef>
                <a:spcPct val="0"/>
              </a:spcBef>
              <a:spcAft>
                <a:spcPct val="0"/>
              </a:spcAft>
              <a:defRPr sz="2400" b="1">
                <a:solidFill>
                  <a:schemeClr val="tx1"/>
                </a:solidFill>
                <a:latin typeface="Arial" charset="0"/>
                <a:ea typeface="ＭＳ Ｐゴシック" charset="0"/>
                <a:cs typeface="ＭＳ Ｐゴシック" charset="0"/>
              </a:defRPr>
            </a:lvl4pPr>
            <a:lvl5pPr algn="l" rtl="0" eaLnBrk="0" fontAlgn="base" hangingPunct="0">
              <a:spcBef>
                <a:spcPct val="0"/>
              </a:spcBef>
              <a:spcAft>
                <a:spcPct val="0"/>
              </a:spcAft>
              <a:defRPr sz="24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Rockwell" pitchFamily="18" charset="0"/>
              </a:defRPr>
            </a:lvl6pPr>
            <a:lvl7pPr marL="914400" algn="ctr" rtl="0" fontAlgn="base">
              <a:spcBef>
                <a:spcPct val="0"/>
              </a:spcBef>
              <a:spcAft>
                <a:spcPct val="0"/>
              </a:spcAft>
              <a:defRPr sz="4400">
                <a:solidFill>
                  <a:schemeClr val="tx1"/>
                </a:solidFill>
                <a:latin typeface="Rockwell" pitchFamily="18" charset="0"/>
              </a:defRPr>
            </a:lvl7pPr>
            <a:lvl8pPr marL="1371600" algn="ctr" rtl="0" fontAlgn="base">
              <a:spcBef>
                <a:spcPct val="0"/>
              </a:spcBef>
              <a:spcAft>
                <a:spcPct val="0"/>
              </a:spcAft>
              <a:defRPr sz="4400">
                <a:solidFill>
                  <a:schemeClr val="tx1"/>
                </a:solidFill>
                <a:latin typeface="Rockwell" pitchFamily="18" charset="0"/>
              </a:defRPr>
            </a:lvl8pPr>
            <a:lvl9pPr marL="1828800" algn="ctr" rtl="0" fontAlgn="base">
              <a:spcBef>
                <a:spcPct val="0"/>
              </a:spcBef>
              <a:spcAft>
                <a:spcPct val="0"/>
              </a:spcAft>
              <a:defRPr sz="4400">
                <a:solidFill>
                  <a:schemeClr val="tx1"/>
                </a:solidFill>
                <a:latin typeface="Rockwell" pitchFamily="18" charset="0"/>
              </a:defRPr>
            </a:lvl9pPr>
          </a:lstStyle>
          <a:p>
            <a:pPr algn="just"/>
            <a:r>
              <a:rPr lang="en-US" dirty="0">
                <a:latin typeface="Times New Roman" panose="02020603050405020304" pitchFamily="18" charset="0"/>
                <a:cs typeface="Times New Roman" panose="02020603050405020304" pitchFamily="18" charset="0"/>
              </a:rPr>
              <a:t>Please identify:- </a:t>
            </a:r>
          </a:p>
          <a:p>
            <a:pPr algn="just"/>
            <a:r>
              <a:rPr lang="en-US" dirty="0">
                <a:latin typeface="Times New Roman" panose="02020603050405020304" pitchFamily="18" charset="0"/>
                <a:cs typeface="Times New Roman" panose="02020603050405020304" pitchFamily="18" charset="0"/>
              </a:rPr>
              <a:t>   </a:t>
            </a:r>
          </a:p>
          <a:p>
            <a:pPr marL="457200" indent="-457200" algn="just">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What type of information will be required</a:t>
            </a:r>
          </a:p>
          <a:p>
            <a:pPr marL="457200" indent="-457200" algn="just">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What would be the most important information source </a:t>
            </a:r>
          </a:p>
          <a:p>
            <a:pPr marL="457200" indent="-457200" algn="just">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How the data will be collected, analyzed and presented</a:t>
            </a:r>
          </a:p>
          <a:p>
            <a:pPr marL="457200" indent="-457200" algn="just">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Timeline of all the activities </a:t>
            </a:r>
          </a:p>
        </p:txBody>
      </p:sp>
      <p:grpSp>
        <p:nvGrpSpPr>
          <p:cNvPr id="5" name="Group 4"/>
          <p:cNvGrpSpPr/>
          <p:nvPr/>
        </p:nvGrpSpPr>
        <p:grpSpPr>
          <a:xfrm>
            <a:off x="10727835" y="758667"/>
            <a:ext cx="466347" cy="419790"/>
            <a:chOff x="8066093" y="950853"/>
            <a:chExt cx="466347" cy="419790"/>
          </a:xfrm>
        </p:grpSpPr>
        <p:sp>
          <p:nvSpPr>
            <p:cNvPr id="6" name="Flowchart: Connector 5"/>
            <p:cNvSpPr/>
            <p:nvPr/>
          </p:nvSpPr>
          <p:spPr>
            <a:xfrm>
              <a:off x="8066093" y="950853"/>
              <a:ext cx="394339" cy="386721"/>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Slide Number Placeholder 3">
              <a:extLst>
                <a:ext uri="{FF2B5EF4-FFF2-40B4-BE49-F238E27FC236}">
                  <a16:creationId xmlns:a16="http://schemas.microsoft.com/office/drawing/2014/main" id="{8E7DC8A8-83F0-4540-AA74-CBA99A0A8237}"/>
                </a:ext>
              </a:extLst>
            </p:cNvPr>
            <p:cNvSpPr txBox="1">
              <a:spLocks/>
            </p:cNvSpPr>
            <p:nvPr/>
          </p:nvSpPr>
          <p:spPr>
            <a:xfrm>
              <a:off x="8138101" y="980728"/>
              <a:ext cx="394339" cy="38991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84200" hangingPunct="0">
                <a:defRPr/>
              </a:pPr>
              <a:fld id="{86CB4B4D-7CA3-9044-876B-883B54F8677D}" type="slidenum">
                <a:rPr lang="en-US" sz="1600" kern="0">
                  <a:latin typeface="Times New Roman" panose="02020603050405020304" pitchFamily="18" charset="0"/>
                  <a:cs typeface="Times New Roman" panose="02020603050405020304" pitchFamily="18" charset="0"/>
                  <a:sym typeface="Open Sans Bold"/>
                </a:rPr>
                <a:pPr defTabSz="584200" hangingPunct="0">
                  <a:defRPr/>
                </a:pPr>
                <a:t>9</a:t>
              </a:fld>
              <a:endParaRPr lang="en-US" sz="1600" kern="0" dirty="0">
                <a:latin typeface="Times New Roman" panose="02020603050405020304" pitchFamily="18" charset="0"/>
                <a:cs typeface="Times New Roman" panose="02020603050405020304" pitchFamily="18" charset="0"/>
                <a:sym typeface="Open Sans Bold"/>
              </a:endParaRPr>
            </a:p>
          </p:txBody>
        </p:sp>
      </p:grpSp>
    </p:spTree>
    <p:extLst>
      <p:ext uri="{BB962C8B-B14F-4D97-AF65-F5344CB8AC3E}">
        <p14:creationId xmlns:p14="http://schemas.microsoft.com/office/powerpoint/2010/main" val="3780192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B4C7B17F108D446BD87807CC6E35500" ma:contentTypeVersion="7" ma:contentTypeDescription="Create a new document." ma:contentTypeScope="" ma:versionID="3bc93a546ec8b49e5dfb978eb75c9d72">
  <xsd:schema xmlns:xsd="http://www.w3.org/2001/XMLSchema" xmlns:xs="http://www.w3.org/2001/XMLSchema" xmlns:p="http://schemas.microsoft.com/office/2006/metadata/properties" xmlns:ns2="ab25ebcb-702b-44be-9550-196378a8676c" targetNamespace="http://schemas.microsoft.com/office/2006/metadata/properties" ma:root="true" ma:fieldsID="34af9ced50f7585c475d1850ed1f70d9" ns2:_="">
    <xsd:import namespace="ab25ebcb-702b-44be-9550-196378a8676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25ebcb-702b-44be-9550-196378a867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1F0CA30-CDCB-49DF-B637-63EB80D3D608}">
  <ds:schemaRefs>
    <ds:schemaRef ds:uri="http://schemas.microsoft.com/sharepoint/v3/contenttype/forms"/>
  </ds:schemaRefs>
</ds:datastoreItem>
</file>

<file path=customXml/itemProps2.xml><?xml version="1.0" encoding="utf-8"?>
<ds:datastoreItem xmlns:ds="http://schemas.openxmlformats.org/officeDocument/2006/customXml" ds:itemID="{E348F6CD-A164-4067-9EEE-58B1B6AC1691}">
  <ds:schemaRefs>
    <ds:schemaRef ds:uri="http://schemas.microsoft.com/office/2006/metadata/properties"/>
    <ds:schemaRef ds:uri="http://purl.org/dc/dcmitype/"/>
    <ds:schemaRef ds:uri="http://schemas.microsoft.com/office/2006/documentManagement/types"/>
    <ds:schemaRef ds:uri="http://purl.org/dc/elements/1.1/"/>
    <ds:schemaRef ds:uri="http://www.w3.org/XML/1998/namespace"/>
    <ds:schemaRef ds:uri="ab25ebcb-702b-44be-9550-196378a8676c"/>
    <ds:schemaRef ds:uri="http://schemas.microsoft.com/office/infopath/2007/PartnerControl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ECDDF975-9C4A-4800-B84E-4FE3AF9DE6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25ebcb-702b-44be-9550-196378a867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6241</TotalTime>
  <Words>2865</Words>
  <Application>Microsoft Office PowerPoint</Application>
  <PresentationFormat>Widescreen</PresentationFormat>
  <Paragraphs>356</Paragraphs>
  <Slides>47</Slides>
  <Notes>24</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ＭＳ Ｐゴシック</vt:lpstr>
      <vt:lpstr>Arial</vt:lpstr>
      <vt:lpstr>Calibri</vt:lpstr>
      <vt:lpstr>Courier New</vt:lpstr>
      <vt:lpstr>IBM Plex Sans</vt:lpstr>
      <vt:lpstr>Open Sans Bold</vt:lpstr>
      <vt:lpstr>System Font Regular</vt:lpstr>
      <vt:lpstr>Times New Roman</vt:lpstr>
      <vt:lpstr>Wingdings</vt:lpstr>
      <vt:lpstr>Office Theme</vt:lpstr>
      <vt:lpstr>PowerPoint Presentation</vt:lpstr>
      <vt:lpstr>PowerPoint Presentation</vt:lpstr>
      <vt:lpstr>Content of MIRA module</vt:lpstr>
      <vt:lpstr>PowerPoint Presentation</vt:lpstr>
      <vt:lpstr>Objectives of Session 1</vt:lpstr>
      <vt:lpstr>Content of Session 1</vt:lpstr>
      <vt:lpstr>Assessment in Emergencies - Scenario</vt:lpstr>
      <vt:lpstr>Assessment in Emergencies - Scenario</vt:lpstr>
      <vt:lpstr>Assessment in Emergencies</vt:lpstr>
      <vt:lpstr>Assessment in Emergencies – Group Work Presentation</vt:lpstr>
      <vt:lpstr>PowerPoint Presentation</vt:lpstr>
      <vt:lpstr>Objectives of Session 2</vt:lpstr>
      <vt:lpstr>Content of Session 2</vt:lpstr>
      <vt:lpstr>MIRA Background</vt:lpstr>
      <vt:lpstr>MIRA – Sectors Covered</vt:lpstr>
      <vt:lpstr>MIRA – Initiation Process</vt:lpstr>
      <vt:lpstr>MIRA – Team Composition / Coordination Structure</vt:lpstr>
      <vt:lpstr>MIRA – Process (Three Phases) </vt:lpstr>
      <vt:lpstr>  </vt:lpstr>
      <vt:lpstr>PowerPoint Presentation</vt:lpstr>
      <vt:lpstr>Key Informant</vt:lpstr>
      <vt:lpstr>Identifying Key Informant</vt:lpstr>
      <vt:lpstr>Key Informant Selection Criteria</vt:lpstr>
      <vt:lpstr>Key Informant Selection Criteria</vt:lpstr>
      <vt:lpstr>PowerPoint Presentation</vt:lpstr>
      <vt:lpstr>Direct observation Checklist </vt:lpstr>
      <vt:lpstr>Direct Observation</vt:lpstr>
      <vt:lpstr>Direct Observation</vt:lpstr>
      <vt:lpstr>PowerPoint Presentation</vt:lpstr>
      <vt:lpstr>PowerPoint Presentation</vt:lpstr>
      <vt:lpstr>PowerPoint Presentation</vt:lpstr>
      <vt:lpstr>Data Collection- Direct Observation</vt:lpstr>
      <vt:lpstr>PowerPoint Presentation</vt:lpstr>
      <vt:lpstr>Do’s and Don’ts of Interview Techniques </vt:lpstr>
      <vt:lpstr>Interview Do’s</vt:lpstr>
      <vt:lpstr>Interview Do’s</vt:lpstr>
      <vt:lpstr>Interview Do’s</vt:lpstr>
      <vt:lpstr>Interview Don'ts </vt:lpstr>
      <vt:lpstr>Interview don'ts </vt:lpstr>
      <vt:lpstr>PowerPoint Presentation</vt:lpstr>
      <vt:lpstr>MIRA in action  </vt:lpstr>
      <vt:lpstr>PowerPoint Presentation</vt:lpstr>
      <vt:lpstr>PowerPoint Presentation</vt:lpstr>
      <vt:lpstr>PowerPoint Presentation</vt:lpstr>
      <vt:lpstr>ODK Collect</vt:lpstr>
      <vt:lpstr>Course Materials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Valerie Haslam</dc:creator>
  <cp:lastModifiedBy>Iqbal Shahid</cp:lastModifiedBy>
  <cp:revision>325</cp:revision>
  <cp:lastPrinted>2021-02-23T10:40:15Z</cp:lastPrinted>
  <dcterms:created xsi:type="dcterms:W3CDTF">2019-07-02T13:31:55Z</dcterms:created>
  <dcterms:modified xsi:type="dcterms:W3CDTF">2021-03-14T05:08:21Z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0x010100FB4C7B17F108D446BD87807CC6E35500</vt:lpwstr>
  </property>
</Properties>
</file>