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sldIdLst>
    <p:sldId id="257" r:id="rId5"/>
    <p:sldId id="275" r:id="rId6"/>
    <p:sldId id="266" r:id="rId7"/>
    <p:sldId id="284" r:id="rId8"/>
    <p:sldId id="286" r:id="rId9"/>
    <p:sldId id="272" r:id="rId10"/>
    <p:sldId id="271" r:id="rId11"/>
    <p:sldId id="273" r:id="rId12"/>
    <p:sldId id="274" r:id="rId13"/>
    <p:sldId id="276" r:id="rId14"/>
    <p:sldId id="278" r:id="rId15"/>
    <p:sldId id="279" r:id="rId16"/>
    <p:sldId id="280" r:id="rId17"/>
    <p:sldId id="281" r:id="rId18"/>
    <p:sldId id="267" r:id="rId19"/>
    <p:sldId id="282" r:id="rId20"/>
    <p:sldId id="268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858"/>
    <a:srgbClr val="E53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BD421-1A99-45CF-B44E-9557E2856142}" v="15" dt="2020-07-30T21:51:36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61" autoAdjust="0"/>
    <p:restoredTop sz="88083" autoAdjust="0"/>
  </p:normalViewPr>
  <p:slideViewPr>
    <p:cSldViewPr snapToGrid="0" snapToObjects="1">
      <p:cViewPr varScale="1">
        <p:scale>
          <a:sx n="40" d="100"/>
          <a:sy n="4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03ED7-7880-F24F-A69F-8569CC10211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67D11-0723-7545-985E-E0C0A70DF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48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agencystandingcommittee.org/iasc-learning-package-protection-sexual-misconduct-un-partner-organization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youtu.be/GQhOuq7BFLY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42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4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19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04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2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9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9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47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IASC video, What If It Were You (useful when discussing these issues from a bystander perspective)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https://interagencystandingcommittee.org/iasc-learning-package-protection-sexual-misconduct-un-partner-organizations</a:t>
            </a:r>
            <a:r>
              <a:rPr lang="en-A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 the Children video, Child safeguarding in emergencies (explains safeguarding in relation to children; available in several languages)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https://youtu.be/GQhOuq7BFLY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48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4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48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B67D11-0723-7545-985E-E0C0A70DF7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1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1872F-DE9F-E54A-BEE7-0F43BB9FB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36C2B6-BD35-B240-B258-D75FA0B98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95A9C-1826-4149-988A-759555BB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C7E4-8343-254C-9300-272FC3E53417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D9E0B-7D05-994D-BB22-F93558A6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FC94F-3027-E243-B11D-49311D63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8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4C0A-C2FE-DB4D-8A65-D585E38B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DF354-3622-6545-B0CD-0C07E7B39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78A3F-931B-854E-92F7-A184B224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318F-D809-A041-BF4C-80CC28846C67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2561C-3EB1-C24F-8225-53C02B66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FAF45-B093-4A48-B121-30DCBF21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CC8BDA-F52C-A843-917E-B000B1420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85F93-391F-E84F-9722-6EF2266F7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FB226-AA36-F84C-8D4E-12AFAF687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BD68-F4D9-E14E-84F5-8EE2F4291C8C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A178-8F16-7E4C-9AF9-5F7A6C1A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BB426-72C2-984B-8B77-E589C37B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1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40663-078A-2041-AF87-2FD3C954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056C-814A-D74A-B54A-3D4A35A8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AFB2A-3CB7-CB49-A71F-584B523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829-414B-0240-AF1D-F1DB90F23F02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001B-81D9-3843-B41D-4C730A22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9B3D-796F-8C41-9945-1E460856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8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1A773-754A-E14C-BC29-F34AD5F5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CDA0B-5B88-1343-B4D4-3FF4D3678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C1CD6-9CF5-FC4D-A46E-91111F746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1BEA-CCF5-BE4E-8A6E-2677D053FAD6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24CB-7C60-4D42-BA69-CC8FE2F8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3E942-D75F-5947-A539-21A6E8D1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3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8EC1-0E59-0543-9487-814EBB1EC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8025-D538-7741-BFFC-78DB589E2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C753D-E069-1542-8F0D-DA1C86212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B7D01-4D4F-6943-9302-AAC772111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BF9D-41A3-DF43-BCF5-8F86511688EA}" type="datetime1">
              <a:rPr lang="en-AU" smtClean="0"/>
              <a:t>24/03/2022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F5CB1-9B98-B646-AAEE-1A3FABC4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F6C72-DE18-5246-A3AE-8EF483DE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2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9C5EB-C939-0146-ACEC-139360336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D505D-56AC-5C42-829A-EE5051BFF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94452-D52B-BB4B-96C6-C88E3582B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B0E01-C44D-6347-A614-E9C7668C4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5EC1E-4E03-BA4C-AED4-8CCB9BD73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EA55CC-21D0-AE44-9850-D018D16A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5813-8356-EA4A-9B55-642AD8E0D9E8}" type="datetime1">
              <a:rPr lang="en-AU" smtClean="0"/>
              <a:t>24/03/2022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4D07F-F5BB-3948-BAC1-87829914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869DE7-CD63-F142-9EC9-0287256A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8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0F11-A3E1-4D4F-916C-FACE0AB8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7BA7E2-6CBE-4EEC-8EDA-D8F2A988A8FD}"/>
              </a:ext>
            </a:extLst>
          </p:cNvPr>
          <p:cNvSpPr txBox="1">
            <a:spLocks/>
          </p:cNvSpPr>
          <p:nvPr userDrawn="1"/>
        </p:nvSpPr>
        <p:spPr>
          <a:xfrm>
            <a:off x="-1103555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  <a:endParaRPr lang="en-US" dirty="0">
              <a:solidFill>
                <a:srgbClr val="FF0000"/>
              </a:solidFill>
              <a:ea typeface="Segoe UI Emoji" panose="020B0502040204020203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5C5532-1DAF-4C1E-B576-A1DF12447986}"/>
              </a:ext>
            </a:extLst>
          </p:cNvPr>
          <p:cNvCxnSpPr/>
          <p:nvPr userDrawn="1"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90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7DE94-C9DC-48D2-A1BB-4729D032DC54}"/>
              </a:ext>
            </a:extLst>
          </p:cNvPr>
          <p:cNvSpPr txBox="1">
            <a:spLocks/>
          </p:cNvSpPr>
          <p:nvPr userDrawn="1"/>
        </p:nvSpPr>
        <p:spPr>
          <a:xfrm>
            <a:off x="-1103555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  <a:endParaRPr lang="en-US" dirty="0">
              <a:solidFill>
                <a:srgbClr val="FF0000"/>
              </a:solidFill>
              <a:ea typeface="Segoe UI Emoji" panose="020B0502040204020203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85D1DC-EEDA-4355-B2E0-38BBE022469A}"/>
              </a:ext>
            </a:extLst>
          </p:cNvPr>
          <p:cNvCxnSpPr/>
          <p:nvPr userDrawn="1"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D67CC-FA01-9C4B-80F6-63958B18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B2D-1D40-D747-92B5-D4750216D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93664-57DB-564B-9420-9237C97CE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F3322-E2B5-E446-AC62-AC3BE787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6B46-2812-7544-9B93-BB0AFD6FA47B}" type="datetime1">
              <a:rPr lang="en-AU" smtClean="0"/>
              <a:t>24/03/2022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23A50-5994-174F-9E8E-EC5AF6C5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B64E5-7E3A-B44C-A851-922AB194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3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D3F57-230B-0F49-B232-6B1D0B0D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7F465E-9C84-A04C-A298-8E11FCCEA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2CE15-CFEB-9E46-AC15-BCEA65689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EF12E-B65E-8A44-BB31-66FD474F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74C-FB45-D147-A964-0A2A94997C7D}" type="datetime1">
              <a:rPr lang="en-AU" smtClean="0"/>
              <a:t>24/03/2022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19B9-73A1-C644-97C2-90328A3FD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SFP Training Pilot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6299F-B9E0-E347-9319-257A8536E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3D3B18-FCAC-8D4F-98AF-81CE0D93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E43E4-E99F-334E-BB25-DA2CAF747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DCDD0-2F78-8A47-B8AC-8AD496610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B5D73-6877-1A46-A89D-AAE9D21C5F8F}" type="datetime1">
              <a:rPr lang="en-AU" smtClean="0"/>
              <a:t>24/03/2022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313A7-91BD-814D-9BA3-75F7018A7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SFP Training Pilot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8E66A-7238-6E41-A005-85164B879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2C64-B298-2A47-A9AE-575733AC5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4A4C00-EE12-5640-A260-C1EBC27548D0}"/>
              </a:ext>
            </a:extLst>
          </p:cNvPr>
          <p:cNvSpPr/>
          <p:nvPr/>
        </p:nvSpPr>
        <p:spPr>
          <a:xfrm>
            <a:off x="0" y="3429000"/>
            <a:ext cx="12192000" cy="1836159"/>
          </a:xfrm>
          <a:prstGeom prst="rect">
            <a:avLst/>
          </a:prstGeom>
          <a:solidFill>
            <a:srgbClr val="253858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1"/>
                </a:solidFill>
                <a:ea typeface="Segoe UI Emoji" panose="020B0502040204020203" pitchFamily="34" charset="0"/>
              </a:rPr>
              <a:t>Module 1 Awareness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ea typeface="Segoe UI Emoji" panose="020B0502040204020203" pitchFamily="34" charset="0"/>
              </a:rPr>
              <a:t>Safeguarding Focal Point Training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D20479-DA46-6E4F-B29C-4572255A1246}"/>
              </a:ext>
            </a:extLst>
          </p:cNvPr>
          <p:cNvGrpSpPr/>
          <p:nvPr/>
        </p:nvGrpSpPr>
        <p:grpSpPr>
          <a:xfrm>
            <a:off x="2366272" y="951563"/>
            <a:ext cx="7459457" cy="1655762"/>
            <a:chOff x="2302924" y="951563"/>
            <a:chExt cx="7459457" cy="16557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148C486-9B69-4240-9F39-CF591A191547}"/>
                </a:ext>
              </a:extLst>
            </p:cNvPr>
            <p:cNvSpPr/>
            <p:nvPr/>
          </p:nvSpPr>
          <p:spPr>
            <a:xfrm>
              <a:off x="2302924" y="951563"/>
              <a:ext cx="1675503" cy="1655762"/>
            </a:xfrm>
            <a:prstGeom prst="rect">
              <a:avLst/>
            </a:prstGeom>
            <a:solidFill>
              <a:srgbClr val="E53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7C538F5-0934-1740-BA99-5F95505EC813}"/>
                </a:ext>
              </a:extLst>
            </p:cNvPr>
            <p:cNvSpPr/>
            <p:nvPr/>
          </p:nvSpPr>
          <p:spPr>
            <a:xfrm>
              <a:off x="4196643" y="951563"/>
              <a:ext cx="1675503" cy="16557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61DC28C-8059-4F43-AD59-A1C89539E2EB}"/>
                </a:ext>
              </a:extLst>
            </p:cNvPr>
            <p:cNvSpPr/>
            <p:nvPr/>
          </p:nvSpPr>
          <p:spPr>
            <a:xfrm>
              <a:off x="6090363" y="951563"/>
              <a:ext cx="1675503" cy="16557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AD499BB-F240-B746-8181-2737DB69F512}"/>
                </a:ext>
              </a:extLst>
            </p:cNvPr>
            <p:cNvSpPr/>
            <p:nvPr/>
          </p:nvSpPr>
          <p:spPr>
            <a:xfrm>
              <a:off x="8086878" y="951563"/>
              <a:ext cx="1675503" cy="165576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D4CC15C-C077-714E-BB41-6560A093DDB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277" y="1257333"/>
              <a:ext cx="1026795" cy="1026795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6C341B-3B4E-6746-9469-AA58F8901E87}"/>
              </a:ext>
            </a:extLst>
          </p:cNvPr>
          <p:cNvGrpSpPr/>
          <p:nvPr/>
        </p:nvGrpSpPr>
        <p:grpSpPr>
          <a:xfrm>
            <a:off x="3104510" y="5750319"/>
            <a:ext cx="5982981" cy="755349"/>
            <a:chOff x="2782636" y="5861461"/>
            <a:chExt cx="5982981" cy="75534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9966DF9-DFCE-0F4C-992F-D0A331FE5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6001" y="5988636"/>
              <a:ext cx="1479616" cy="50099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AA2C3F-3EDB-404E-92FD-A9D1D4B69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636" y="5861461"/>
              <a:ext cx="1173489" cy="75534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4B923B6-8082-4B46-B7CF-10981F9E4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85681" y="5931462"/>
              <a:ext cx="2270764" cy="6153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220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B405C0-13DD-4A11-8109-3FDE99E82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0"/>
            <a:ext cx="10515600" cy="904875"/>
          </a:xfrm>
          <a:solidFill>
            <a:srgbClr val="E5332A"/>
          </a:solidFill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Session 2: Contextualizing Safeguarding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2DA5A8-835A-4D73-A2DA-92BDC5B21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394711"/>
            <a:ext cx="4114800" cy="365125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58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Context Mapping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1327383"/>
            <a:ext cx="6422571" cy="4663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AU" sz="3200" dirty="0"/>
          </a:p>
          <a:p>
            <a:pPr lvl="1"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800" dirty="0"/>
              <a:t>Part 1: Risks and Protective Mechanisms</a:t>
            </a:r>
          </a:p>
          <a:p>
            <a:pPr lvl="2">
              <a:spcAft>
                <a:spcPts val="1200"/>
              </a:spcAft>
            </a:pPr>
            <a:r>
              <a:rPr lang="en-AU" sz="2400" dirty="0"/>
              <a:t>Identify the most important point from each section (e.g. the section on what kinds of abuse exist in local communities) you would like to share with the group.</a:t>
            </a:r>
            <a:endParaRPr lang="en-GB" sz="2400" dirty="0"/>
          </a:p>
          <a:p>
            <a:pPr lvl="1"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800" dirty="0"/>
              <a:t>Part 2: Policy Summary </a:t>
            </a:r>
          </a:p>
          <a:p>
            <a:pPr lvl="2"/>
            <a:r>
              <a:rPr lang="en-AU" sz="2400" dirty="0"/>
              <a:t>Identify one policy that exists within your organization that covers an element of safeguarding you would like to share with the group. </a:t>
            </a:r>
            <a:endParaRPr lang="en-GB" sz="24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0ED4C46-4388-4E2D-B89B-F78DC664B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458" y="519239"/>
            <a:ext cx="4615392" cy="350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1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887"/>
            <a:ext cx="105156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lvl="0"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3100" dirty="0"/>
              <a:t>Safeguarding priorities will differ between and within countries, so it is important for SFPs to understand the context in which they are working. </a:t>
            </a:r>
            <a:endParaRPr lang="en-GB" sz="3100" dirty="0"/>
          </a:p>
          <a:p>
            <a:pPr lvl="0"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3100" dirty="0"/>
              <a:t>Organizations need to have policies and procedures in place to respond to and manage safeguarding concerns in a consistent way.</a:t>
            </a:r>
            <a:endParaRPr lang="en-GB" sz="3100" dirty="0"/>
          </a:p>
          <a:p>
            <a:pPr lvl="0"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3100" dirty="0"/>
              <a:t>Different organizations may address different elements of safeguarding in different policies.</a:t>
            </a:r>
            <a:endParaRPr lang="en-GB" sz="3100" dirty="0"/>
          </a:p>
          <a:p>
            <a:pPr lvl="0"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3100" dirty="0"/>
              <a:t>Focal points should know the location and content of the various policies, as well as the content owner responsible for updating those policies.</a:t>
            </a:r>
            <a:endParaRPr lang="en-GB" sz="3100" dirty="0"/>
          </a:p>
          <a:p>
            <a:pPr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endParaRPr lang="en-GB" sz="3200" dirty="0"/>
          </a:p>
          <a:p>
            <a:pPr lvl="0">
              <a:lnSpc>
                <a:spcPct val="134000"/>
              </a:lnSpc>
              <a:buClr>
                <a:srgbClr val="E5332A"/>
              </a:buClr>
              <a:buSzPct val="80000"/>
              <a:buFont typeface="Wingdings" charset="2"/>
              <a:buChar char="§"/>
            </a:pPr>
            <a:endParaRPr lang="en-GB" sz="32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59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FCDB77-2234-4E76-9B08-17F9ED3F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85309"/>
            <a:ext cx="10515600" cy="877166"/>
          </a:xfrm>
          <a:solidFill>
            <a:srgbClr val="E5332A"/>
          </a:solidFill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Session 3: Roles and Responsibilities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3F6E62-C31A-4F6C-BBA9-32F239032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 txBox="1">
            <a:spLocks/>
          </p:cNvSpPr>
          <p:nvPr/>
        </p:nvSpPr>
        <p:spPr>
          <a:xfrm>
            <a:off x="-1103555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635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92E91CA-B883-4ECB-8F96-E3A081BD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 and Responsibilities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66DE6E-12F7-4F12-AA1A-A37BCAD8F1D1}"/>
              </a:ext>
            </a:extLst>
          </p:cNvPr>
          <p:cNvSpPr txBox="1"/>
          <p:nvPr/>
        </p:nvSpPr>
        <p:spPr>
          <a:xfrm>
            <a:off x="838200" y="1581332"/>
            <a:ext cx="11501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000" dirty="0"/>
          </a:p>
          <a:p>
            <a:r>
              <a:rPr lang="en-AU" sz="2000" dirty="0"/>
              <a:t>For each task, decide if that role/function is: </a:t>
            </a:r>
          </a:p>
          <a:p>
            <a:endParaRPr lang="en-GB" sz="2000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67B9894-1D5B-4B71-B850-0F340D5800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966859"/>
              </p:ext>
            </p:extLst>
          </p:nvPr>
        </p:nvGraphicFramePr>
        <p:xfrm>
          <a:off x="838200" y="2514600"/>
          <a:ext cx="6705599" cy="3443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940">
                  <a:extLst>
                    <a:ext uri="{9D8B030D-6E8A-4147-A177-3AD203B41FA5}">
                      <a16:colId xmlns:a16="http://schemas.microsoft.com/office/drawing/2014/main" val="336218341"/>
                    </a:ext>
                  </a:extLst>
                </a:gridCol>
                <a:gridCol w="1890281">
                  <a:extLst>
                    <a:ext uri="{9D8B030D-6E8A-4147-A177-3AD203B41FA5}">
                      <a16:colId xmlns:a16="http://schemas.microsoft.com/office/drawing/2014/main" val="1516135426"/>
                    </a:ext>
                  </a:extLst>
                </a:gridCol>
                <a:gridCol w="4534378">
                  <a:extLst>
                    <a:ext uri="{9D8B030D-6E8A-4147-A177-3AD203B41FA5}">
                      <a16:colId xmlns:a16="http://schemas.microsoft.com/office/drawing/2014/main" val="880504887"/>
                    </a:ext>
                  </a:extLst>
                </a:gridCol>
              </a:tblGrid>
              <a:tr h="1342293">
                <a:tc>
                  <a:txBody>
                    <a:bodyPr/>
                    <a:lstStyle/>
                    <a:p>
                      <a:r>
                        <a:rPr lang="en-GB" sz="2000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Responsible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the person(s) responsible for implementation and completes the task or process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866298"/>
                  </a:ext>
                </a:extLst>
              </a:tr>
              <a:tr h="1342293">
                <a:tc>
                  <a:txBody>
                    <a:bodyPr/>
                    <a:lstStyle/>
                    <a:p>
                      <a:r>
                        <a:rPr lang="en-GB" sz="20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Accountable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the person held accountable if the task or process is not completed; there would usually only be one accountable person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430918"/>
                  </a:ext>
                </a:extLst>
              </a:tr>
              <a:tr h="758687">
                <a:tc>
                  <a:txBody>
                    <a:bodyPr/>
                    <a:lstStyle/>
                    <a:p>
                      <a:r>
                        <a:rPr lang="en-GB" sz="2000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Informed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the person informed once a decision has been made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750335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A43A1C9-6DCD-457B-9E29-BD670AB48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810" y="487035"/>
            <a:ext cx="4118317" cy="291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6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138"/>
            <a:ext cx="10515600" cy="4351338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US" sz="2300" dirty="0"/>
              <a:t>All staff have a role and responsibility in safeguarding, but there are certain responsibilities that lie with SFPs.</a:t>
            </a:r>
            <a:endParaRPr lang="en-GB" sz="2300" dirty="0"/>
          </a:p>
          <a:p>
            <a:pPr lvl="0"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US" sz="2300" dirty="0"/>
              <a:t>The Focal Point designation is a role or “hat” assigned to existing personnel and not a full-time position, so it is important to respect the need to balance the SFP’s regular job with meaningful engagement on Safeguarding. </a:t>
            </a:r>
            <a:endParaRPr lang="en-GB" sz="2300" dirty="0"/>
          </a:p>
          <a:p>
            <a:pPr lvl="0"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US" sz="2300" dirty="0"/>
              <a:t>SFPs are typically chosen because of their personal as well as professional attributes – they are trusted individuals who are known to demonstrate care and compassion.</a:t>
            </a:r>
            <a:endParaRPr lang="en-GB" sz="2300" dirty="0"/>
          </a:p>
          <a:p>
            <a:pPr lvl="0"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US" sz="2300" dirty="0"/>
              <a:t>The nomination of an SFP does not relieve the Head of Office as ultimately responsible for Safeguarding in his/her office but supports the Head of Office to fulfill that responsibility.</a:t>
            </a:r>
            <a:endParaRPr lang="en-GB" sz="2300" dirty="0"/>
          </a:p>
          <a:p>
            <a:pPr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endParaRPr lang="en-GB" sz="2400" dirty="0"/>
          </a:p>
          <a:p>
            <a:pPr lvl="0"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endParaRPr lang="en-GB" sz="2400" dirty="0"/>
          </a:p>
          <a:p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499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FCDB77-2234-4E76-9B08-17F9ED3F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574473"/>
            <a:ext cx="10515600" cy="988002"/>
          </a:xfrm>
          <a:solidFill>
            <a:srgbClr val="E5332A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Session 4: Additional Sessions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3F6E62-C31A-4F6C-BBA9-32F239032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390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220" y="246722"/>
            <a:ext cx="10515600" cy="1325563"/>
          </a:xfrm>
        </p:spPr>
        <p:txBody>
          <a:bodyPr/>
          <a:lstStyle/>
          <a:p>
            <a:r>
              <a:rPr lang="en-AU" i="1" dirty="0"/>
              <a:t>Online Assignment</a:t>
            </a:r>
            <a:r>
              <a:rPr lang="en-AU" dirty="0"/>
              <a:t> </a:t>
            </a:r>
            <a:r>
              <a:rPr lang="en-AU" dirty="0">
                <a:solidFill>
                  <a:srgbClr val="FF0000"/>
                </a:solidFill>
              </a:rPr>
              <a:t>| Option 1 Key Messages</a:t>
            </a:r>
            <a:r>
              <a:rPr lang="en-GB" b="1" dirty="0"/>
              <a:t/>
            </a:r>
            <a:br>
              <a:rPr lang="en-GB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220" y="1392074"/>
            <a:ext cx="8835887" cy="50409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Group 1:</a:t>
            </a:r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Who are the different groups of staff you want to target (e.g. staff, volunteers, contractors)?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What key messages/information do you need to share? [brief summary]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How will you share these key messages with staff?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Additional: what useful internal or external resources can you draw on?</a:t>
            </a:r>
            <a:endParaRPr lang="en-GB" sz="1700" dirty="0"/>
          </a:p>
          <a:p>
            <a:pPr marL="0" indent="0">
              <a:buNone/>
            </a:pPr>
            <a:r>
              <a:rPr lang="en-US" dirty="0"/>
              <a:t>Group 2:</a:t>
            </a:r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Who are the different groups within communities you want to target (e.g. women, children, persons with disabilities)?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What key messages/information do you need to share? [brief summary]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How will you share the key messages with the community?</a:t>
            </a:r>
            <a:endParaRPr lang="en-GB" sz="1700" dirty="0"/>
          </a:p>
          <a:p>
            <a:pPr marL="914400" lvl="1" indent="-457200">
              <a:buClr>
                <a:srgbClr val="E5332A"/>
              </a:buClr>
              <a:buFont typeface="+mj-lt"/>
              <a:buAutoNum type="arabicPeriod"/>
            </a:pPr>
            <a:r>
              <a:rPr lang="en-US" dirty="0"/>
              <a:t>Additional: what useful internal or external resources can you draw on?</a:t>
            </a:r>
            <a:endParaRPr lang="en-GB" sz="1700" dirty="0"/>
          </a:p>
          <a:p>
            <a:endParaRPr lang="en-US" dirty="0"/>
          </a:p>
        </p:txBody>
      </p:sp>
      <p:pic>
        <p:nvPicPr>
          <p:cNvPr id="8" name="Content Placeholder 13">
            <a:extLst>
              <a:ext uri="{FF2B5EF4-FFF2-40B4-BE49-F238E27FC236}">
                <a16:creationId xmlns:a16="http://schemas.microsoft.com/office/drawing/2014/main" id="{540B92E5-3E3F-4BE6-A9FF-FCD74BB4E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0107" y="1091365"/>
            <a:ext cx="2406058" cy="2499974"/>
          </a:xfrm>
          <a:prstGeom prst="rect">
            <a:avLst/>
          </a:prstGeom>
        </p:spPr>
      </p:pic>
      <p:pic>
        <p:nvPicPr>
          <p:cNvPr id="9" name="Content Placeholder 10">
            <a:extLst>
              <a:ext uri="{FF2B5EF4-FFF2-40B4-BE49-F238E27FC236}">
                <a16:creationId xmlns:a16="http://schemas.microsoft.com/office/drawing/2014/main" id="{B11FCBBF-8E4C-4854-AE48-D32D25C77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2301" y="3773200"/>
            <a:ext cx="2091487" cy="2659873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801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49C45-2509-476F-B72F-538D4475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BC7C-DD8F-43B8-B0EE-A17C63EBD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91"/>
            <a:ext cx="10515600" cy="45658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500" dirty="0"/>
              <a:t>There are different types of harm that can arise in our work due to imbalances of power between organizations, staff, and communities where we work.</a:t>
            </a:r>
            <a:endParaRPr lang="en-GB" sz="2500" dirty="0"/>
          </a:p>
          <a:p>
            <a:pPr marL="228600" lvl="1">
              <a:spcBef>
                <a:spcPts val="1000"/>
              </a:spcBef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500" dirty="0"/>
              <a:t>Safeguarding is underpinned by international standards, should adhere to local laws, and should address the risks that are prevalent in that context.</a:t>
            </a:r>
            <a:endParaRPr lang="en-GB" sz="2500" dirty="0"/>
          </a:p>
          <a:p>
            <a:pPr marL="228600" lvl="1">
              <a:spcBef>
                <a:spcPts val="1000"/>
              </a:spcBef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500" dirty="0"/>
              <a:t>Organizations may have various policies relating to different aspects of safeguarding that are central to guiding the work of SFPs.</a:t>
            </a:r>
            <a:endParaRPr lang="en-GB" sz="2500" dirty="0"/>
          </a:p>
          <a:p>
            <a:pPr marL="228600" lvl="1">
              <a:spcBef>
                <a:spcPts val="1000"/>
              </a:spcBef>
              <a:spcAft>
                <a:spcPts val="600"/>
              </a:spcAft>
              <a:buClr>
                <a:srgbClr val="E5332A"/>
              </a:buClr>
              <a:buSzPct val="80000"/>
              <a:buFont typeface="Wingdings" charset="2"/>
              <a:buChar char="§"/>
            </a:pPr>
            <a:r>
              <a:rPr lang="en-AU" sz="2500" dirty="0"/>
              <a:t>Focal points play a key role through supporting the development and implementation of safeguarding work plans in their </a:t>
            </a:r>
            <a:r>
              <a:rPr lang="en-AU" sz="2500"/>
              <a:t>country office(s)/program(s). </a:t>
            </a:r>
            <a:endParaRPr lang="en-GB" sz="2500" dirty="0"/>
          </a:p>
          <a:p>
            <a:pPr marL="0" indent="0">
              <a:spcAft>
                <a:spcPts val="600"/>
              </a:spcAft>
              <a:buClr>
                <a:srgbClr val="E5332A"/>
              </a:buClr>
              <a:buSzPct val="80000"/>
              <a:buNone/>
            </a:pPr>
            <a:endParaRPr lang="en-GB" sz="240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 txBox="1">
            <a:spLocks/>
          </p:cNvSpPr>
          <p:nvPr/>
        </p:nvSpPr>
        <p:spPr>
          <a:xfrm>
            <a:off x="-1103555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78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SFPs will be able to:</a:t>
            </a:r>
            <a:endParaRPr lang="en-GB" dirty="0"/>
          </a:p>
          <a:p>
            <a:pPr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Recognize potential indicators of safeguarding violations, including different types of harm, and local safeguarding priorities </a:t>
            </a:r>
            <a:endParaRPr lang="en-GB" dirty="0"/>
          </a:p>
          <a:p>
            <a:pPr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Understand how safeguarding work is framed in their organization(s), and the location/content of relevant policies </a:t>
            </a:r>
            <a:endParaRPr lang="en-GB" dirty="0"/>
          </a:p>
          <a:p>
            <a:pPr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Understand their role in organizational safeguarding and how to support associated workplans in their country offices/programs</a:t>
            </a:r>
            <a:endParaRPr lang="en-GB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45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B405C0-13DD-4A11-8109-3FDE99E82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588327"/>
            <a:ext cx="10515600" cy="974148"/>
          </a:xfrm>
          <a:solidFill>
            <a:srgbClr val="E5332A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 Session 0: Introduction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2DA5A8-835A-4D73-A2DA-92BDC5B21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225550" y="6341745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5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Rules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AU" dirty="0"/>
              <a:t>Ensure you have your preferred name showing </a:t>
            </a:r>
          </a:p>
          <a:p>
            <a:pPr>
              <a:buFont typeface="Arial" charset="0"/>
              <a:buChar char="•"/>
            </a:pPr>
            <a:r>
              <a:rPr lang="en-AU" dirty="0"/>
              <a:t>Please mute yourself while others are speaking</a:t>
            </a:r>
            <a:endParaRPr lang="en-GB" dirty="0"/>
          </a:p>
          <a:p>
            <a:pPr>
              <a:buFont typeface="Arial" charset="0"/>
              <a:buChar char="•"/>
            </a:pPr>
            <a:r>
              <a:rPr lang="en-AU" dirty="0"/>
              <a:t>Please keep your video on unless you have connection issues </a:t>
            </a:r>
          </a:p>
          <a:p>
            <a:pPr>
              <a:buFont typeface="Arial" charset="0"/>
              <a:buChar char="•"/>
            </a:pPr>
            <a:r>
              <a:rPr lang="en-AU" dirty="0"/>
              <a:t>Please use the chat box / or raise hand when you have questions</a:t>
            </a:r>
            <a:endParaRPr lang="en-GB" dirty="0"/>
          </a:p>
          <a:p>
            <a:pPr>
              <a:buFont typeface="Arial" charset="0"/>
              <a:buChar char="•"/>
            </a:pPr>
            <a:r>
              <a:rPr lang="en-AU" dirty="0"/>
              <a:t>Only step away from training during assigned breaks</a:t>
            </a:r>
            <a:endParaRPr lang="en-GB" dirty="0"/>
          </a:p>
          <a:p>
            <a:pPr>
              <a:buFont typeface="Arial" charset="0"/>
              <a:buChar char="•"/>
            </a:pPr>
            <a:r>
              <a:rPr lang="en-AU" dirty="0"/>
              <a:t>Please participate as much as possible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34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1816-402C-45FB-8B2A-79ADC825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Rank in order of most to least powerful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BB8A3-B583-48A6-A7EF-A062A4A8B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5-year-old boy</a:t>
            </a:r>
            <a:endParaRPr lang="en-GB" sz="3600" dirty="0"/>
          </a:p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30-year-old female Head of Office</a:t>
            </a:r>
            <a:endParaRPr lang="en-GB" sz="3600" dirty="0"/>
          </a:p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43-year-old male livelihoods officer</a:t>
            </a:r>
            <a:endParaRPr lang="en-GB" sz="3600" dirty="0"/>
          </a:p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22-year-old female head of household</a:t>
            </a:r>
          </a:p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13-year-old schoolgirl  </a:t>
            </a:r>
            <a:endParaRPr lang="en-GB" sz="3600" dirty="0"/>
          </a:p>
          <a:p>
            <a:pPr lvl="1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sz="3600" dirty="0"/>
              <a:t>70-year-old man who is blind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6372224"/>
            <a:ext cx="4114800" cy="365125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</p:spTree>
    <p:extLst>
      <p:ext uri="{BB962C8B-B14F-4D97-AF65-F5344CB8AC3E}">
        <p14:creationId xmlns:p14="http://schemas.microsoft.com/office/powerpoint/2010/main" val="70675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B405C0-13DD-4A11-8109-3FDE99E82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16036"/>
            <a:ext cx="10515600" cy="946439"/>
          </a:xfrm>
          <a:solidFill>
            <a:srgbClr val="E5332A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 Session 1: Recognizing Harm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42DA5A8-835A-4D73-A2DA-92BDC5B21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6372224"/>
            <a:ext cx="4114800" cy="365125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10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1" y="271513"/>
            <a:ext cx="10515600" cy="1325563"/>
          </a:xfrm>
        </p:spPr>
        <p:txBody>
          <a:bodyPr/>
          <a:lstStyle/>
          <a:p>
            <a:r>
              <a:rPr lang="en-US" dirty="0"/>
              <a:t>Safeguarding Scenarios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845" y="1698158"/>
            <a:ext cx="5664865" cy="40930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4400" dirty="0"/>
          </a:p>
          <a:p>
            <a:pPr>
              <a:spcAft>
                <a:spcPts val="6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US" sz="4200" dirty="0"/>
              <a:t>What is the type of harm raised in this scenario?</a:t>
            </a:r>
            <a:endParaRPr lang="en-GB" sz="4200" dirty="0"/>
          </a:p>
          <a:p>
            <a:pPr>
              <a:spcAft>
                <a:spcPts val="6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US" sz="4200" dirty="0"/>
              <a:t>Who might be at risk from this type of harm?</a:t>
            </a:r>
            <a:endParaRPr lang="en-GB" sz="4200" dirty="0"/>
          </a:p>
          <a:p>
            <a:pPr>
              <a:spcAft>
                <a:spcPts val="6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US" sz="4200" dirty="0"/>
              <a:t>What can be done? </a:t>
            </a:r>
            <a:endParaRPr lang="en-GB" sz="4200" dirty="0"/>
          </a:p>
          <a:p>
            <a:pPr>
              <a:spcAft>
                <a:spcPts val="6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US" sz="4200" dirty="0"/>
              <a:t>[Additional optional question: Which policies/procedures do you need to follow?]</a:t>
            </a:r>
            <a:endParaRPr lang="en-GB" sz="4200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45DF847-6506-4D1A-946E-17C1410C0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864" y="501650"/>
            <a:ext cx="5162708" cy="324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2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Optional: Video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E92B3-A007-47D1-A16A-E26B2D8102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Option 1: What if it were you?</a:t>
            </a:r>
          </a:p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C684DA-A7BA-461C-82F5-44E79AA474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Option 2: Child safeguarding in emergencies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528" y="6394711"/>
            <a:ext cx="4114800" cy="365125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FFF32F6D-1A1A-460C-BD32-E2948C689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26484"/>
            <a:ext cx="4756394" cy="11748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4BCE2F-9CCB-49B7-A213-7CF62338B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0555" y="2678014"/>
            <a:ext cx="4045019" cy="224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0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DBFD-CE7E-014C-A256-D633FE8FD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79F6-8697-8148-B34B-FE5CA7BB0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There are different types of harm that exist in humanitarian and development contexts. </a:t>
            </a:r>
            <a:endParaRPr lang="en-GB" dirty="0"/>
          </a:p>
          <a:p>
            <a:pPr lvl="0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Some kinds of abuse and exploitation are a result of cultural practices in communities that are harmful, but others arise out of the actions or inactions of staff or organizations.</a:t>
            </a:r>
            <a:endParaRPr lang="en-GB" dirty="0"/>
          </a:p>
          <a:p>
            <a:pPr lvl="0">
              <a:spcAft>
                <a:spcPts val="1200"/>
              </a:spcAft>
              <a:buClr>
                <a:srgbClr val="E5332A"/>
              </a:buClr>
              <a:buSzPct val="65000"/>
              <a:buFont typeface="Wingdings" charset="2"/>
              <a:buChar char="§"/>
            </a:pPr>
            <a:r>
              <a:rPr lang="en-AU" dirty="0"/>
              <a:t>A key responsibility is to prevent harm to those we work with. The organization should have policies and procedures to respond to and manage safeguarding concerns. </a:t>
            </a:r>
            <a:endParaRPr lang="en-GB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EE60-01E4-7547-B22D-FC7389C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103555" y="6356349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a typeface="Segoe UI Emoji" panose="020B0502040204020203" pitchFamily="34" charset="0"/>
              </a:rPr>
              <a:t>SFP Training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063D4-FB17-3347-B64A-9DFE317006A2}"/>
              </a:ext>
            </a:extLst>
          </p:cNvPr>
          <p:cNvCxnSpPr/>
          <p:nvPr/>
        </p:nvCxnSpPr>
        <p:spPr>
          <a:xfrm>
            <a:off x="0" y="6356349"/>
            <a:ext cx="12192000" cy="0"/>
          </a:xfrm>
          <a:prstGeom prst="line">
            <a:avLst/>
          </a:prstGeom>
          <a:ln w="25400">
            <a:solidFill>
              <a:srgbClr val="FF0000">
                <a:alpha val="4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26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d0bf335-8635-4981-a3e7-d6f246598763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006770F72A2468861FB17890BD14B" ma:contentTypeVersion="13" ma:contentTypeDescription="Create a new document." ma:contentTypeScope="" ma:versionID="e193b4c15db1e5ed10ed2e71b1bbf01b">
  <xsd:schema xmlns:xsd="http://www.w3.org/2001/XMLSchema" xmlns:xs="http://www.w3.org/2001/XMLSchema" xmlns:p="http://schemas.microsoft.com/office/2006/metadata/properties" xmlns:ns3="539cbf81-9a0b-4a9f-ab89-c212337e851d" xmlns:ns4="8d0bf335-8635-4981-a3e7-d6f246598763" targetNamespace="http://schemas.microsoft.com/office/2006/metadata/properties" ma:root="true" ma:fieldsID="5b32687da8827a98d2be92f63c5befa2" ns3:_="" ns4:_="">
    <xsd:import namespace="539cbf81-9a0b-4a9f-ab89-c212337e851d"/>
    <xsd:import namespace="8d0bf335-8635-4981-a3e7-d6f2465987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cbf81-9a0b-4a9f-ab89-c212337e85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bf335-8635-4981-a3e7-d6f2465987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31DBAE-DF5E-45F6-934E-AD333EFD276D}">
  <ds:schemaRefs>
    <ds:schemaRef ds:uri="539cbf81-9a0b-4a9f-ab89-c212337e851d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8d0bf335-8635-4981-a3e7-d6f246598763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CF578D9-4DBE-43BC-B7BA-10484F9608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347C7D-CE93-49E5-A643-7856A9D82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9cbf81-9a0b-4a9f-ab89-c212337e851d"/>
    <ds:schemaRef ds:uri="8d0bf335-8635-4981-a3e7-d6f246598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3694</TotalTime>
  <Words>968</Words>
  <Application>Microsoft Office PowerPoint</Application>
  <PresentationFormat>Widescreen</PresentationFormat>
  <Paragraphs>120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Segoe UI Emoji</vt:lpstr>
      <vt:lpstr>Wingdings</vt:lpstr>
      <vt:lpstr>Office Theme</vt:lpstr>
      <vt:lpstr>PowerPoint Presentation</vt:lpstr>
      <vt:lpstr>Learning Outcomes</vt:lpstr>
      <vt:lpstr> Session 0: Introduction </vt:lpstr>
      <vt:lpstr>Ground Rules </vt:lpstr>
      <vt:lpstr>Rank in order of most to least powerful </vt:lpstr>
      <vt:lpstr> Session 1: Recognizing Harm </vt:lpstr>
      <vt:lpstr>Safeguarding Scenarios </vt:lpstr>
      <vt:lpstr>Optional: Video</vt:lpstr>
      <vt:lpstr>Conclusions</vt:lpstr>
      <vt:lpstr>Session 2: Contextualizing Safeguarding </vt:lpstr>
      <vt:lpstr>Review of Context Mapping </vt:lpstr>
      <vt:lpstr>Conclusions</vt:lpstr>
      <vt:lpstr>Session 3: Roles and Responsibilities</vt:lpstr>
      <vt:lpstr>Roles and Responsibilities </vt:lpstr>
      <vt:lpstr>Conclusions</vt:lpstr>
      <vt:lpstr>Session 4: Additional Sessions</vt:lpstr>
      <vt:lpstr>Online Assignment | Option 1 Key Messages 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jflint@humanitarianadvisorygroup.org</dc:creator>
  <cp:lastModifiedBy>Eddie Rogers</cp:lastModifiedBy>
  <cp:revision>31</cp:revision>
  <dcterms:created xsi:type="dcterms:W3CDTF">2020-06-25T07:17:32Z</dcterms:created>
  <dcterms:modified xsi:type="dcterms:W3CDTF">2022-03-24T18:22:34Z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0x0101006BE006770F72A2468861FB17890BD14B</vt:lpwstr>
  </property>
  <property fmtid="{D5CDD505-2E9C-101B-9397-08002B2CF9AE}" pid="3" name="Order">
    <vt:r8>1400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