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3"/>
  </p:notesMasterIdLst>
  <p:sldIdLst>
    <p:sldId id="261" r:id="rId5"/>
    <p:sldId id="262" r:id="rId6"/>
    <p:sldId id="278" r:id="rId7"/>
    <p:sldId id="283" r:id="rId8"/>
    <p:sldId id="279" r:id="rId9"/>
    <p:sldId id="268" r:id="rId10"/>
    <p:sldId id="272" r:id="rId11"/>
    <p:sldId id="264" r:id="rId12"/>
    <p:sldId id="280" r:id="rId13"/>
    <p:sldId id="263" r:id="rId14"/>
    <p:sldId id="270" r:id="rId15"/>
    <p:sldId id="265" r:id="rId16"/>
    <p:sldId id="281" r:id="rId17"/>
    <p:sldId id="273" r:id="rId18"/>
    <p:sldId id="266" r:id="rId19"/>
    <p:sldId id="282" r:id="rId20"/>
    <p:sldId id="267"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zanne Youngner" initials="SY" lastIdx="1" clrIdx="0">
    <p:extLst>
      <p:ext uri="{19B8F6BF-5375-455C-9EA6-DF929625EA0E}">
        <p15:presenceInfo xmlns:p15="http://schemas.microsoft.com/office/powerpoint/2012/main" userId="S::syoungner@InternationalMedicalCorps.org::5587758b-e9ba-47bd-9ab9-a49436a09679" providerId="AD"/>
      </p:ext>
    </p:extLst>
  </p:cmAuthor>
  <p:cmAuthor id="2" name="Sara Barnes" initials="SB" lastIdx="2" clrIdx="1">
    <p:extLst>
      <p:ext uri="{19B8F6BF-5375-455C-9EA6-DF929625EA0E}">
        <p15:presenceInfo xmlns:p15="http://schemas.microsoft.com/office/powerpoint/2012/main" userId="S-1-5-21-1314936129-2815895391-1036861029-77190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CD0835-AFF3-4158-96CA-3605B5BB543C}" v="58" dt="2020-07-31T21:27:47.8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6019" autoAdjust="0"/>
  </p:normalViewPr>
  <p:slideViewPr>
    <p:cSldViewPr snapToGrid="0" snapToObjects="1">
      <p:cViewPr varScale="1">
        <p:scale>
          <a:sx n="39" d="100"/>
          <a:sy n="39" d="100"/>
        </p:scale>
        <p:origin x="104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303ED7-7880-F24F-A69F-8569CC102114}" type="datetimeFigureOut">
              <a:rPr lang="en-US" smtClean="0"/>
              <a:t>3/24/2022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B67D11-0723-7545-985E-E0C0A70DF7BD}" type="slidenum">
              <a:rPr lang="en-US" smtClean="0"/>
              <a:t>‹#›</a:t>
            </a:fld>
            <a:endParaRPr lang="en-US" dirty="0"/>
          </a:p>
        </p:txBody>
      </p:sp>
    </p:spTree>
    <p:extLst>
      <p:ext uri="{BB962C8B-B14F-4D97-AF65-F5344CB8AC3E}">
        <p14:creationId xmlns:p14="http://schemas.microsoft.com/office/powerpoint/2010/main" val="1474748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B67D11-0723-7545-985E-E0C0A70DF7BD}" type="slidenum">
              <a:rPr lang="en-US" smtClean="0"/>
              <a:t>2</a:t>
            </a:fld>
            <a:endParaRPr lang="en-US" dirty="0"/>
          </a:p>
        </p:txBody>
      </p:sp>
    </p:spTree>
    <p:extLst>
      <p:ext uri="{BB962C8B-B14F-4D97-AF65-F5344CB8AC3E}">
        <p14:creationId xmlns:p14="http://schemas.microsoft.com/office/powerpoint/2010/main" val="661385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B67D11-0723-7545-985E-E0C0A70DF7BD}" type="slidenum">
              <a:rPr lang="en-US" smtClean="0"/>
              <a:t>4</a:t>
            </a:fld>
            <a:endParaRPr lang="en-US" dirty="0"/>
          </a:p>
        </p:txBody>
      </p:sp>
    </p:spTree>
    <p:extLst>
      <p:ext uri="{BB962C8B-B14F-4D97-AF65-F5344CB8AC3E}">
        <p14:creationId xmlns:p14="http://schemas.microsoft.com/office/powerpoint/2010/main" val="864542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B67D11-0723-7545-985E-E0C0A70DF7BD}" type="slidenum">
              <a:rPr lang="en-US" smtClean="0"/>
              <a:t>10</a:t>
            </a:fld>
            <a:endParaRPr lang="en-US" dirty="0"/>
          </a:p>
        </p:txBody>
      </p:sp>
    </p:spTree>
    <p:extLst>
      <p:ext uri="{BB962C8B-B14F-4D97-AF65-F5344CB8AC3E}">
        <p14:creationId xmlns:p14="http://schemas.microsoft.com/office/powerpoint/2010/main" val="1023727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B67D11-0723-7545-985E-E0C0A70DF7BD}" type="slidenum">
              <a:rPr lang="en-US" smtClean="0"/>
              <a:t>15</a:t>
            </a:fld>
            <a:endParaRPr lang="en-US" dirty="0"/>
          </a:p>
        </p:txBody>
      </p:sp>
    </p:spTree>
    <p:extLst>
      <p:ext uri="{BB962C8B-B14F-4D97-AF65-F5344CB8AC3E}">
        <p14:creationId xmlns:p14="http://schemas.microsoft.com/office/powerpoint/2010/main" val="1155534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1872F-DE9F-E54A-BEE7-0F43BB9FB4A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436C2B6-BD35-B240-B258-D75FA0B983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D795A9C-1826-4149-988A-759555BBA9D3}"/>
              </a:ext>
            </a:extLst>
          </p:cNvPr>
          <p:cNvSpPr>
            <a:spLocks noGrp="1"/>
          </p:cNvSpPr>
          <p:nvPr>
            <p:ph type="dt" sz="half" idx="10"/>
          </p:nvPr>
        </p:nvSpPr>
        <p:spPr/>
        <p:txBody>
          <a:bodyPr/>
          <a:lstStyle/>
          <a:p>
            <a:fld id="{A2E00694-B89B-0545-9476-16A1789271F9}" type="datetime1">
              <a:rPr lang="en-AU" smtClean="0"/>
              <a:t>24/03/2022</a:t>
            </a:fld>
            <a:endParaRPr lang="en-US" dirty="0"/>
          </a:p>
        </p:txBody>
      </p:sp>
      <p:sp>
        <p:nvSpPr>
          <p:cNvPr id="5" name="Footer Placeholder 4">
            <a:extLst>
              <a:ext uri="{FF2B5EF4-FFF2-40B4-BE49-F238E27FC236}">
                <a16:creationId xmlns:a16="http://schemas.microsoft.com/office/drawing/2014/main" id="{E4CD9E0B-7D05-994D-BB22-F93558A6B355}"/>
              </a:ext>
            </a:extLst>
          </p:cNvPr>
          <p:cNvSpPr>
            <a:spLocks noGrp="1"/>
          </p:cNvSpPr>
          <p:nvPr>
            <p:ph type="ftr" sz="quarter" idx="11"/>
          </p:nvPr>
        </p:nvSpPr>
        <p:spPr/>
        <p:txBody>
          <a:bodyPr/>
          <a:lstStyle/>
          <a:p>
            <a:r>
              <a:rPr lang="en-US" dirty="0"/>
              <a:t>SFP Training Pilot</a:t>
            </a:r>
          </a:p>
        </p:txBody>
      </p:sp>
      <p:sp>
        <p:nvSpPr>
          <p:cNvPr id="6" name="Slide Number Placeholder 5">
            <a:extLst>
              <a:ext uri="{FF2B5EF4-FFF2-40B4-BE49-F238E27FC236}">
                <a16:creationId xmlns:a16="http://schemas.microsoft.com/office/drawing/2014/main" id="{6D1FC94F-3027-E243-B11D-49311D63CF7E}"/>
              </a:ext>
            </a:extLst>
          </p:cNvPr>
          <p:cNvSpPr>
            <a:spLocks noGrp="1"/>
          </p:cNvSpPr>
          <p:nvPr>
            <p:ph type="sldNum" sz="quarter" idx="12"/>
          </p:nvPr>
        </p:nvSpPr>
        <p:spPr/>
        <p:txBody>
          <a:bodyPr/>
          <a:lstStyle/>
          <a:p>
            <a:fld id="{5E7B2C64-B298-2A47-A9AE-575733AC5251}" type="slidenum">
              <a:rPr lang="en-US" smtClean="0"/>
              <a:t>‹#›</a:t>
            </a:fld>
            <a:endParaRPr lang="en-US" dirty="0"/>
          </a:p>
        </p:txBody>
      </p:sp>
    </p:spTree>
    <p:extLst>
      <p:ext uri="{BB962C8B-B14F-4D97-AF65-F5344CB8AC3E}">
        <p14:creationId xmlns:p14="http://schemas.microsoft.com/office/powerpoint/2010/main" val="2726282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D4C0A-C2FE-DB4D-8A65-D585E38B2B2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64DF354-3622-6545-B0CD-0C07E7B39BA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1378A3F-931B-854E-92F7-A184B224654E}"/>
              </a:ext>
            </a:extLst>
          </p:cNvPr>
          <p:cNvSpPr>
            <a:spLocks noGrp="1"/>
          </p:cNvSpPr>
          <p:nvPr>
            <p:ph type="dt" sz="half" idx="10"/>
          </p:nvPr>
        </p:nvSpPr>
        <p:spPr/>
        <p:txBody>
          <a:bodyPr/>
          <a:lstStyle/>
          <a:p>
            <a:fld id="{D7251950-0578-1E49-9EEB-8C7F4A13A35C}" type="datetime1">
              <a:rPr lang="en-AU" smtClean="0"/>
              <a:t>24/03/2022</a:t>
            </a:fld>
            <a:endParaRPr lang="en-US" dirty="0"/>
          </a:p>
        </p:txBody>
      </p:sp>
      <p:sp>
        <p:nvSpPr>
          <p:cNvPr id="5" name="Footer Placeholder 4">
            <a:extLst>
              <a:ext uri="{FF2B5EF4-FFF2-40B4-BE49-F238E27FC236}">
                <a16:creationId xmlns:a16="http://schemas.microsoft.com/office/drawing/2014/main" id="{A932561C-3EB1-C24F-8225-53C02B66CD4A}"/>
              </a:ext>
            </a:extLst>
          </p:cNvPr>
          <p:cNvSpPr>
            <a:spLocks noGrp="1"/>
          </p:cNvSpPr>
          <p:nvPr>
            <p:ph type="ftr" sz="quarter" idx="11"/>
          </p:nvPr>
        </p:nvSpPr>
        <p:spPr/>
        <p:txBody>
          <a:bodyPr/>
          <a:lstStyle/>
          <a:p>
            <a:r>
              <a:rPr lang="en-US" dirty="0"/>
              <a:t>SFP Training Pilot</a:t>
            </a:r>
          </a:p>
        </p:txBody>
      </p:sp>
      <p:sp>
        <p:nvSpPr>
          <p:cNvPr id="6" name="Slide Number Placeholder 5">
            <a:extLst>
              <a:ext uri="{FF2B5EF4-FFF2-40B4-BE49-F238E27FC236}">
                <a16:creationId xmlns:a16="http://schemas.microsoft.com/office/drawing/2014/main" id="{572FAF45-B093-4A48-B121-30DCBF21400A}"/>
              </a:ext>
            </a:extLst>
          </p:cNvPr>
          <p:cNvSpPr>
            <a:spLocks noGrp="1"/>
          </p:cNvSpPr>
          <p:nvPr>
            <p:ph type="sldNum" sz="quarter" idx="12"/>
          </p:nvPr>
        </p:nvSpPr>
        <p:spPr/>
        <p:txBody>
          <a:bodyPr/>
          <a:lstStyle/>
          <a:p>
            <a:fld id="{5E7B2C64-B298-2A47-A9AE-575733AC5251}" type="slidenum">
              <a:rPr lang="en-US" smtClean="0"/>
              <a:t>‹#›</a:t>
            </a:fld>
            <a:endParaRPr lang="en-US" dirty="0"/>
          </a:p>
        </p:txBody>
      </p:sp>
    </p:spTree>
    <p:extLst>
      <p:ext uri="{BB962C8B-B14F-4D97-AF65-F5344CB8AC3E}">
        <p14:creationId xmlns:p14="http://schemas.microsoft.com/office/powerpoint/2010/main" val="1613841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CC8BDA-F52C-A843-917E-B000B142084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085F93-391F-E84F-9722-6EF2266F7E3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BEFB226-AA36-F84C-8D4E-12AFAF687830}"/>
              </a:ext>
            </a:extLst>
          </p:cNvPr>
          <p:cNvSpPr>
            <a:spLocks noGrp="1"/>
          </p:cNvSpPr>
          <p:nvPr>
            <p:ph type="dt" sz="half" idx="10"/>
          </p:nvPr>
        </p:nvSpPr>
        <p:spPr/>
        <p:txBody>
          <a:bodyPr/>
          <a:lstStyle/>
          <a:p>
            <a:fld id="{04F2729F-8878-9243-96F4-65BC5FA9BC68}" type="datetime1">
              <a:rPr lang="en-AU" smtClean="0"/>
              <a:t>24/03/2022</a:t>
            </a:fld>
            <a:endParaRPr lang="en-US" dirty="0"/>
          </a:p>
        </p:txBody>
      </p:sp>
      <p:sp>
        <p:nvSpPr>
          <p:cNvPr id="5" name="Footer Placeholder 4">
            <a:extLst>
              <a:ext uri="{FF2B5EF4-FFF2-40B4-BE49-F238E27FC236}">
                <a16:creationId xmlns:a16="http://schemas.microsoft.com/office/drawing/2014/main" id="{9FACA178-8F16-7E4C-9AF9-5F7A6C1A2517}"/>
              </a:ext>
            </a:extLst>
          </p:cNvPr>
          <p:cNvSpPr>
            <a:spLocks noGrp="1"/>
          </p:cNvSpPr>
          <p:nvPr>
            <p:ph type="ftr" sz="quarter" idx="11"/>
          </p:nvPr>
        </p:nvSpPr>
        <p:spPr/>
        <p:txBody>
          <a:bodyPr/>
          <a:lstStyle/>
          <a:p>
            <a:r>
              <a:rPr lang="en-US" dirty="0"/>
              <a:t>SFP Training Pilot</a:t>
            </a:r>
          </a:p>
        </p:txBody>
      </p:sp>
      <p:sp>
        <p:nvSpPr>
          <p:cNvPr id="6" name="Slide Number Placeholder 5">
            <a:extLst>
              <a:ext uri="{FF2B5EF4-FFF2-40B4-BE49-F238E27FC236}">
                <a16:creationId xmlns:a16="http://schemas.microsoft.com/office/drawing/2014/main" id="{369BB426-72C2-984B-8B77-E589C37BA8E0}"/>
              </a:ext>
            </a:extLst>
          </p:cNvPr>
          <p:cNvSpPr>
            <a:spLocks noGrp="1"/>
          </p:cNvSpPr>
          <p:nvPr>
            <p:ph type="sldNum" sz="quarter" idx="12"/>
          </p:nvPr>
        </p:nvSpPr>
        <p:spPr/>
        <p:txBody>
          <a:bodyPr/>
          <a:lstStyle/>
          <a:p>
            <a:fld id="{5E7B2C64-B298-2A47-A9AE-575733AC5251}" type="slidenum">
              <a:rPr lang="en-US" smtClean="0"/>
              <a:t>‹#›</a:t>
            </a:fld>
            <a:endParaRPr lang="en-US" dirty="0"/>
          </a:p>
        </p:txBody>
      </p:sp>
    </p:spTree>
    <p:extLst>
      <p:ext uri="{BB962C8B-B14F-4D97-AF65-F5344CB8AC3E}">
        <p14:creationId xmlns:p14="http://schemas.microsoft.com/office/powerpoint/2010/main" val="962218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40663-078A-2041-AF87-2FD3C954537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768056C-814A-D74A-B54A-3D4A35A82BC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AFAFB2A-3CB7-CB49-A71F-584B523ECBF3}"/>
              </a:ext>
            </a:extLst>
          </p:cNvPr>
          <p:cNvSpPr>
            <a:spLocks noGrp="1"/>
          </p:cNvSpPr>
          <p:nvPr>
            <p:ph type="dt" sz="half" idx="10"/>
          </p:nvPr>
        </p:nvSpPr>
        <p:spPr/>
        <p:txBody>
          <a:bodyPr/>
          <a:lstStyle/>
          <a:p>
            <a:fld id="{28881194-0249-0442-93FC-3B55573ACFC1}" type="datetime1">
              <a:rPr lang="en-AU" smtClean="0"/>
              <a:t>24/03/2022</a:t>
            </a:fld>
            <a:endParaRPr lang="en-US" dirty="0"/>
          </a:p>
        </p:txBody>
      </p:sp>
      <p:sp>
        <p:nvSpPr>
          <p:cNvPr id="5" name="Footer Placeholder 4">
            <a:extLst>
              <a:ext uri="{FF2B5EF4-FFF2-40B4-BE49-F238E27FC236}">
                <a16:creationId xmlns:a16="http://schemas.microsoft.com/office/drawing/2014/main" id="{A234001B-81D9-3843-B41D-4C730A225819}"/>
              </a:ext>
            </a:extLst>
          </p:cNvPr>
          <p:cNvSpPr>
            <a:spLocks noGrp="1"/>
          </p:cNvSpPr>
          <p:nvPr>
            <p:ph type="ftr" sz="quarter" idx="11"/>
          </p:nvPr>
        </p:nvSpPr>
        <p:spPr/>
        <p:txBody>
          <a:bodyPr/>
          <a:lstStyle/>
          <a:p>
            <a:r>
              <a:rPr lang="en-US" dirty="0"/>
              <a:t>SFP Training Pilot</a:t>
            </a:r>
          </a:p>
        </p:txBody>
      </p:sp>
      <p:sp>
        <p:nvSpPr>
          <p:cNvPr id="6" name="Slide Number Placeholder 5">
            <a:extLst>
              <a:ext uri="{FF2B5EF4-FFF2-40B4-BE49-F238E27FC236}">
                <a16:creationId xmlns:a16="http://schemas.microsoft.com/office/drawing/2014/main" id="{61F99B3D-796F-8C41-9945-1E460856153A}"/>
              </a:ext>
            </a:extLst>
          </p:cNvPr>
          <p:cNvSpPr>
            <a:spLocks noGrp="1"/>
          </p:cNvSpPr>
          <p:nvPr>
            <p:ph type="sldNum" sz="quarter" idx="12"/>
          </p:nvPr>
        </p:nvSpPr>
        <p:spPr/>
        <p:txBody>
          <a:bodyPr/>
          <a:lstStyle/>
          <a:p>
            <a:fld id="{5E7B2C64-B298-2A47-A9AE-575733AC5251}" type="slidenum">
              <a:rPr lang="en-US" smtClean="0"/>
              <a:t>‹#›</a:t>
            </a:fld>
            <a:endParaRPr lang="en-US" dirty="0"/>
          </a:p>
        </p:txBody>
      </p:sp>
    </p:spTree>
    <p:extLst>
      <p:ext uri="{BB962C8B-B14F-4D97-AF65-F5344CB8AC3E}">
        <p14:creationId xmlns:p14="http://schemas.microsoft.com/office/powerpoint/2010/main" val="3101685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1A773-754A-E14C-BC29-F34AD5F5963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09CDA0B-5B88-1343-B4D4-3FF4D3678E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A5C1CD6-9CF5-FC4D-A46E-91111F7462A6}"/>
              </a:ext>
            </a:extLst>
          </p:cNvPr>
          <p:cNvSpPr>
            <a:spLocks noGrp="1"/>
          </p:cNvSpPr>
          <p:nvPr>
            <p:ph type="dt" sz="half" idx="10"/>
          </p:nvPr>
        </p:nvSpPr>
        <p:spPr/>
        <p:txBody>
          <a:bodyPr/>
          <a:lstStyle/>
          <a:p>
            <a:fld id="{14829135-78EB-D549-B514-FB9608F73862}" type="datetime1">
              <a:rPr lang="en-AU" smtClean="0"/>
              <a:t>24/03/2022</a:t>
            </a:fld>
            <a:endParaRPr lang="en-US" dirty="0"/>
          </a:p>
        </p:txBody>
      </p:sp>
      <p:sp>
        <p:nvSpPr>
          <p:cNvPr id="5" name="Footer Placeholder 4">
            <a:extLst>
              <a:ext uri="{FF2B5EF4-FFF2-40B4-BE49-F238E27FC236}">
                <a16:creationId xmlns:a16="http://schemas.microsoft.com/office/drawing/2014/main" id="{5A5324CB-7C60-4D42-BA69-CC8FE2F8E1A7}"/>
              </a:ext>
            </a:extLst>
          </p:cNvPr>
          <p:cNvSpPr>
            <a:spLocks noGrp="1"/>
          </p:cNvSpPr>
          <p:nvPr>
            <p:ph type="ftr" sz="quarter" idx="11"/>
          </p:nvPr>
        </p:nvSpPr>
        <p:spPr/>
        <p:txBody>
          <a:bodyPr/>
          <a:lstStyle/>
          <a:p>
            <a:r>
              <a:rPr lang="en-US" dirty="0"/>
              <a:t>SFP Training Pilot</a:t>
            </a:r>
          </a:p>
        </p:txBody>
      </p:sp>
      <p:sp>
        <p:nvSpPr>
          <p:cNvPr id="6" name="Slide Number Placeholder 5">
            <a:extLst>
              <a:ext uri="{FF2B5EF4-FFF2-40B4-BE49-F238E27FC236}">
                <a16:creationId xmlns:a16="http://schemas.microsoft.com/office/drawing/2014/main" id="{2EC3E942-D75F-5947-A539-21A6E8D190C9}"/>
              </a:ext>
            </a:extLst>
          </p:cNvPr>
          <p:cNvSpPr>
            <a:spLocks noGrp="1"/>
          </p:cNvSpPr>
          <p:nvPr>
            <p:ph type="sldNum" sz="quarter" idx="12"/>
          </p:nvPr>
        </p:nvSpPr>
        <p:spPr/>
        <p:txBody>
          <a:bodyPr/>
          <a:lstStyle/>
          <a:p>
            <a:fld id="{5E7B2C64-B298-2A47-A9AE-575733AC5251}" type="slidenum">
              <a:rPr lang="en-US" smtClean="0"/>
              <a:t>‹#›</a:t>
            </a:fld>
            <a:endParaRPr lang="en-US" dirty="0"/>
          </a:p>
        </p:txBody>
      </p:sp>
    </p:spTree>
    <p:extLst>
      <p:ext uri="{BB962C8B-B14F-4D97-AF65-F5344CB8AC3E}">
        <p14:creationId xmlns:p14="http://schemas.microsoft.com/office/powerpoint/2010/main" val="3022137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08EC1-0E59-0543-9487-814EBB1EC11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1AA8025-D538-7741-BFFC-78DB589E221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88C753D-E069-1542-8F0D-DA1C8621213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D5B7D01-4D4F-6943-9302-AAC7721112F7}"/>
              </a:ext>
            </a:extLst>
          </p:cNvPr>
          <p:cNvSpPr>
            <a:spLocks noGrp="1"/>
          </p:cNvSpPr>
          <p:nvPr>
            <p:ph type="dt" sz="half" idx="10"/>
          </p:nvPr>
        </p:nvSpPr>
        <p:spPr/>
        <p:txBody>
          <a:bodyPr/>
          <a:lstStyle/>
          <a:p>
            <a:fld id="{9CF0F902-2F78-844B-B188-7E448A7B2616}" type="datetime1">
              <a:rPr lang="en-AU" smtClean="0"/>
              <a:t>24/03/2022</a:t>
            </a:fld>
            <a:endParaRPr lang="en-US" dirty="0"/>
          </a:p>
        </p:txBody>
      </p:sp>
      <p:sp>
        <p:nvSpPr>
          <p:cNvPr id="6" name="Footer Placeholder 5">
            <a:extLst>
              <a:ext uri="{FF2B5EF4-FFF2-40B4-BE49-F238E27FC236}">
                <a16:creationId xmlns:a16="http://schemas.microsoft.com/office/drawing/2014/main" id="{3FAF5CB1-9B98-B646-AAEE-1A3FABC403BE}"/>
              </a:ext>
            </a:extLst>
          </p:cNvPr>
          <p:cNvSpPr>
            <a:spLocks noGrp="1"/>
          </p:cNvSpPr>
          <p:nvPr>
            <p:ph type="ftr" sz="quarter" idx="11"/>
          </p:nvPr>
        </p:nvSpPr>
        <p:spPr/>
        <p:txBody>
          <a:bodyPr/>
          <a:lstStyle/>
          <a:p>
            <a:r>
              <a:rPr lang="en-US" dirty="0"/>
              <a:t>SFP Training Pilot</a:t>
            </a:r>
          </a:p>
        </p:txBody>
      </p:sp>
      <p:sp>
        <p:nvSpPr>
          <p:cNvPr id="7" name="Slide Number Placeholder 6">
            <a:extLst>
              <a:ext uri="{FF2B5EF4-FFF2-40B4-BE49-F238E27FC236}">
                <a16:creationId xmlns:a16="http://schemas.microsoft.com/office/drawing/2014/main" id="{45BF6C72-DE18-5246-A3AE-8EF483DED952}"/>
              </a:ext>
            </a:extLst>
          </p:cNvPr>
          <p:cNvSpPr>
            <a:spLocks noGrp="1"/>
          </p:cNvSpPr>
          <p:nvPr>
            <p:ph type="sldNum" sz="quarter" idx="12"/>
          </p:nvPr>
        </p:nvSpPr>
        <p:spPr/>
        <p:txBody>
          <a:bodyPr/>
          <a:lstStyle/>
          <a:p>
            <a:fld id="{5E7B2C64-B298-2A47-A9AE-575733AC5251}" type="slidenum">
              <a:rPr lang="en-US" smtClean="0"/>
              <a:t>‹#›</a:t>
            </a:fld>
            <a:endParaRPr lang="en-US" dirty="0"/>
          </a:p>
        </p:txBody>
      </p:sp>
    </p:spTree>
    <p:extLst>
      <p:ext uri="{BB962C8B-B14F-4D97-AF65-F5344CB8AC3E}">
        <p14:creationId xmlns:p14="http://schemas.microsoft.com/office/powerpoint/2010/main" val="682122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9C5EB-C939-0146-ACEC-139360336B4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1CD505D-56AC-5C42-829A-EE5051BFFA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2D94452-D52B-BB4B-96C6-C88E3582B3A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4CB0E01-C44D-6347-A614-E9C7668C4B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C15EC1E-4E03-BA4C-AED4-8CCB9BD7315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DEA55CC-21D0-AE44-9850-D018D16AA7F0}"/>
              </a:ext>
            </a:extLst>
          </p:cNvPr>
          <p:cNvSpPr>
            <a:spLocks noGrp="1"/>
          </p:cNvSpPr>
          <p:nvPr>
            <p:ph type="dt" sz="half" idx="10"/>
          </p:nvPr>
        </p:nvSpPr>
        <p:spPr/>
        <p:txBody>
          <a:bodyPr/>
          <a:lstStyle/>
          <a:p>
            <a:fld id="{36995F36-8D2E-704A-A4A9-69ED8014D5CB}" type="datetime1">
              <a:rPr lang="en-AU" smtClean="0"/>
              <a:t>24/03/2022</a:t>
            </a:fld>
            <a:endParaRPr lang="en-US" dirty="0"/>
          </a:p>
        </p:txBody>
      </p:sp>
      <p:sp>
        <p:nvSpPr>
          <p:cNvPr id="8" name="Footer Placeholder 7">
            <a:extLst>
              <a:ext uri="{FF2B5EF4-FFF2-40B4-BE49-F238E27FC236}">
                <a16:creationId xmlns:a16="http://schemas.microsoft.com/office/drawing/2014/main" id="{4034D07F-F5BB-3948-BAC1-87829914ED92}"/>
              </a:ext>
            </a:extLst>
          </p:cNvPr>
          <p:cNvSpPr>
            <a:spLocks noGrp="1"/>
          </p:cNvSpPr>
          <p:nvPr>
            <p:ph type="ftr" sz="quarter" idx="11"/>
          </p:nvPr>
        </p:nvSpPr>
        <p:spPr/>
        <p:txBody>
          <a:bodyPr/>
          <a:lstStyle/>
          <a:p>
            <a:r>
              <a:rPr lang="en-US" dirty="0"/>
              <a:t>SFP Training Pilot</a:t>
            </a:r>
          </a:p>
        </p:txBody>
      </p:sp>
      <p:sp>
        <p:nvSpPr>
          <p:cNvPr id="9" name="Slide Number Placeholder 8">
            <a:extLst>
              <a:ext uri="{FF2B5EF4-FFF2-40B4-BE49-F238E27FC236}">
                <a16:creationId xmlns:a16="http://schemas.microsoft.com/office/drawing/2014/main" id="{14869DE7-CD63-F142-9EC9-0287256AF502}"/>
              </a:ext>
            </a:extLst>
          </p:cNvPr>
          <p:cNvSpPr>
            <a:spLocks noGrp="1"/>
          </p:cNvSpPr>
          <p:nvPr>
            <p:ph type="sldNum" sz="quarter" idx="12"/>
          </p:nvPr>
        </p:nvSpPr>
        <p:spPr/>
        <p:txBody>
          <a:bodyPr/>
          <a:lstStyle/>
          <a:p>
            <a:fld id="{5E7B2C64-B298-2A47-A9AE-575733AC5251}" type="slidenum">
              <a:rPr lang="en-US" smtClean="0"/>
              <a:t>‹#›</a:t>
            </a:fld>
            <a:endParaRPr lang="en-US" dirty="0"/>
          </a:p>
        </p:txBody>
      </p:sp>
    </p:spTree>
    <p:extLst>
      <p:ext uri="{BB962C8B-B14F-4D97-AF65-F5344CB8AC3E}">
        <p14:creationId xmlns:p14="http://schemas.microsoft.com/office/powerpoint/2010/main" val="437881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00F11-A3E1-4D4F-916C-FACE0AB8719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06698D0-44A4-FF47-9A76-072ECC67F112}"/>
              </a:ext>
            </a:extLst>
          </p:cNvPr>
          <p:cNvSpPr>
            <a:spLocks noGrp="1"/>
          </p:cNvSpPr>
          <p:nvPr>
            <p:ph type="dt" sz="half" idx="10"/>
          </p:nvPr>
        </p:nvSpPr>
        <p:spPr/>
        <p:txBody>
          <a:bodyPr/>
          <a:lstStyle/>
          <a:p>
            <a:fld id="{86335C38-2167-194F-9825-B1D8A73426F6}" type="datetime1">
              <a:rPr lang="en-AU" smtClean="0"/>
              <a:t>24/03/2022</a:t>
            </a:fld>
            <a:endParaRPr lang="en-US" dirty="0"/>
          </a:p>
        </p:txBody>
      </p:sp>
      <p:sp>
        <p:nvSpPr>
          <p:cNvPr id="4" name="Footer Placeholder 3">
            <a:extLst>
              <a:ext uri="{FF2B5EF4-FFF2-40B4-BE49-F238E27FC236}">
                <a16:creationId xmlns:a16="http://schemas.microsoft.com/office/drawing/2014/main" id="{D44FB113-631F-094A-84BF-A633169B0907}"/>
              </a:ext>
            </a:extLst>
          </p:cNvPr>
          <p:cNvSpPr>
            <a:spLocks noGrp="1"/>
          </p:cNvSpPr>
          <p:nvPr>
            <p:ph type="ftr" sz="quarter" idx="11"/>
          </p:nvPr>
        </p:nvSpPr>
        <p:spPr/>
        <p:txBody>
          <a:bodyPr/>
          <a:lstStyle/>
          <a:p>
            <a:r>
              <a:rPr lang="en-US" dirty="0"/>
              <a:t>SFP Training Pilot</a:t>
            </a:r>
          </a:p>
        </p:txBody>
      </p:sp>
      <p:sp>
        <p:nvSpPr>
          <p:cNvPr id="5" name="Slide Number Placeholder 4">
            <a:extLst>
              <a:ext uri="{FF2B5EF4-FFF2-40B4-BE49-F238E27FC236}">
                <a16:creationId xmlns:a16="http://schemas.microsoft.com/office/drawing/2014/main" id="{7A774107-029E-E746-A36A-6D22AEAEBB07}"/>
              </a:ext>
            </a:extLst>
          </p:cNvPr>
          <p:cNvSpPr>
            <a:spLocks noGrp="1"/>
          </p:cNvSpPr>
          <p:nvPr>
            <p:ph type="sldNum" sz="quarter" idx="12"/>
          </p:nvPr>
        </p:nvSpPr>
        <p:spPr/>
        <p:txBody>
          <a:bodyPr/>
          <a:lstStyle/>
          <a:p>
            <a:fld id="{5E7B2C64-B298-2A47-A9AE-575733AC5251}" type="slidenum">
              <a:rPr lang="en-US" smtClean="0"/>
              <a:t>‹#›</a:t>
            </a:fld>
            <a:endParaRPr lang="en-US" dirty="0"/>
          </a:p>
        </p:txBody>
      </p:sp>
      <p:sp>
        <p:nvSpPr>
          <p:cNvPr id="6" name="Footer Placeholder 4">
            <a:extLst>
              <a:ext uri="{FF2B5EF4-FFF2-40B4-BE49-F238E27FC236}">
                <a16:creationId xmlns:a16="http://schemas.microsoft.com/office/drawing/2014/main" id="{4932C85A-51A2-4A4D-926D-E5B1AACC081B}"/>
              </a:ext>
            </a:extLst>
          </p:cNvPr>
          <p:cNvSpPr txBox="1">
            <a:spLocks/>
          </p:cNvSpPr>
          <p:nvPr userDrawn="1"/>
        </p:nvSpPr>
        <p:spPr>
          <a:xfrm>
            <a:off x="-1103555" y="635634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B050"/>
                </a:solidFill>
                <a:latin typeface="Segoe UI Emoji" panose="020B0502040204020203" pitchFamily="34" charset="0"/>
                <a:ea typeface="Segoe UI Emoji" panose="020B0502040204020203" pitchFamily="34" charset="0"/>
              </a:rPr>
              <a:t>SFP Training</a:t>
            </a:r>
          </a:p>
        </p:txBody>
      </p:sp>
      <p:cxnSp>
        <p:nvCxnSpPr>
          <p:cNvPr id="7" name="Straight Connector 6">
            <a:extLst>
              <a:ext uri="{FF2B5EF4-FFF2-40B4-BE49-F238E27FC236}">
                <a16:creationId xmlns:a16="http://schemas.microsoft.com/office/drawing/2014/main" id="{7BEE38C8-7AB0-4977-BCCF-EDE665A10583}"/>
              </a:ext>
            </a:extLst>
          </p:cNvPr>
          <p:cNvCxnSpPr/>
          <p:nvPr userDrawn="1"/>
        </p:nvCxnSpPr>
        <p:spPr>
          <a:xfrm>
            <a:off x="0" y="6356349"/>
            <a:ext cx="12192000" cy="0"/>
          </a:xfrm>
          <a:prstGeom prst="line">
            <a:avLst/>
          </a:prstGeom>
          <a:ln w="25400">
            <a:solidFill>
              <a:srgbClr val="00B050">
                <a:alpha val="43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9906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2BD430-9339-5A4B-A949-DB9ADFB23B82}"/>
              </a:ext>
            </a:extLst>
          </p:cNvPr>
          <p:cNvSpPr>
            <a:spLocks noGrp="1"/>
          </p:cNvSpPr>
          <p:nvPr>
            <p:ph type="dt" sz="half" idx="10"/>
          </p:nvPr>
        </p:nvSpPr>
        <p:spPr/>
        <p:txBody>
          <a:bodyPr/>
          <a:lstStyle/>
          <a:p>
            <a:fld id="{1B9D8D26-0AA8-9E47-8ED7-1E5E96B98A1D}" type="datetime1">
              <a:rPr lang="en-AU" smtClean="0"/>
              <a:t>24/03/2022</a:t>
            </a:fld>
            <a:endParaRPr lang="en-US" dirty="0"/>
          </a:p>
        </p:txBody>
      </p:sp>
      <p:sp>
        <p:nvSpPr>
          <p:cNvPr id="3" name="Footer Placeholder 2">
            <a:extLst>
              <a:ext uri="{FF2B5EF4-FFF2-40B4-BE49-F238E27FC236}">
                <a16:creationId xmlns:a16="http://schemas.microsoft.com/office/drawing/2014/main" id="{461FEC01-5F0B-684F-B62D-C2F42A1021C7}"/>
              </a:ext>
            </a:extLst>
          </p:cNvPr>
          <p:cNvSpPr>
            <a:spLocks noGrp="1"/>
          </p:cNvSpPr>
          <p:nvPr>
            <p:ph type="ftr" sz="quarter" idx="11"/>
          </p:nvPr>
        </p:nvSpPr>
        <p:spPr/>
        <p:txBody>
          <a:bodyPr/>
          <a:lstStyle/>
          <a:p>
            <a:r>
              <a:rPr lang="en-US" dirty="0"/>
              <a:t>SFP Training Pilot</a:t>
            </a:r>
          </a:p>
        </p:txBody>
      </p:sp>
      <p:sp>
        <p:nvSpPr>
          <p:cNvPr id="4" name="Slide Number Placeholder 3">
            <a:extLst>
              <a:ext uri="{FF2B5EF4-FFF2-40B4-BE49-F238E27FC236}">
                <a16:creationId xmlns:a16="http://schemas.microsoft.com/office/drawing/2014/main" id="{CBEDE2F6-69AF-AA46-A60F-181DD9731025}"/>
              </a:ext>
            </a:extLst>
          </p:cNvPr>
          <p:cNvSpPr>
            <a:spLocks noGrp="1"/>
          </p:cNvSpPr>
          <p:nvPr>
            <p:ph type="sldNum" sz="quarter" idx="12"/>
          </p:nvPr>
        </p:nvSpPr>
        <p:spPr/>
        <p:txBody>
          <a:bodyPr/>
          <a:lstStyle/>
          <a:p>
            <a:fld id="{5E7B2C64-B298-2A47-A9AE-575733AC5251}" type="slidenum">
              <a:rPr lang="en-US" smtClean="0"/>
              <a:t>‹#›</a:t>
            </a:fld>
            <a:endParaRPr lang="en-US" dirty="0"/>
          </a:p>
        </p:txBody>
      </p:sp>
      <p:sp>
        <p:nvSpPr>
          <p:cNvPr id="5" name="Footer Placeholder 4">
            <a:extLst>
              <a:ext uri="{FF2B5EF4-FFF2-40B4-BE49-F238E27FC236}">
                <a16:creationId xmlns:a16="http://schemas.microsoft.com/office/drawing/2014/main" id="{B9BA1BB8-54F6-4AED-9C82-9091EBC2C2F6}"/>
              </a:ext>
            </a:extLst>
          </p:cNvPr>
          <p:cNvSpPr txBox="1">
            <a:spLocks/>
          </p:cNvSpPr>
          <p:nvPr userDrawn="1"/>
        </p:nvSpPr>
        <p:spPr>
          <a:xfrm>
            <a:off x="-1103555" y="635634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B050"/>
                </a:solidFill>
                <a:latin typeface="Segoe UI Emoji" panose="020B0502040204020203" pitchFamily="34" charset="0"/>
                <a:ea typeface="Segoe UI Emoji" panose="020B0502040204020203" pitchFamily="34" charset="0"/>
              </a:rPr>
              <a:t>SFP Training</a:t>
            </a:r>
          </a:p>
        </p:txBody>
      </p:sp>
      <p:cxnSp>
        <p:nvCxnSpPr>
          <p:cNvPr id="6" name="Straight Connector 5">
            <a:extLst>
              <a:ext uri="{FF2B5EF4-FFF2-40B4-BE49-F238E27FC236}">
                <a16:creationId xmlns:a16="http://schemas.microsoft.com/office/drawing/2014/main" id="{DDBD648C-2CE4-4F8C-81CB-280F1A7697ED}"/>
              </a:ext>
            </a:extLst>
          </p:cNvPr>
          <p:cNvCxnSpPr/>
          <p:nvPr userDrawn="1"/>
        </p:nvCxnSpPr>
        <p:spPr>
          <a:xfrm>
            <a:off x="0" y="6356349"/>
            <a:ext cx="12192000" cy="0"/>
          </a:xfrm>
          <a:prstGeom prst="line">
            <a:avLst/>
          </a:prstGeom>
          <a:ln w="25400">
            <a:solidFill>
              <a:srgbClr val="00B050">
                <a:alpha val="43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5270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D67CC-FA01-9C4B-80F6-63958B1847E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B704B2D-1D40-D747-92B5-D4750216D0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1B93664-57DB-564B-9420-9237C97CEB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E4F3322-E2B5-E446-AC62-AC3BE7872A5F}"/>
              </a:ext>
            </a:extLst>
          </p:cNvPr>
          <p:cNvSpPr>
            <a:spLocks noGrp="1"/>
          </p:cNvSpPr>
          <p:nvPr>
            <p:ph type="dt" sz="half" idx="10"/>
          </p:nvPr>
        </p:nvSpPr>
        <p:spPr/>
        <p:txBody>
          <a:bodyPr/>
          <a:lstStyle/>
          <a:p>
            <a:fld id="{1318525E-31E8-AB48-A815-175ABD189675}" type="datetime1">
              <a:rPr lang="en-AU" smtClean="0"/>
              <a:t>24/03/2022</a:t>
            </a:fld>
            <a:endParaRPr lang="en-US" dirty="0"/>
          </a:p>
        </p:txBody>
      </p:sp>
      <p:sp>
        <p:nvSpPr>
          <p:cNvPr id="6" name="Footer Placeholder 5">
            <a:extLst>
              <a:ext uri="{FF2B5EF4-FFF2-40B4-BE49-F238E27FC236}">
                <a16:creationId xmlns:a16="http://schemas.microsoft.com/office/drawing/2014/main" id="{55E23A50-5994-174F-9E8E-EC5AF6C55BD0}"/>
              </a:ext>
            </a:extLst>
          </p:cNvPr>
          <p:cNvSpPr>
            <a:spLocks noGrp="1"/>
          </p:cNvSpPr>
          <p:nvPr>
            <p:ph type="ftr" sz="quarter" idx="11"/>
          </p:nvPr>
        </p:nvSpPr>
        <p:spPr/>
        <p:txBody>
          <a:bodyPr/>
          <a:lstStyle/>
          <a:p>
            <a:r>
              <a:rPr lang="en-US" dirty="0"/>
              <a:t>SFP Training Pilot</a:t>
            </a:r>
          </a:p>
        </p:txBody>
      </p:sp>
      <p:sp>
        <p:nvSpPr>
          <p:cNvPr id="7" name="Slide Number Placeholder 6">
            <a:extLst>
              <a:ext uri="{FF2B5EF4-FFF2-40B4-BE49-F238E27FC236}">
                <a16:creationId xmlns:a16="http://schemas.microsoft.com/office/drawing/2014/main" id="{759B64E5-7E3A-B44C-A851-922AB194599B}"/>
              </a:ext>
            </a:extLst>
          </p:cNvPr>
          <p:cNvSpPr>
            <a:spLocks noGrp="1"/>
          </p:cNvSpPr>
          <p:nvPr>
            <p:ph type="sldNum" sz="quarter" idx="12"/>
          </p:nvPr>
        </p:nvSpPr>
        <p:spPr/>
        <p:txBody>
          <a:bodyPr/>
          <a:lstStyle/>
          <a:p>
            <a:fld id="{5E7B2C64-B298-2A47-A9AE-575733AC5251}" type="slidenum">
              <a:rPr lang="en-US" smtClean="0"/>
              <a:t>‹#›</a:t>
            </a:fld>
            <a:endParaRPr lang="en-US" dirty="0"/>
          </a:p>
        </p:txBody>
      </p:sp>
    </p:spTree>
    <p:extLst>
      <p:ext uri="{BB962C8B-B14F-4D97-AF65-F5344CB8AC3E}">
        <p14:creationId xmlns:p14="http://schemas.microsoft.com/office/powerpoint/2010/main" val="1613935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D3F57-230B-0F49-B232-6B1D0B0DD71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F7F465E-9C84-A04C-A298-8E11FCCEA6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E92CE15-CFEB-9E46-AC15-BCEA656893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B9EF12E-B65E-8A44-BB31-66FD474F3A2C}"/>
              </a:ext>
            </a:extLst>
          </p:cNvPr>
          <p:cNvSpPr>
            <a:spLocks noGrp="1"/>
          </p:cNvSpPr>
          <p:nvPr>
            <p:ph type="dt" sz="half" idx="10"/>
          </p:nvPr>
        </p:nvSpPr>
        <p:spPr/>
        <p:txBody>
          <a:bodyPr/>
          <a:lstStyle/>
          <a:p>
            <a:fld id="{AFA9BE08-C676-BF4F-A5C1-61C2AAE1BBAB}" type="datetime1">
              <a:rPr lang="en-AU" smtClean="0"/>
              <a:t>24/03/2022</a:t>
            </a:fld>
            <a:endParaRPr lang="en-US" dirty="0"/>
          </a:p>
        </p:txBody>
      </p:sp>
      <p:sp>
        <p:nvSpPr>
          <p:cNvPr id="6" name="Footer Placeholder 5">
            <a:extLst>
              <a:ext uri="{FF2B5EF4-FFF2-40B4-BE49-F238E27FC236}">
                <a16:creationId xmlns:a16="http://schemas.microsoft.com/office/drawing/2014/main" id="{209F19B9-73A1-C644-97C2-90328A3FD189}"/>
              </a:ext>
            </a:extLst>
          </p:cNvPr>
          <p:cNvSpPr>
            <a:spLocks noGrp="1"/>
          </p:cNvSpPr>
          <p:nvPr>
            <p:ph type="ftr" sz="quarter" idx="11"/>
          </p:nvPr>
        </p:nvSpPr>
        <p:spPr/>
        <p:txBody>
          <a:bodyPr/>
          <a:lstStyle/>
          <a:p>
            <a:r>
              <a:rPr lang="en-US" dirty="0"/>
              <a:t>SFP Training Pilot</a:t>
            </a:r>
          </a:p>
        </p:txBody>
      </p:sp>
      <p:sp>
        <p:nvSpPr>
          <p:cNvPr id="7" name="Slide Number Placeholder 6">
            <a:extLst>
              <a:ext uri="{FF2B5EF4-FFF2-40B4-BE49-F238E27FC236}">
                <a16:creationId xmlns:a16="http://schemas.microsoft.com/office/drawing/2014/main" id="{CE66299F-B9E0-E347-9319-257A8536E0A2}"/>
              </a:ext>
            </a:extLst>
          </p:cNvPr>
          <p:cNvSpPr>
            <a:spLocks noGrp="1"/>
          </p:cNvSpPr>
          <p:nvPr>
            <p:ph type="sldNum" sz="quarter" idx="12"/>
          </p:nvPr>
        </p:nvSpPr>
        <p:spPr/>
        <p:txBody>
          <a:bodyPr/>
          <a:lstStyle/>
          <a:p>
            <a:fld id="{5E7B2C64-B298-2A47-A9AE-575733AC5251}" type="slidenum">
              <a:rPr lang="en-US" smtClean="0"/>
              <a:t>‹#›</a:t>
            </a:fld>
            <a:endParaRPr lang="en-US" dirty="0"/>
          </a:p>
        </p:txBody>
      </p:sp>
    </p:spTree>
    <p:extLst>
      <p:ext uri="{BB962C8B-B14F-4D97-AF65-F5344CB8AC3E}">
        <p14:creationId xmlns:p14="http://schemas.microsoft.com/office/powerpoint/2010/main" val="2862246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3D3B18-FCAC-8D4F-98AF-81CE0D93B7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94E43E4-E99F-334E-BB25-DA2CAF747D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3DDCDD0-2F78-8A47-B8AC-8AD4966103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043504-942F-304C-ABC8-E720B05BFB14}" type="datetime1">
              <a:rPr lang="en-AU" smtClean="0"/>
              <a:t>24/03/2022</a:t>
            </a:fld>
            <a:endParaRPr lang="en-US" dirty="0"/>
          </a:p>
        </p:txBody>
      </p:sp>
      <p:sp>
        <p:nvSpPr>
          <p:cNvPr id="5" name="Footer Placeholder 4">
            <a:extLst>
              <a:ext uri="{FF2B5EF4-FFF2-40B4-BE49-F238E27FC236}">
                <a16:creationId xmlns:a16="http://schemas.microsoft.com/office/drawing/2014/main" id="{18D313A7-91BD-814D-9BA3-75F7018A7E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SFP Training Pilot</a:t>
            </a:r>
          </a:p>
        </p:txBody>
      </p:sp>
      <p:sp>
        <p:nvSpPr>
          <p:cNvPr id="6" name="Slide Number Placeholder 5">
            <a:extLst>
              <a:ext uri="{FF2B5EF4-FFF2-40B4-BE49-F238E27FC236}">
                <a16:creationId xmlns:a16="http://schemas.microsoft.com/office/drawing/2014/main" id="{B068E66A-7238-6E41-A005-85164B8797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B2C64-B298-2A47-A9AE-575733AC5251}" type="slidenum">
              <a:rPr lang="en-US" smtClean="0"/>
              <a:t>‹#›</a:t>
            </a:fld>
            <a:endParaRPr lang="en-US" dirty="0"/>
          </a:p>
        </p:txBody>
      </p:sp>
    </p:spTree>
    <p:extLst>
      <p:ext uri="{BB962C8B-B14F-4D97-AF65-F5344CB8AC3E}">
        <p14:creationId xmlns:p14="http://schemas.microsoft.com/office/powerpoint/2010/main" val="803960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media/image12.sv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4A4C00-EE12-5640-A260-C1EBC27548D0}"/>
              </a:ext>
            </a:extLst>
          </p:cNvPr>
          <p:cNvSpPr/>
          <p:nvPr/>
        </p:nvSpPr>
        <p:spPr>
          <a:xfrm>
            <a:off x="0" y="3429000"/>
            <a:ext cx="12192000" cy="1836159"/>
          </a:xfrm>
          <a:prstGeom prst="rect">
            <a:avLst/>
          </a:prstGeom>
          <a:solidFill>
            <a:schemeClr val="accent1">
              <a:lumMod val="5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3600" dirty="0">
                <a:ea typeface="Segoe UI Emoji" panose="020B0502040204020203" pitchFamily="34" charset="0"/>
              </a:rPr>
              <a:t>Module 3 Reporting</a:t>
            </a:r>
          </a:p>
          <a:p>
            <a:pPr algn="ctr"/>
            <a:r>
              <a:rPr lang="en-GB" sz="3600" dirty="0">
                <a:ea typeface="Segoe UI Emoji" panose="020B0502040204020203" pitchFamily="34" charset="0"/>
              </a:rPr>
              <a:t>Safeguarding Focal Point Training</a:t>
            </a:r>
          </a:p>
        </p:txBody>
      </p:sp>
      <p:grpSp>
        <p:nvGrpSpPr>
          <p:cNvPr id="2" name="Group 1">
            <a:extLst>
              <a:ext uri="{FF2B5EF4-FFF2-40B4-BE49-F238E27FC236}">
                <a16:creationId xmlns:a16="http://schemas.microsoft.com/office/drawing/2014/main" id="{8D2E6562-5CCF-0F44-AD0B-8913AEB45E17}"/>
              </a:ext>
            </a:extLst>
          </p:cNvPr>
          <p:cNvGrpSpPr/>
          <p:nvPr/>
        </p:nvGrpSpPr>
        <p:grpSpPr>
          <a:xfrm>
            <a:off x="2366272" y="912534"/>
            <a:ext cx="7459457" cy="1655762"/>
            <a:chOff x="2280622" y="1141134"/>
            <a:chExt cx="7459457" cy="1655762"/>
          </a:xfrm>
        </p:grpSpPr>
        <p:sp>
          <p:nvSpPr>
            <p:cNvPr id="5" name="Rectangle 4">
              <a:extLst>
                <a:ext uri="{FF2B5EF4-FFF2-40B4-BE49-F238E27FC236}">
                  <a16:creationId xmlns:a16="http://schemas.microsoft.com/office/drawing/2014/main" id="{C148C486-9B69-4240-9F39-CF591A191547}"/>
                </a:ext>
              </a:extLst>
            </p:cNvPr>
            <p:cNvSpPr/>
            <p:nvPr/>
          </p:nvSpPr>
          <p:spPr>
            <a:xfrm>
              <a:off x="2280622" y="1141134"/>
              <a:ext cx="1675503" cy="1655762"/>
            </a:xfrm>
            <a:prstGeom prst="rect">
              <a:avLst/>
            </a:prstGeom>
            <a:solidFill>
              <a:srgbClr val="E533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6" name="Rectangle 5">
              <a:extLst>
                <a:ext uri="{FF2B5EF4-FFF2-40B4-BE49-F238E27FC236}">
                  <a16:creationId xmlns:a16="http://schemas.microsoft.com/office/drawing/2014/main" id="{27C538F5-0934-1740-BA99-5F95505EC813}"/>
                </a:ext>
              </a:extLst>
            </p:cNvPr>
            <p:cNvSpPr/>
            <p:nvPr/>
          </p:nvSpPr>
          <p:spPr>
            <a:xfrm>
              <a:off x="4174341" y="1141134"/>
              <a:ext cx="1675503" cy="16557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7" name="Rectangle 6">
              <a:extLst>
                <a:ext uri="{FF2B5EF4-FFF2-40B4-BE49-F238E27FC236}">
                  <a16:creationId xmlns:a16="http://schemas.microsoft.com/office/drawing/2014/main" id="{861DC28C-8059-4F43-AD59-A1C89539E2EB}"/>
                </a:ext>
              </a:extLst>
            </p:cNvPr>
            <p:cNvSpPr/>
            <p:nvPr/>
          </p:nvSpPr>
          <p:spPr>
            <a:xfrm>
              <a:off x="6068061" y="1141134"/>
              <a:ext cx="1675503" cy="165576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8" name="Rectangle 7">
              <a:extLst>
                <a:ext uri="{FF2B5EF4-FFF2-40B4-BE49-F238E27FC236}">
                  <a16:creationId xmlns:a16="http://schemas.microsoft.com/office/drawing/2014/main" id="{1AD499BB-F240-B746-8181-2737DB69F512}"/>
                </a:ext>
              </a:extLst>
            </p:cNvPr>
            <p:cNvSpPr/>
            <p:nvPr/>
          </p:nvSpPr>
          <p:spPr>
            <a:xfrm>
              <a:off x="8064576" y="1141134"/>
              <a:ext cx="1675503" cy="165576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pic>
          <p:nvPicPr>
            <p:cNvPr id="9" name="Picture 8">
              <a:extLst>
                <a:ext uri="{FF2B5EF4-FFF2-40B4-BE49-F238E27FC236}">
                  <a16:creationId xmlns:a16="http://schemas.microsoft.com/office/drawing/2014/main" id="{FD4CC15C-C077-714E-BB41-6560A093DDBE}"/>
                </a:ext>
              </a:extLst>
            </p:cNvPr>
            <p:cNvPicPr/>
            <p:nvPr/>
          </p:nvPicPr>
          <p:blipFill>
            <a:blip r:embed="rId2">
              <a:extLst>
                <a:ext uri="{28A0092B-C50C-407E-A947-70E740481C1C}">
                  <a14:useLocalDpi xmlns:a14="http://schemas.microsoft.com/office/drawing/2010/main" val="0"/>
                </a:ext>
              </a:extLst>
            </a:blip>
            <a:stretch>
              <a:fillRect/>
            </a:stretch>
          </p:blipFill>
          <p:spPr>
            <a:xfrm>
              <a:off x="6392414" y="1455617"/>
              <a:ext cx="1026795" cy="1026795"/>
            </a:xfrm>
            <a:prstGeom prst="rect">
              <a:avLst/>
            </a:prstGeom>
          </p:spPr>
        </p:pic>
      </p:grpSp>
      <p:grpSp>
        <p:nvGrpSpPr>
          <p:cNvPr id="10" name="Group 9">
            <a:extLst>
              <a:ext uri="{FF2B5EF4-FFF2-40B4-BE49-F238E27FC236}">
                <a16:creationId xmlns:a16="http://schemas.microsoft.com/office/drawing/2014/main" id="{25CD278E-7AD8-D744-8CFF-518C0BC064B5}"/>
              </a:ext>
            </a:extLst>
          </p:cNvPr>
          <p:cNvGrpSpPr/>
          <p:nvPr/>
        </p:nvGrpSpPr>
        <p:grpSpPr>
          <a:xfrm>
            <a:off x="3104510" y="5750319"/>
            <a:ext cx="5982981" cy="755349"/>
            <a:chOff x="2782636" y="5861461"/>
            <a:chExt cx="5982981" cy="755349"/>
          </a:xfrm>
        </p:grpSpPr>
        <p:pic>
          <p:nvPicPr>
            <p:cNvPr id="11" name="Picture 10">
              <a:extLst>
                <a:ext uri="{FF2B5EF4-FFF2-40B4-BE49-F238E27FC236}">
                  <a16:creationId xmlns:a16="http://schemas.microsoft.com/office/drawing/2014/main" id="{8F714A5C-9589-0A4E-A7ED-83B67F848AFE}"/>
                </a:ext>
              </a:extLst>
            </p:cNvPr>
            <p:cNvPicPr>
              <a:picLocks noChangeAspect="1"/>
            </p:cNvPicPr>
            <p:nvPr/>
          </p:nvPicPr>
          <p:blipFill>
            <a:blip r:embed="rId3"/>
            <a:stretch>
              <a:fillRect/>
            </a:stretch>
          </p:blipFill>
          <p:spPr>
            <a:xfrm>
              <a:off x="7286001" y="5988636"/>
              <a:ext cx="1479616" cy="500998"/>
            </a:xfrm>
            <a:prstGeom prst="rect">
              <a:avLst/>
            </a:prstGeom>
          </p:spPr>
        </p:pic>
        <p:pic>
          <p:nvPicPr>
            <p:cNvPr id="12" name="Picture 11">
              <a:extLst>
                <a:ext uri="{FF2B5EF4-FFF2-40B4-BE49-F238E27FC236}">
                  <a16:creationId xmlns:a16="http://schemas.microsoft.com/office/drawing/2014/main" id="{FAE77B75-CBB3-4144-8768-0582B720F5A0}"/>
                </a:ext>
              </a:extLst>
            </p:cNvPr>
            <p:cNvPicPr>
              <a:picLocks noChangeAspect="1"/>
            </p:cNvPicPr>
            <p:nvPr/>
          </p:nvPicPr>
          <p:blipFill>
            <a:blip r:embed="rId4"/>
            <a:stretch>
              <a:fillRect/>
            </a:stretch>
          </p:blipFill>
          <p:spPr>
            <a:xfrm>
              <a:off x="2782636" y="5861461"/>
              <a:ext cx="1173489" cy="755349"/>
            </a:xfrm>
            <a:prstGeom prst="rect">
              <a:avLst/>
            </a:prstGeom>
          </p:spPr>
        </p:pic>
        <p:pic>
          <p:nvPicPr>
            <p:cNvPr id="13" name="Picture 12">
              <a:extLst>
                <a:ext uri="{FF2B5EF4-FFF2-40B4-BE49-F238E27FC236}">
                  <a16:creationId xmlns:a16="http://schemas.microsoft.com/office/drawing/2014/main" id="{87A96290-98AE-E146-9B0F-FEDE8412AF8D}"/>
                </a:ext>
              </a:extLst>
            </p:cNvPr>
            <p:cNvPicPr>
              <a:picLocks noChangeAspect="1"/>
            </p:cNvPicPr>
            <p:nvPr/>
          </p:nvPicPr>
          <p:blipFill>
            <a:blip r:embed="rId5"/>
            <a:stretch>
              <a:fillRect/>
            </a:stretch>
          </p:blipFill>
          <p:spPr>
            <a:xfrm>
              <a:off x="4485681" y="5931462"/>
              <a:ext cx="2270764" cy="615347"/>
            </a:xfrm>
            <a:prstGeom prst="rect">
              <a:avLst/>
            </a:prstGeom>
          </p:spPr>
        </p:pic>
      </p:grpSp>
    </p:spTree>
    <p:extLst>
      <p:ext uri="{BB962C8B-B14F-4D97-AF65-F5344CB8AC3E}">
        <p14:creationId xmlns:p14="http://schemas.microsoft.com/office/powerpoint/2010/main" val="3088307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C90DFF3-4CC0-4A00-97E0-163D0784E76C}"/>
              </a:ext>
            </a:extLst>
          </p:cNvPr>
          <p:cNvSpPr>
            <a:spLocks noGrp="1"/>
          </p:cNvSpPr>
          <p:nvPr>
            <p:ph type="title"/>
          </p:nvPr>
        </p:nvSpPr>
        <p:spPr>
          <a:xfrm>
            <a:off x="415119" y="345354"/>
            <a:ext cx="11555454" cy="2023232"/>
          </a:xfrm>
        </p:spPr>
        <p:txBody>
          <a:bodyPr/>
          <a:lstStyle/>
          <a:p>
            <a:r>
              <a:rPr lang="en-AU" i="1" dirty="0"/>
              <a:t>Online Assignment</a:t>
            </a:r>
            <a:r>
              <a:rPr lang="en-AU" dirty="0"/>
              <a:t> </a:t>
            </a:r>
            <a:r>
              <a:rPr lang="en-AU" dirty="0">
                <a:solidFill>
                  <a:schemeClr val="accent1">
                    <a:lumMod val="75000"/>
                  </a:schemeClr>
                </a:solidFill>
              </a:rPr>
              <a:t>|</a:t>
            </a:r>
            <a:r>
              <a:rPr lang="en-GB" dirty="0">
                <a:solidFill>
                  <a:schemeClr val="accent1">
                    <a:lumMod val="75000"/>
                  </a:schemeClr>
                </a:solidFill>
              </a:rPr>
              <a:t>BOND Reporting Case Studies</a:t>
            </a:r>
          </a:p>
        </p:txBody>
      </p:sp>
      <p:sp>
        <p:nvSpPr>
          <p:cNvPr id="9" name="TextBox 8">
            <a:extLst>
              <a:ext uri="{FF2B5EF4-FFF2-40B4-BE49-F238E27FC236}">
                <a16:creationId xmlns:a16="http://schemas.microsoft.com/office/drawing/2014/main" id="{0E0A4E02-C533-4C1C-AB13-0CDBD9C64E55}"/>
              </a:ext>
            </a:extLst>
          </p:cNvPr>
          <p:cNvSpPr txBox="1"/>
          <p:nvPr/>
        </p:nvSpPr>
        <p:spPr>
          <a:xfrm>
            <a:off x="438391" y="2438400"/>
            <a:ext cx="7736780" cy="3283976"/>
          </a:xfrm>
          <a:prstGeom prst="rect">
            <a:avLst/>
          </a:prstGeom>
          <a:noFill/>
        </p:spPr>
        <p:txBody>
          <a:bodyPr wrap="square" rtlCol="0">
            <a:spAutoFit/>
          </a:bodyPr>
          <a:lstStyle/>
          <a:p>
            <a:pPr marL="514350" lvl="0" indent="-514350">
              <a:lnSpc>
                <a:spcPct val="90000"/>
              </a:lnSpc>
              <a:spcBef>
                <a:spcPts val="1000"/>
              </a:spcBef>
              <a:spcAft>
                <a:spcPts val="600"/>
              </a:spcAft>
              <a:buClr>
                <a:srgbClr val="0070C0"/>
              </a:buClr>
              <a:buSzPct val="80000"/>
              <a:buFont typeface="+mj-lt"/>
              <a:buAutoNum type="arabicPeriod"/>
            </a:pPr>
            <a:r>
              <a:rPr lang="en-GB" sz="4400" dirty="0"/>
              <a:t>What is a key recommendation that emerged from these case studies?</a:t>
            </a:r>
          </a:p>
          <a:p>
            <a:endParaRPr lang="en-GB" sz="4400" dirty="0"/>
          </a:p>
        </p:txBody>
      </p:sp>
      <p:sp>
        <p:nvSpPr>
          <p:cNvPr id="11" name="Footer Placeholder 4">
            <a:extLst>
              <a:ext uri="{FF2B5EF4-FFF2-40B4-BE49-F238E27FC236}">
                <a16:creationId xmlns:a16="http://schemas.microsoft.com/office/drawing/2014/main" id="{EA6FEE60-01E4-7547-B22D-FC7389C5FDC4}"/>
              </a:ext>
            </a:extLst>
          </p:cNvPr>
          <p:cNvSpPr>
            <a:spLocks noGrp="1"/>
          </p:cNvSpPr>
          <p:nvPr>
            <p:ph type="ftr" sz="quarter" idx="11"/>
          </p:nvPr>
        </p:nvSpPr>
        <p:spPr>
          <a:xfrm>
            <a:off x="-1103555" y="6356349"/>
            <a:ext cx="4114800" cy="365125"/>
          </a:xfrm>
        </p:spPr>
        <p:txBody>
          <a:bodyPr/>
          <a:lstStyle/>
          <a:p>
            <a:r>
              <a:rPr lang="en-US" dirty="0">
                <a:solidFill>
                  <a:srgbClr val="0070C0"/>
                </a:solidFill>
                <a:ea typeface="Segoe UI Emoji" panose="020B0502040204020203" pitchFamily="34" charset="0"/>
              </a:rPr>
              <a:t>SFP Training</a:t>
            </a:r>
          </a:p>
        </p:txBody>
      </p:sp>
      <p:cxnSp>
        <p:nvCxnSpPr>
          <p:cNvPr id="13" name="Straight Connector 12">
            <a:extLst>
              <a:ext uri="{FF2B5EF4-FFF2-40B4-BE49-F238E27FC236}">
                <a16:creationId xmlns:a16="http://schemas.microsoft.com/office/drawing/2014/main" id="{95A063D4-FB17-3347-B64A-9DFE317006A2}"/>
              </a:ext>
            </a:extLst>
          </p:cNvPr>
          <p:cNvCxnSpPr/>
          <p:nvPr/>
        </p:nvCxnSpPr>
        <p:spPr>
          <a:xfrm>
            <a:off x="0" y="6356349"/>
            <a:ext cx="12192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8C714570-F562-4227-B0D8-0E8989A465C7}"/>
              </a:ext>
            </a:extLst>
          </p:cNvPr>
          <p:cNvPicPr>
            <a:picLocks noChangeAspect="1"/>
          </p:cNvPicPr>
          <p:nvPr/>
        </p:nvPicPr>
        <p:blipFill>
          <a:blip r:embed="rId3"/>
          <a:stretch>
            <a:fillRect/>
          </a:stretch>
        </p:blipFill>
        <p:spPr>
          <a:xfrm>
            <a:off x="8577221" y="2210707"/>
            <a:ext cx="3092264" cy="2632906"/>
          </a:xfrm>
          <a:prstGeom prst="rect">
            <a:avLst/>
          </a:prstGeom>
        </p:spPr>
      </p:pic>
    </p:spTree>
    <p:extLst>
      <p:ext uri="{BB962C8B-B14F-4D97-AF65-F5344CB8AC3E}">
        <p14:creationId xmlns:p14="http://schemas.microsoft.com/office/powerpoint/2010/main" val="2934106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C77D42-A425-43F8-AD1E-E588892884E4}"/>
              </a:ext>
            </a:extLst>
          </p:cNvPr>
          <p:cNvPicPr>
            <a:picLocks noChangeAspect="1"/>
          </p:cNvPicPr>
          <p:nvPr/>
        </p:nvPicPr>
        <p:blipFill>
          <a:blip r:embed="rId2"/>
          <a:stretch>
            <a:fillRect/>
          </a:stretch>
        </p:blipFill>
        <p:spPr>
          <a:xfrm>
            <a:off x="-76533" y="2074304"/>
            <a:ext cx="5484874" cy="4817150"/>
          </a:xfrm>
          <a:prstGeom prst="rect">
            <a:avLst/>
          </a:prstGeom>
        </p:spPr>
      </p:pic>
      <p:sp>
        <p:nvSpPr>
          <p:cNvPr id="27"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5" name="Content Placeholder 4">
            <a:extLst>
              <a:ext uri="{FF2B5EF4-FFF2-40B4-BE49-F238E27FC236}">
                <a16:creationId xmlns:a16="http://schemas.microsoft.com/office/drawing/2014/main" id="{F2205F5A-9A81-40FC-82FB-9A2C2AE67F63}"/>
              </a:ext>
            </a:extLst>
          </p:cNvPr>
          <p:cNvPicPr>
            <a:picLocks noGrp="1" noChangeAspect="1"/>
          </p:cNvPicPr>
          <p:nvPr>
            <p:ph idx="1"/>
          </p:nvPr>
        </p:nvPicPr>
        <p:blipFill rotWithShape="1">
          <a:blip r:embed="rId3"/>
          <a:srcRect r="1" b="2300"/>
          <a:stretch/>
        </p:blipFill>
        <p:spPr>
          <a:xfrm>
            <a:off x="4526878" y="-94110"/>
            <a:ext cx="7665122" cy="4231213"/>
          </a:xfrm>
          <a:prstGeom prst="rect">
            <a:avLst/>
          </a:prstGeom>
        </p:spPr>
      </p:pic>
      <p:sp>
        <p:nvSpPr>
          <p:cNvPr id="4" name="Footer Placeholder 3">
            <a:extLst>
              <a:ext uri="{FF2B5EF4-FFF2-40B4-BE49-F238E27FC236}">
                <a16:creationId xmlns:a16="http://schemas.microsoft.com/office/drawing/2014/main" id="{B4931D05-4318-4182-A98B-7051967B9F6B}"/>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dirty="0">
                <a:solidFill>
                  <a:srgbClr val="FFFFFF"/>
                </a:solidFill>
                <a:latin typeface="+mn-lt"/>
                <a:ea typeface="+mn-ea"/>
                <a:cs typeface="+mn-cs"/>
              </a:rPr>
              <a:t>SFP Training Pilot</a:t>
            </a:r>
          </a:p>
        </p:txBody>
      </p:sp>
    </p:spTree>
    <p:extLst>
      <p:ext uri="{BB962C8B-B14F-4D97-AF65-F5344CB8AC3E}">
        <p14:creationId xmlns:p14="http://schemas.microsoft.com/office/powerpoint/2010/main" val="784988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ADBFD-CE7E-014C-A256-D633FE8FDD07}"/>
              </a:ext>
            </a:extLst>
          </p:cNvPr>
          <p:cNvSpPr>
            <a:spLocks noGrp="1"/>
          </p:cNvSpPr>
          <p:nvPr>
            <p:ph type="title"/>
          </p:nvPr>
        </p:nvSpPr>
        <p:spPr/>
        <p:txBody>
          <a:bodyPr/>
          <a:lstStyle/>
          <a:p>
            <a:r>
              <a:rPr lang="en-US" dirty="0"/>
              <a:t>Key Messages</a:t>
            </a:r>
          </a:p>
        </p:txBody>
      </p:sp>
      <p:sp>
        <p:nvSpPr>
          <p:cNvPr id="3" name="Content Placeholder 2">
            <a:extLst>
              <a:ext uri="{FF2B5EF4-FFF2-40B4-BE49-F238E27FC236}">
                <a16:creationId xmlns:a16="http://schemas.microsoft.com/office/drawing/2014/main" id="{213B79F6-8697-8148-B34B-FE5CA7BB06A8}"/>
              </a:ext>
            </a:extLst>
          </p:cNvPr>
          <p:cNvSpPr>
            <a:spLocks noGrp="1"/>
          </p:cNvSpPr>
          <p:nvPr>
            <p:ph idx="1"/>
          </p:nvPr>
        </p:nvSpPr>
        <p:spPr>
          <a:xfrm>
            <a:off x="749710" y="1614897"/>
            <a:ext cx="10515600" cy="4741451"/>
          </a:xfrm>
        </p:spPr>
        <p:txBody>
          <a:bodyPr>
            <a:normAutofit lnSpcReduction="10000"/>
          </a:bodyPr>
          <a:lstStyle/>
          <a:p>
            <a:pPr lvl="0">
              <a:lnSpc>
                <a:spcPct val="100000"/>
              </a:lnSpc>
              <a:buClr>
                <a:srgbClr val="00B050"/>
              </a:buClr>
              <a:buSzPct val="80000"/>
              <a:buFont typeface="Wingdings" panose="05000000000000000000" pitchFamily="2" charset="2"/>
              <a:buChar char="§"/>
            </a:pPr>
            <a:r>
              <a:rPr lang="en-AU" dirty="0"/>
              <a:t>Responding to feedback and complaints can be complex and raise many difficult dilemmas. </a:t>
            </a:r>
            <a:endParaRPr lang="en-GB" dirty="0"/>
          </a:p>
          <a:p>
            <a:pPr lvl="0">
              <a:lnSpc>
                <a:spcPct val="100000"/>
              </a:lnSpc>
              <a:buClr>
                <a:srgbClr val="00B050"/>
              </a:buClr>
              <a:buSzPct val="80000"/>
              <a:buFont typeface="Wingdings" panose="05000000000000000000" pitchFamily="2" charset="2"/>
              <a:buChar char="§"/>
            </a:pPr>
            <a:r>
              <a:rPr lang="en-AU" dirty="0"/>
              <a:t>Well-functioning and appropriate report-handling mechanisms can help organizations address some of these safeguarding challenges.</a:t>
            </a:r>
            <a:endParaRPr lang="en-GB" dirty="0"/>
          </a:p>
          <a:p>
            <a:pPr lvl="0">
              <a:lnSpc>
                <a:spcPct val="100000"/>
              </a:lnSpc>
              <a:buClr>
                <a:srgbClr val="00B050"/>
              </a:buClr>
              <a:buSzPct val="80000"/>
              <a:buFont typeface="Wingdings" panose="05000000000000000000" pitchFamily="2" charset="2"/>
              <a:buChar char="§"/>
            </a:pPr>
            <a:r>
              <a:rPr lang="en-AU" dirty="0"/>
              <a:t>At a minimum, SFPs should be aware of the systems and procedures in place in their organization to manage sensitive cases in a safe, confidential, and transparent way. They should also know and how and where to escalate complaints. </a:t>
            </a:r>
          </a:p>
          <a:p>
            <a:pPr lvl="0">
              <a:lnSpc>
                <a:spcPct val="100000"/>
              </a:lnSpc>
              <a:buClr>
                <a:srgbClr val="00B050"/>
              </a:buClr>
              <a:buSzPct val="80000"/>
              <a:buFont typeface="Wingdings" panose="05000000000000000000" pitchFamily="2" charset="2"/>
              <a:buChar char="§"/>
            </a:pPr>
            <a:r>
              <a:rPr lang="en-AU" dirty="0"/>
              <a:t>SFPs have an important role to play in ensuring staff, program participants, and their communities are aware of the available reporting channels.</a:t>
            </a:r>
            <a:endParaRPr lang="en-GB" dirty="0"/>
          </a:p>
        </p:txBody>
      </p:sp>
      <p:sp>
        <p:nvSpPr>
          <p:cNvPr id="5" name="Footer Placeholder 4">
            <a:extLst>
              <a:ext uri="{FF2B5EF4-FFF2-40B4-BE49-F238E27FC236}">
                <a16:creationId xmlns:a16="http://schemas.microsoft.com/office/drawing/2014/main" id="{EA6FEE60-01E4-7547-B22D-FC7389C5FDC4}"/>
              </a:ext>
            </a:extLst>
          </p:cNvPr>
          <p:cNvSpPr>
            <a:spLocks noGrp="1"/>
          </p:cNvSpPr>
          <p:nvPr>
            <p:ph type="ftr" sz="quarter" idx="11"/>
          </p:nvPr>
        </p:nvSpPr>
        <p:spPr>
          <a:xfrm>
            <a:off x="-1103555" y="6356349"/>
            <a:ext cx="4114800" cy="365125"/>
          </a:xfrm>
        </p:spPr>
        <p:txBody>
          <a:bodyPr/>
          <a:lstStyle/>
          <a:p>
            <a:r>
              <a:rPr lang="en-US" dirty="0">
                <a:solidFill>
                  <a:srgbClr val="00B050"/>
                </a:solidFill>
                <a:latin typeface="Segoe UI Emoji" panose="020B0502040204020203" pitchFamily="34" charset="0"/>
                <a:ea typeface="Segoe UI Emoji" panose="020B0502040204020203" pitchFamily="34" charset="0"/>
              </a:rPr>
              <a:t>SFP Training</a:t>
            </a:r>
          </a:p>
        </p:txBody>
      </p:sp>
      <p:cxnSp>
        <p:nvCxnSpPr>
          <p:cNvPr id="10" name="Straight Connector 9">
            <a:extLst>
              <a:ext uri="{FF2B5EF4-FFF2-40B4-BE49-F238E27FC236}">
                <a16:creationId xmlns:a16="http://schemas.microsoft.com/office/drawing/2014/main" id="{95A063D4-FB17-3347-B64A-9DFE317006A2}"/>
              </a:ext>
            </a:extLst>
          </p:cNvPr>
          <p:cNvCxnSpPr/>
          <p:nvPr/>
        </p:nvCxnSpPr>
        <p:spPr>
          <a:xfrm>
            <a:off x="0" y="6356349"/>
            <a:ext cx="12192000" cy="0"/>
          </a:xfrm>
          <a:prstGeom prst="line">
            <a:avLst/>
          </a:prstGeom>
          <a:ln w="25400">
            <a:solidFill>
              <a:srgbClr val="00B050">
                <a:alpha val="43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0432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36F25AA-46EC-4430-A010-210A36B7E59A}"/>
              </a:ext>
            </a:extLst>
          </p:cNvPr>
          <p:cNvSpPr>
            <a:spLocks noGrp="1"/>
          </p:cNvSpPr>
          <p:nvPr>
            <p:ph type="title"/>
          </p:nvPr>
        </p:nvSpPr>
        <p:spPr>
          <a:xfrm>
            <a:off x="831850" y="3429000"/>
            <a:ext cx="10515600" cy="1133475"/>
          </a:xfrm>
          <a:solidFill>
            <a:srgbClr val="00B050"/>
          </a:solidFill>
        </p:spPr>
        <p:txBody>
          <a:bodyPr>
            <a:normAutofit/>
          </a:bodyPr>
          <a:lstStyle/>
          <a:p>
            <a:r>
              <a:rPr lang="en-GB" dirty="0">
                <a:solidFill>
                  <a:schemeClr val="bg1"/>
                </a:solidFill>
              </a:rPr>
              <a:t> Session 3: Barriers to Reporting </a:t>
            </a:r>
          </a:p>
        </p:txBody>
      </p:sp>
      <p:sp>
        <p:nvSpPr>
          <p:cNvPr id="6" name="Text Placeholder 5">
            <a:extLst>
              <a:ext uri="{FF2B5EF4-FFF2-40B4-BE49-F238E27FC236}">
                <a16:creationId xmlns:a16="http://schemas.microsoft.com/office/drawing/2014/main" id="{EECB6398-2704-4053-9EAC-A6216DB03347}"/>
              </a:ext>
            </a:extLst>
          </p:cNvPr>
          <p:cNvSpPr>
            <a:spLocks noGrp="1"/>
          </p:cNvSpPr>
          <p:nvPr>
            <p:ph type="body" idx="1"/>
          </p:nvPr>
        </p:nvSpPr>
        <p:spPr/>
        <p:txBody>
          <a:bodyPr/>
          <a:lstStyle/>
          <a:p>
            <a:endParaRPr lang="en-GB" dirty="0"/>
          </a:p>
        </p:txBody>
      </p:sp>
      <p:sp>
        <p:nvSpPr>
          <p:cNvPr id="8" name="Footer Placeholder 4">
            <a:extLst>
              <a:ext uri="{FF2B5EF4-FFF2-40B4-BE49-F238E27FC236}">
                <a16:creationId xmlns:a16="http://schemas.microsoft.com/office/drawing/2014/main" id="{363907E0-DC91-4CF4-B78E-AFE980657371}"/>
              </a:ext>
            </a:extLst>
          </p:cNvPr>
          <p:cNvSpPr>
            <a:spLocks noGrp="1"/>
          </p:cNvSpPr>
          <p:nvPr>
            <p:ph type="ftr" sz="quarter" idx="11"/>
          </p:nvPr>
        </p:nvSpPr>
        <p:spPr>
          <a:xfrm>
            <a:off x="-1103555" y="6356349"/>
            <a:ext cx="4114800" cy="365125"/>
          </a:xfrm>
        </p:spPr>
        <p:txBody>
          <a:bodyPr/>
          <a:lstStyle/>
          <a:p>
            <a:r>
              <a:rPr lang="en-US" dirty="0">
                <a:solidFill>
                  <a:srgbClr val="00B050"/>
                </a:solidFill>
                <a:latin typeface="Segoe UI Emoji" panose="020B0502040204020203" pitchFamily="34" charset="0"/>
                <a:ea typeface="Segoe UI Emoji" panose="020B0502040204020203" pitchFamily="34" charset="0"/>
              </a:rPr>
              <a:t>SFP Training</a:t>
            </a:r>
          </a:p>
        </p:txBody>
      </p:sp>
      <p:cxnSp>
        <p:nvCxnSpPr>
          <p:cNvPr id="10" name="Straight Connector 9">
            <a:extLst>
              <a:ext uri="{FF2B5EF4-FFF2-40B4-BE49-F238E27FC236}">
                <a16:creationId xmlns:a16="http://schemas.microsoft.com/office/drawing/2014/main" id="{E638BE4C-5455-4241-BA34-8D3AB565692C}"/>
              </a:ext>
            </a:extLst>
          </p:cNvPr>
          <p:cNvCxnSpPr/>
          <p:nvPr/>
        </p:nvCxnSpPr>
        <p:spPr>
          <a:xfrm>
            <a:off x="0" y="6356349"/>
            <a:ext cx="12192000" cy="0"/>
          </a:xfrm>
          <a:prstGeom prst="line">
            <a:avLst/>
          </a:prstGeom>
          <a:ln w="25400">
            <a:solidFill>
              <a:srgbClr val="00B050">
                <a:alpha val="43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7012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BCD79-9A94-4ACD-B138-CDA3B4100B31}"/>
              </a:ext>
            </a:extLst>
          </p:cNvPr>
          <p:cNvSpPr>
            <a:spLocks noGrp="1"/>
          </p:cNvSpPr>
          <p:nvPr>
            <p:ph type="title"/>
          </p:nvPr>
        </p:nvSpPr>
        <p:spPr/>
        <p:txBody>
          <a:bodyPr/>
          <a:lstStyle/>
          <a:p>
            <a:r>
              <a:rPr lang="en-GB" dirty="0"/>
              <a:t>Resources</a:t>
            </a:r>
          </a:p>
        </p:txBody>
      </p:sp>
      <p:pic>
        <p:nvPicPr>
          <p:cNvPr id="5" name="Content Placeholder 4">
            <a:extLst>
              <a:ext uri="{FF2B5EF4-FFF2-40B4-BE49-F238E27FC236}">
                <a16:creationId xmlns:a16="http://schemas.microsoft.com/office/drawing/2014/main" id="{3E4F962C-3BB5-4970-B27A-88DAE9300038}"/>
              </a:ext>
            </a:extLst>
          </p:cNvPr>
          <p:cNvPicPr>
            <a:picLocks noGrp="1" noChangeAspect="1"/>
          </p:cNvPicPr>
          <p:nvPr>
            <p:ph idx="1"/>
          </p:nvPr>
        </p:nvPicPr>
        <p:blipFill>
          <a:blip r:embed="rId2"/>
          <a:stretch>
            <a:fillRect/>
          </a:stretch>
        </p:blipFill>
        <p:spPr>
          <a:xfrm>
            <a:off x="3693672" y="233942"/>
            <a:ext cx="3883243" cy="5314256"/>
          </a:xfrm>
          <a:prstGeom prst="rect">
            <a:avLst/>
          </a:prstGeom>
        </p:spPr>
      </p:pic>
      <p:pic>
        <p:nvPicPr>
          <p:cNvPr id="6" name="Picture 5">
            <a:extLst>
              <a:ext uri="{FF2B5EF4-FFF2-40B4-BE49-F238E27FC236}">
                <a16:creationId xmlns:a16="http://schemas.microsoft.com/office/drawing/2014/main" id="{A9904606-4A03-41C6-A686-73AC21498153}"/>
              </a:ext>
            </a:extLst>
          </p:cNvPr>
          <p:cNvPicPr>
            <a:picLocks noChangeAspect="1"/>
          </p:cNvPicPr>
          <p:nvPr/>
        </p:nvPicPr>
        <p:blipFill>
          <a:blip r:embed="rId3"/>
          <a:stretch>
            <a:fillRect/>
          </a:stretch>
        </p:blipFill>
        <p:spPr>
          <a:xfrm>
            <a:off x="7844082" y="1515804"/>
            <a:ext cx="4019757" cy="5023108"/>
          </a:xfrm>
          <a:prstGeom prst="rect">
            <a:avLst/>
          </a:prstGeom>
        </p:spPr>
      </p:pic>
    </p:spTree>
    <p:extLst>
      <p:ext uri="{BB962C8B-B14F-4D97-AF65-F5344CB8AC3E}">
        <p14:creationId xmlns:p14="http://schemas.microsoft.com/office/powerpoint/2010/main" val="484799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ADBFD-CE7E-014C-A256-D633FE8FDD07}"/>
              </a:ext>
            </a:extLst>
          </p:cNvPr>
          <p:cNvSpPr>
            <a:spLocks noGrp="1"/>
          </p:cNvSpPr>
          <p:nvPr>
            <p:ph type="title"/>
          </p:nvPr>
        </p:nvSpPr>
        <p:spPr/>
        <p:txBody>
          <a:bodyPr/>
          <a:lstStyle/>
          <a:p>
            <a:r>
              <a:rPr lang="en-US" dirty="0"/>
              <a:t>Key Messages</a:t>
            </a:r>
          </a:p>
        </p:txBody>
      </p:sp>
      <p:sp>
        <p:nvSpPr>
          <p:cNvPr id="3" name="Content Placeholder 2">
            <a:extLst>
              <a:ext uri="{FF2B5EF4-FFF2-40B4-BE49-F238E27FC236}">
                <a16:creationId xmlns:a16="http://schemas.microsoft.com/office/drawing/2014/main" id="{213B79F6-8697-8148-B34B-FE5CA7BB06A8}"/>
              </a:ext>
            </a:extLst>
          </p:cNvPr>
          <p:cNvSpPr>
            <a:spLocks noGrp="1"/>
          </p:cNvSpPr>
          <p:nvPr>
            <p:ph idx="1"/>
          </p:nvPr>
        </p:nvSpPr>
        <p:spPr>
          <a:xfrm>
            <a:off x="838200" y="1639887"/>
            <a:ext cx="10515600" cy="4351338"/>
          </a:xfrm>
        </p:spPr>
        <p:txBody>
          <a:bodyPr>
            <a:normAutofit fontScale="92500" lnSpcReduction="20000"/>
          </a:bodyPr>
          <a:lstStyle/>
          <a:p>
            <a:pPr>
              <a:lnSpc>
                <a:spcPct val="100000"/>
              </a:lnSpc>
              <a:buClr>
                <a:srgbClr val="00B050"/>
              </a:buClr>
              <a:buSzPct val="80000"/>
              <a:buFont typeface="Wingdings" panose="05000000000000000000" pitchFamily="2" charset="2"/>
              <a:buChar char="§"/>
            </a:pPr>
            <a:r>
              <a:rPr lang="en-AU" dirty="0"/>
              <a:t>There may be varied reasons why staff, communities, and program participants do not report safeguarding concerns.</a:t>
            </a:r>
            <a:endParaRPr lang="en-GB" dirty="0"/>
          </a:p>
          <a:p>
            <a:pPr>
              <a:lnSpc>
                <a:spcPct val="100000"/>
              </a:lnSpc>
              <a:buClr>
                <a:srgbClr val="00B050"/>
              </a:buClr>
              <a:buSzPct val="80000"/>
              <a:buFont typeface="Wingdings" panose="05000000000000000000" pitchFamily="2" charset="2"/>
              <a:buChar char="§"/>
            </a:pPr>
            <a:r>
              <a:rPr lang="en-AU" dirty="0"/>
              <a:t>It is important to monitor and </a:t>
            </a:r>
            <a:r>
              <a:rPr lang="en-AU" dirty="0" err="1"/>
              <a:t>analyze</a:t>
            </a:r>
            <a:r>
              <a:rPr lang="en-AU" dirty="0"/>
              <a:t> barriers to reporting ranging from any physical or logistical barriers to cultural barriers. Mitigating actions should be identified. </a:t>
            </a:r>
            <a:endParaRPr lang="en-GB" dirty="0"/>
          </a:p>
          <a:p>
            <a:pPr>
              <a:lnSpc>
                <a:spcPct val="100000"/>
              </a:lnSpc>
              <a:buClr>
                <a:srgbClr val="00B050"/>
              </a:buClr>
              <a:buSzPct val="80000"/>
              <a:buFont typeface="Wingdings" panose="05000000000000000000" pitchFamily="2" charset="2"/>
              <a:buChar char="§"/>
            </a:pPr>
            <a:r>
              <a:rPr lang="en-AU" dirty="0"/>
              <a:t>Multiple channels are needed to enable reports of safeguarding concerns, but informal channels, including monitoring visits, can also provide important opportunities for people to raise concerns. </a:t>
            </a:r>
            <a:endParaRPr lang="en-GB" dirty="0"/>
          </a:p>
          <a:p>
            <a:pPr>
              <a:lnSpc>
                <a:spcPct val="100000"/>
              </a:lnSpc>
              <a:buClr>
                <a:srgbClr val="00B050"/>
              </a:buClr>
              <a:buSzPct val="80000"/>
              <a:buFont typeface="Wingdings" panose="05000000000000000000" pitchFamily="2" charset="2"/>
              <a:buChar char="§"/>
            </a:pPr>
            <a:r>
              <a:rPr lang="en-AU" dirty="0"/>
              <a:t>Many barriers to reporting can be linked back to poor design processes (lack of consultation with communities about their preferences for sharing concerns) and lack of information (for example about the organization, programs, expected </a:t>
            </a:r>
            <a:r>
              <a:rPr lang="en-AU" dirty="0" err="1"/>
              <a:t>behaviors</a:t>
            </a:r>
            <a:r>
              <a:rPr lang="en-AU" dirty="0"/>
              <a:t>, and ways to report concerns).</a:t>
            </a:r>
            <a:endParaRPr lang="en-GB" dirty="0"/>
          </a:p>
          <a:p>
            <a:endParaRPr lang="en-US" dirty="0"/>
          </a:p>
        </p:txBody>
      </p:sp>
      <p:sp>
        <p:nvSpPr>
          <p:cNvPr id="5" name="Footer Placeholder 4">
            <a:extLst>
              <a:ext uri="{FF2B5EF4-FFF2-40B4-BE49-F238E27FC236}">
                <a16:creationId xmlns:a16="http://schemas.microsoft.com/office/drawing/2014/main" id="{EA6FEE60-01E4-7547-B22D-FC7389C5FDC4}"/>
              </a:ext>
            </a:extLst>
          </p:cNvPr>
          <p:cNvSpPr>
            <a:spLocks noGrp="1"/>
          </p:cNvSpPr>
          <p:nvPr>
            <p:ph type="ftr" sz="quarter" idx="11"/>
          </p:nvPr>
        </p:nvSpPr>
        <p:spPr>
          <a:xfrm>
            <a:off x="-1103555" y="6356349"/>
            <a:ext cx="4114800" cy="365125"/>
          </a:xfrm>
        </p:spPr>
        <p:txBody>
          <a:bodyPr/>
          <a:lstStyle/>
          <a:p>
            <a:r>
              <a:rPr lang="en-US" dirty="0">
                <a:solidFill>
                  <a:srgbClr val="00B050"/>
                </a:solidFill>
                <a:latin typeface="Segoe UI Emoji" panose="020B0502040204020203" pitchFamily="34" charset="0"/>
                <a:ea typeface="Segoe UI Emoji" panose="020B0502040204020203" pitchFamily="34" charset="0"/>
              </a:rPr>
              <a:t>SFP Training</a:t>
            </a:r>
          </a:p>
        </p:txBody>
      </p:sp>
      <p:sp>
        <p:nvSpPr>
          <p:cNvPr id="6" name="Rectangle 5">
            <a:extLst>
              <a:ext uri="{FF2B5EF4-FFF2-40B4-BE49-F238E27FC236}">
                <a16:creationId xmlns:a16="http://schemas.microsoft.com/office/drawing/2014/main" id="{D3767BE3-C793-7D4D-AC3F-5C389FB2B0C8}"/>
              </a:ext>
            </a:extLst>
          </p:cNvPr>
          <p:cNvSpPr/>
          <p:nvPr/>
        </p:nvSpPr>
        <p:spPr>
          <a:xfrm>
            <a:off x="11785841" y="6433073"/>
            <a:ext cx="184731" cy="288402"/>
          </a:xfrm>
          <a:prstGeom prst="rect">
            <a:avLst/>
          </a:prstGeom>
          <a:solidFill>
            <a:srgbClr val="00B05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cxnSp>
        <p:nvCxnSpPr>
          <p:cNvPr id="10" name="Straight Connector 9">
            <a:extLst>
              <a:ext uri="{FF2B5EF4-FFF2-40B4-BE49-F238E27FC236}">
                <a16:creationId xmlns:a16="http://schemas.microsoft.com/office/drawing/2014/main" id="{95A063D4-FB17-3347-B64A-9DFE317006A2}"/>
              </a:ext>
            </a:extLst>
          </p:cNvPr>
          <p:cNvCxnSpPr/>
          <p:nvPr/>
        </p:nvCxnSpPr>
        <p:spPr>
          <a:xfrm>
            <a:off x="0" y="6356349"/>
            <a:ext cx="12192000" cy="0"/>
          </a:xfrm>
          <a:prstGeom prst="line">
            <a:avLst/>
          </a:prstGeom>
          <a:ln w="25400">
            <a:solidFill>
              <a:srgbClr val="00B050">
                <a:alpha val="43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560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36F25AA-46EC-4430-A010-210A36B7E59A}"/>
              </a:ext>
            </a:extLst>
          </p:cNvPr>
          <p:cNvSpPr>
            <a:spLocks noGrp="1"/>
          </p:cNvSpPr>
          <p:nvPr>
            <p:ph type="title"/>
          </p:nvPr>
        </p:nvSpPr>
        <p:spPr>
          <a:xfrm>
            <a:off x="831850" y="3429000"/>
            <a:ext cx="10515600" cy="1133475"/>
          </a:xfrm>
          <a:solidFill>
            <a:srgbClr val="00B050"/>
          </a:solidFill>
        </p:spPr>
        <p:txBody>
          <a:bodyPr>
            <a:normAutofit/>
          </a:bodyPr>
          <a:lstStyle/>
          <a:p>
            <a:r>
              <a:rPr lang="en-GB" dirty="0">
                <a:solidFill>
                  <a:schemeClr val="bg1"/>
                </a:solidFill>
              </a:rPr>
              <a:t> Session 4: Additional Sessions</a:t>
            </a:r>
          </a:p>
        </p:txBody>
      </p:sp>
      <p:sp>
        <p:nvSpPr>
          <p:cNvPr id="6" name="Text Placeholder 5">
            <a:extLst>
              <a:ext uri="{FF2B5EF4-FFF2-40B4-BE49-F238E27FC236}">
                <a16:creationId xmlns:a16="http://schemas.microsoft.com/office/drawing/2014/main" id="{EECB6398-2704-4053-9EAC-A6216DB03347}"/>
              </a:ext>
            </a:extLst>
          </p:cNvPr>
          <p:cNvSpPr>
            <a:spLocks noGrp="1"/>
          </p:cNvSpPr>
          <p:nvPr>
            <p:ph type="body" idx="1"/>
          </p:nvPr>
        </p:nvSpPr>
        <p:spPr/>
        <p:txBody>
          <a:bodyPr/>
          <a:lstStyle/>
          <a:p>
            <a:endParaRPr lang="en-GB" dirty="0"/>
          </a:p>
        </p:txBody>
      </p:sp>
      <p:sp>
        <p:nvSpPr>
          <p:cNvPr id="8" name="Footer Placeholder 4">
            <a:extLst>
              <a:ext uri="{FF2B5EF4-FFF2-40B4-BE49-F238E27FC236}">
                <a16:creationId xmlns:a16="http://schemas.microsoft.com/office/drawing/2014/main" id="{363907E0-DC91-4CF4-B78E-AFE980657371}"/>
              </a:ext>
            </a:extLst>
          </p:cNvPr>
          <p:cNvSpPr>
            <a:spLocks noGrp="1"/>
          </p:cNvSpPr>
          <p:nvPr>
            <p:ph type="ftr" sz="quarter" idx="11"/>
          </p:nvPr>
        </p:nvSpPr>
        <p:spPr>
          <a:xfrm>
            <a:off x="-1103555" y="6356349"/>
            <a:ext cx="4114800" cy="365125"/>
          </a:xfrm>
        </p:spPr>
        <p:txBody>
          <a:bodyPr/>
          <a:lstStyle/>
          <a:p>
            <a:r>
              <a:rPr lang="en-US" dirty="0">
                <a:solidFill>
                  <a:srgbClr val="00B050"/>
                </a:solidFill>
                <a:latin typeface="Segoe UI Emoji" panose="020B0502040204020203" pitchFamily="34" charset="0"/>
                <a:ea typeface="Segoe UI Emoji" panose="020B0502040204020203" pitchFamily="34" charset="0"/>
              </a:rPr>
              <a:t>SFP Training</a:t>
            </a:r>
          </a:p>
        </p:txBody>
      </p:sp>
      <p:cxnSp>
        <p:nvCxnSpPr>
          <p:cNvPr id="10" name="Straight Connector 9">
            <a:extLst>
              <a:ext uri="{FF2B5EF4-FFF2-40B4-BE49-F238E27FC236}">
                <a16:creationId xmlns:a16="http://schemas.microsoft.com/office/drawing/2014/main" id="{E638BE4C-5455-4241-BA34-8D3AB565692C}"/>
              </a:ext>
            </a:extLst>
          </p:cNvPr>
          <p:cNvCxnSpPr/>
          <p:nvPr/>
        </p:nvCxnSpPr>
        <p:spPr>
          <a:xfrm>
            <a:off x="0" y="6356349"/>
            <a:ext cx="12192000" cy="0"/>
          </a:xfrm>
          <a:prstGeom prst="line">
            <a:avLst/>
          </a:prstGeom>
          <a:ln w="25400">
            <a:solidFill>
              <a:srgbClr val="00B050">
                <a:alpha val="43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8466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6">
            <a:extLst>
              <a:ext uri="{FF2B5EF4-FFF2-40B4-BE49-F238E27FC236}">
                <a16:creationId xmlns:a16="http://schemas.microsoft.com/office/drawing/2014/main" id="{60AAD132-0BF1-4459-B830-542520D2EE1C}"/>
              </a:ext>
            </a:extLst>
          </p:cNvPr>
          <p:cNvPicPr>
            <a:picLocks/>
          </p:cNvPicPr>
          <p:nvPr/>
        </p:nvPicPr>
        <p:blipFill>
          <a:blip r:embed="rId2" cstate="print">
            <a:duotone>
              <a:schemeClr val="accent4">
                <a:shade val="45000"/>
                <a:satMod val="135000"/>
              </a:schemeClr>
              <a:prstClr val="white"/>
            </a:duotone>
          </a:blip>
          <a:srcRect r="39314"/>
          <a:stretch>
            <a:fillRect/>
          </a:stretch>
        </p:blipFill>
        <p:spPr bwMode="auto">
          <a:xfrm>
            <a:off x="747132" y="925552"/>
            <a:ext cx="5348868" cy="5140711"/>
          </a:xfrm>
          <a:prstGeom prst="rect">
            <a:avLst/>
          </a:prstGeom>
          <a:noFill/>
          <a:ln w="9525">
            <a:noFill/>
            <a:miter lim="800000"/>
            <a:headEnd/>
            <a:tailEnd/>
          </a:ln>
        </p:spPr>
      </p:pic>
      <p:sp>
        <p:nvSpPr>
          <p:cNvPr id="11" name="Title 1">
            <a:extLst>
              <a:ext uri="{FF2B5EF4-FFF2-40B4-BE49-F238E27FC236}">
                <a16:creationId xmlns:a16="http://schemas.microsoft.com/office/drawing/2014/main" id="{27606686-2D71-4887-B799-99DA305D7A9E}"/>
              </a:ext>
            </a:extLst>
          </p:cNvPr>
          <p:cNvSpPr txBox="1">
            <a:spLocks/>
          </p:cNvSpPr>
          <p:nvPr/>
        </p:nvSpPr>
        <p:spPr>
          <a:xfrm>
            <a:off x="247185" y="454334"/>
            <a:ext cx="113277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i="1" dirty="0"/>
              <a:t>Online Assignment</a:t>
            </a:r>
            <a:r>
              <a:rPr lang="en-AU" dirty="0"/>
              <a:t> </a:t>
            </a:r>
            <a:r>
              <a:rPr lang="en-AU" dirty="0">
                <a:solidFill>
                  <a:srgbClr val="00B050"/>
                </a:solidFill>
              </a:rPr>
              <a:t>|</a:t>
            </a:r>
            <a:r>
              <a:rPr lang="en-AU" b="1" dirty="0">
                <a:solidFill>
                  <a:srgbClr val="00B050"/>
                </a:solidFill>
              </a:rPr>
              <a:t>Data Protection and Record Keeping</a:t>
            </a:r>
            <a:endParaRPr lang="en-GB" b="1" dirty="0">
              <a:solidFill>
                <a:srgbClr val="00B050"/>
              </a:solidFill>
            </a:endParaRPr>
          </a:p>
          <a:p>
            <a:endParaRPr lang="en-US" dirty="0">
              <a:solidFill>
                <a:srgbClr val="00B050"/>
              </a:solidFill>
            </a:endParaRPr>
          </a:p>
        </p:txBody>
      </p:sp>
      <p:pic>
        <p:nvPicPr>
          <p:cNvPr id="2" name="Picture 1">
            <a:extLst>
              <a:ext uri="{FF2B5EF4-FFF2-40B4-BE49-F238E27FC236}">
                <a16:creationId xmlns:a16="http://schemas.microsoft.com/office/drawing/2014/main" id="{E00D8A64-98A4-427C-9274-C24D8343774D}"/>
              </a:ext>
            </a:extLst>
          </p:cNvPr>
          <p:cNvPicPr>
            <a:picLocks noChangeAspect="1"/>
          </p:cNvPicPr>
          <p:nvPr/>
        </p:nvPicPr>
        <p:blipFill>
          <a:blip r:embed="rId3"/>
          <a:stretch>
            <a:fillRect/>
          </a:stretch>
        </p:blipFill>
        <p:spPr>
          <a:xfrm>
            <a:off x="7724113" y="1395804"/>
            <a:ext cx="3720755" cy="3276557"/>
          </a:xfrm>
          <a:prstGeom prst="rect">
            <a:avLst/>
          </a:prstGeom>
        </p:spPr>
      </p:pic>
    </p:spTree>
    <p:extLst>
      <p:ext uri="{BB962C8B-B14F-4D97-AF65-F5344CB8AC3E}">
        <p14:creationId xmlns:p14="http://schemas.microsoft.com/office/powerpoint/2010/main" val="2208230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ADBFD-CE7E-014C-A256-D633FE8FDD07}"/>
              </a:ext>
            </a:extLst>
          </p:cNvPr>
          <p:cNvSpPr>
            <a:spLocks noGrp="1"/>
          </p:cNvSpPr>
          <p:nvPr>
            <p:ph type="title"/>
          </p:nvPr>
        </p:nvSpPr>
        <p:spPr/>
        <p:txBody>
          <a:bodyPr/>
          <a:lstStyle/>
          <a:p>
            <a:r>
              <a:rPr lang="en-US" dirty="0"/>
              <a:t>Wrap-up </a:t>
            </a:r>
          </a:p>
        </p:txBody>
      </p:sp>
      <p:sp>
        <p:nvSpPr>
          <p:cNvPr id="3" name="Content Placeholder 2">
            <a:extLst>
              <a:ext uri="{FF2B5EF4-FFF2-40B4-BE49-F238E27FC236}">
                <a16:creationId xmlns:a16="http://schemas.microsoft.com/office/drawing/2014/main" id="{213B79F6-8697-8148-B34B-FE5CA7BB06A8}"/>
              </a:ext>
            </a:extLst>
          </p:cNvPr>
          <p:cNvSpPr>
            <a:spLocks noGrp="1"/>
          </p:cNvSpPr>
          <p:nvPr>
            <p:ph idx="1"/>
          </p:nvPr>
        </p:nvSpPr>
        <p:spPr>
          <a:xfrm>
            <a:off x="749710" y="1614897"/>
            <a:ext cx="10515600" cy="4741451"/>
          </a:xfrm>
        </p:spPr>
        <p:txBody>
          <a:bodyPr>
            <a:normAutofit/>
          </a:bodyPr>
          <a:lstStyle/>
          <a:p>
            <a:pPr lvl="0">
              <a:buClr>
                <a:srgbClr val="00B050"/>
              </a:buClr>
              <a:buSzPct val="80000"/>
              <a:buFont typeface="Wingdings" panose="05000000000000000000" pitchFamily="2" charset="2"/>
              <a:buChar char="§"/>
            </a:pPr>
            <a:r>
              <a:rPr lang="en-AU" dirty="0"/>
              <a:t>Every organization should have a feedback and response mechanism in place to receive safeguarding concerns.</a:t>
            </a:r>
            <a:endParaRPr lang="en-GB" dirty="0"/>
          </a:p>
          <a:p>
            <a:pPr lvl="0">
              <a:buClr>
                <a:srgbClr val="00B050"/>
              </a:buClr>
              <a:buSzPct val="80000"/>
              <a:buFont typeface="Wingdings" panose="05000000000000000000" pitchFamily="2" charset="2"/>
              <a:buChar char="§"/>
            </a:pPr>
            <a:r>
              <a:rPr lang="en-AU" dirty="0"/>
              <a:t>It may be difficult for people to raise concerns. Mechanisms should be context-specific and designed and implemented in collaboration with communities. Barriers to reporting should be </a:t>
            </a:r>
            <a:r>
              <a:rPr lang="en-AU" dirty="0" err="1"/>
              <a:t>analyzed</a:t>
            </a:r>
            <a:r>
              <a:rPr lang="en-AU" dirty="0"/>
              <a:t> and mitigation strategies considered. </a:t>
            </a:r>
            <a:endParaRPr lang="en-GB" dirty="0"/>
          </a:p>
          <a:p>
            <a:pPr lvl="0">
              <a:buClr>
                <a:srgbClr val="00B050"/>
              </a:buClr>
              <a:buSzPct val="80000"/>
              <a:buFont typeface="Wingdings" panose="05000000000000000000" pitchFamily="2" charset="2"/>
              <a:buChar char="§"/>
            </a:pPr>
            <a:r>
              <a:rPr lang="en-AU" dirty="0"/>
              <a:t>At a minimum, SFPs should be aware of the systems and procedures in place in </a:t>
            </a:r>
            <a:r>
              <a:rPr lang="en-AU"/>
              <a:t>their organization </a:t>
            </a:r>
            <a:r>
              <a:rPr lang="en-AU" dirty="0"/>
              <a:t>to manage sensitive cases in a safe</a:t>
            </a:r>
            <a:r>
              <a:rPr lang="en-AU"/>
              <a:t>, confidential, </a:t>
            </a:r>
            <a:r>
              <a:rPr lang="en-AU" dirty="0"/>
              <a:t>and transparent way and how/where to </a:t>
            </a:r>
            <a:r>
              <a:rPr lang="en-AU"/>
              <a:t>escalate complaints.</a:t>
            </a:r>
            <a:endParaRPr lang="en-GB" dirty="0"/>
          </a:p>
        </p:txBody>
      </p:sp>
      <p:sp>
        <p:nvSpPr>
          <p:cNvPr id="5" name="Footer Placeholder 4">
            <a:extLst>
              <a:ext uri="{FF2B5EF4-FFF2-40B4-BE49-F238E27FC236}">
                <a16:creationId xmlns:a16="http://schemas.microsoft.com/office/drawing/2014/main" id="{EA6FEE60-01E4-7547-B22D-FC7389C5FDC4}"/>
              </a:ext>
            </a:extLst>
          </p:cNvPr>
          <p:cNvSpPr>
            <a:spLocks noGrp="1"/>
          </p:cNvSpPr>
          <p:nvPr>
            <p:ph type="ftr" sz="quarter" idx="11"/>
          </p:nvPr>
        </p:nvSpPr>
        <p:spPr>
          <a:xfrm>
            <a:off x="-1103555" y="6356349"/>
            <a:ext cx="4114800" cy="365125"/>
          </a:xfrm>
        </p:spPr>
        <p:txBody>
          <a:bodyPr/>
          <a:lstStyle/>
          <a:p>
            <a:r>
              <a:rPr lang="en-US" dirty="0">
                <a:solidFill>
                  <a:srgbClr val="00B050"/>
                </a:solidFill>
                <a:latin typeface="Segoe UI Emoji" panose="020B0502040204020203" pitchFamily="34" charset="0"/>
                <a:ea typeface="Segoe UI Emoji" panose="020B0502040204020203" pitchFamily="34" charset="0"/>
              </a:rPr>
              <a:t>SFP Training</a:t>
            </a:r>
          </a:p>
        </p:txBody>
      </p:sp>
      <p:cxnSp>
        <p:nvCxnSpPr>
          <p:cNvPr id="10" name="Straight Connector 9">
            <a:extLst>
              <a:ext uri="{FF2B5EF4-FFF2-40B4-BE49-F238E27FC236}">
                <a16:creationId xmlns:a16="http://schemas.microsoft.com/office/drawing/2014/main" id="{95A063D4-FB17-3347-B64A-9DFE317006A2}"/>
              </a:ext>
            </a:extLst>
          </p:cNvPr>
          <p:cNvCxnSpPr/>
          <p:nvPr/>
        </p:nvCxnSpPr>
        <p:spPr>
          <a:xfrm>
            <a:off x="0" y="6356349"/>
            <a:ext cx="12192000" cy="0"/>
          </a:xfrm>
          <a:prstGeom prst="line">
            <a:avLst/>
          </a:prstGeom>
          <a:ln w="25400">
            <a:solidFill>
              <a:srgbClr val="00B050">
                <a:alpha val="43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951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ADBFD-CE7E-014C-A256-D633FE8FDD07}"/>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213B79F6-8697-8148-B34B-FE5CA7BB06A8}"/>
              </a:ext>
            </a:extLst>
          </p:cNvPr>
          <p:cNvSpPr>
            <a:spLocks noGrp="1"/>
          </p:cNvSpPr>
          <p:nvPr>
            <p:ph idx="1"/>
          </p:nvPr>
        </p:nvSpPr>
        <p:spPr>
          <a:xfrm>
            <a:off x="702527" y="1516567"/>
            <a:ext cx="10651273" cy="4660396"/>
          </a:xfrm>
        </p:spPr>
        <p:txBody>
          <a:bodyPr/>
          <a:lstStyle/>
          <a:p>
            <a:pPr marL="0" indent="0">
              <a:buNone/>
            </a:pPr>
            <a:r>
              <a:rPr lang="en-AU" dirty="0"/>
              <a:t>SFPs will:</a:t>
            </a:r>
            <a:endParaRPr lang="en-GB" dirty="0"/>
          </a:p>
          <a:p>
            <a:pPr lvl="0">
              <a:buClr>
                <a:srgbClr val="00B050"/>
              </a:buClr>
              <a:buSzPct val="78000"/>
              <a:buFont typeface="Wingdings" panose="05000000000000000000" pitchFamily="2" charset="2"/>
              <a:buChar char="§"/>
            </a:pPr>
            <a:r>
              <a:rPr lang="en-AU" dirty="0"/>
              <a:t>Understand the concept and implementation of community-based feedback mechanisms and response mechanisms. </a:t>
            </a:r>
            <a:endParaRPr lang="en-GB" dirty="0"/>
          </a:p>
          <a:p>
            <a:pPr lvl="0">
              <a:buClr>
                <a:srgbClr val="00B050"/>
              </a:buClr>
              <a:buSzPct val="78000"/>
              <a:buFont typeface="Wingdings" panose="05000000000000000000" pitchFamily="2" charset="2"/>
              <a:buChar char="§"/>
            </a:pPr>
            <a:r>
              <a:rPr lang="en-AU" dirty="0"/>
              <a:t>Understand how to receive safeguarding complaints at field level and channel complaints to the appropriate reporting mechanism.</a:t>
            </a:r>
            <a:endParaRPr lang="en-GB" dirty="0"/>
          </a:p>
          <a:p>
            <a:pPr lvl="0">
              <a:buClr>
                <a:srgbClr val="00B050"/>
              </a:buClr>
              <a:buSzPct val="78000"/>
              <a:buFont typeface="Wingdings" panose="05000000000000000000" pitchFamily="2" charset="2"/>
              <a:buChar char="§"/>
            </a:pPr>
            <a:r>
              <a:rPr lang="en-AU" dirty="0"/>
              <a:t>Be aware of how to document and report barriers to reporting and seek advice/escalate concerns when required.</a:t>
            </a:r>
            <a:endParaRPr lang="en-GB" dirty="0"/>
          </a:p>
          <a:p>
            <a:pPr lvl="0">
              <a:buClr>
                <a:srgbClr val="00B050"/>
              </a:buClr>
              <a:buSzPct val="78000"/>
              <a:buFont typeface="Wingdings" panose="05000000000000000000" pitchFamily="2" charset="2"/>
              <a:buChar char="§"/>
            </a:pPr>
            <a:r>
              <a:rPr lang="en-AU" dirty="0"/>
              <a:t>Be aware of data protection issues and guidelines including asking for consent and how to share and manage information.</a:t>
            </a:r>
            <a:endParaRPr lang="en-GB" dirty="0"/>
          </a:p>
          <a:p>
            <a:endParaRPr lang="en-GB" dirty="0"/>
          </a:p>
          <a:p>
            <a:endParaRPr lang="en-US" dirty="0"/>
          </a:p>
        </p:txBody>
      </p:sp>
      <p:sp>
        <p:nvSpPr>
          <p:cNvPr id="5" name="Footer Placeholder 4">
            <a:extLst>
              <a:ext uri="{FF2B5EF4-FFF2-40B4-BE49-F238E27FC236}">
                <a16:creationId xmlns:a16="http://schemas.microsoft.com/office/drawing/2014/main" id="{EA6FEE60-01E4-7547-B22D-FC7389C5FDC4}"/>
              </a:ext>
            </a:extLst>
          </p:cNvPr>
          <p:cNvSpPr>
            <a:spLocks noGrp="1"/>
          </p:cNvSpPr>
          <p:nvPr>
            <p:ph type="ftr" sz="quarter" idx="11"/>
          </p:nvPr>
        </p:nvSpPr>
        <p:spPr>
          <a:xfrm>
            <a:off x="-1103555" y="6356349"/>
            <a:ext cx="4114800" cy="365125"/>
          </a:xfrm>
        </p:spPr>
        <p:txBody>
          <a:bodyPr/>
          <a:lstStyle/>
          <a:p>
            <a:r>
              <a:rPr lang="en-US" dirty="0">
                <a:solidFill>
                  <a:srgbClr val="00B050"/>
                </a:solidFill>
                <a:latin typeface="Segoe UI Emoji" panose="020B0502040204020203" pitchFamily="34" charset="0"/>
                <a:ea typeface="Segoe UI Emoji" panose="020B0502040204020203" pitchFamily="34" charset="0"/>
              </a:rPr>
              <a:t>SFP Training</a:t>
            </a:r>
          </a:p>
        </p:txBody>
      </p:sp>
      <p:cxnSp>
        <p:nvCxnSpPr>
          <p:cNvPr id="10" name="Straight Connector 9">
            <a:extLst>
              <a:ext uri="{FF2B5EF4-FFF2-40B4-BE49-F238E27FC236}">
                <a16:creationId xmlns:a16="http://schemas.microsoft.com/office/drawing/2014/main" id="{95A063D4-FB17-3347-B64A-9DFE317006A2}"/>
              </a:ext>
            </a:extLst>
          </p:cNvPr>
          <p:cNvCxnSpPr/>
          <p:nvPr/>
        </p:nvCxnSpPr>
        <p:spPr>
          <a:xfrm>
            <a:off x="0" y="6356349"/>
            <a:ext cx="12192000" cy="0"/>
          </a:xfrm>
          <a:prstGeom prst="line">
            <a:avLst/>
          </a:prstGeom>
          <a:ln w="25400">
            <a:solidFill>
              <a:srgbClr val="00B050">
                <a:alpha val="43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6935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36F25AA-46EC-4430-A010-210A36B7E59A}"/>
              </a:ext>
            </a:extLst>
          </p:cNvPr>
          <p:cNvSpPr>
            <a:spLocks noGrp="1"/>
          </p:cNvSpPr>
          <p:nvPr>
            <p:ph type="title"/>
          </p:nvPr>
        </p:nvSpPr>
        <p:spPr>
          <a:xfrm>
            <a:off x="831850" y="3614738"/>
            <a:ext cx="10515600" cy="947737"/>
          </a:xfrm>
          <a:solidFill>
            <a:srgbClr val="00B050"/>
          </a:solidFill>
        </p:spPr>
        <p:txBody>
          <a:bodyPr/>
          <a:lstStyle/>
          <a:p>
            <a:r>
              <a:rPr lang="en-GB" dirty="0">
                <a:solidFill>
                  <a:schemeClr val="bg1"/>
                </a:solidFill>
              </a:rPr>
              <a:t> Session 0: Refresher </a:t>
            </a:r>
          </a:p>
        </p:txBody>
      </p:sp>
      <p:sp>
        <p:nvSpPr>
          <p:cNvPr id="6" name="Text Placeholder 5">
            <a:extLst>
              <a:ext uri="{FF2B5EF4-FFF2-40B4-BE49-F238E27FC236}">
                <a16:creationId xmlns:a16="http://schemas.microsoft.com/office/drawing/2014/main" id="{EECB6398-2704-4053-9EAC-A6216DB03347}"/>
              </a:ext>
            </a:extLst>
          </p:cNvPr>
          <p:cNvSpPr>
            <a:spLocks noGrp="1"/>
          </p:cNvSpPr>
          <p:nvPr>
            <p:ph type="body" idx="1"/>
          </p:nvPr>
        </p:nvSpPr>
        <p:spPr/>
        <p:txBody>
          <a:bodyPr/>
          <a:lstStyle/>
          <a:p>
            <a:endParaRPr lang="en-GB" dirty="0"/>
          </a:p>
        </p:txBody>
      </p:sp>
      <p:sp>
        <p:nvSpPr>
          <p:cNvPr id="8" name="Footer Placeholder 4">
            <a:extLst>
              <a:ext uri="{FF2B5EF4-FFF2-40B4-BE49-F238E27FC236}">
                <a16:creationId xmlns:a16="http://schemas.microsoft.com/office/drawing/2014/main" id="{363907E0-DC91-4CF4-B78E-AFE980657371}"/>
              </a:ext>
            </a:extLst>
          </p:cNvPr>
          <p:cNvSpPr>
            <a:spLocks noGrp="1"/>
          </p:cNvSpPr>
          <p:nvPr>
            <p:ph type="ftr" sz="quarter" idx="11"/>
          </p:nvPr>
        </p:nvSpPr>
        <p:spPr>
          <a:xfrm>
            <a:off x="-1103555" y="6356349"/>
            <a:ext cx="4114800" cy="365125"/>
          </a:xfrm>
        </p:spPr>
        <p:txBody>
          <a:bodyPr/>
          <a:lstStyle/>
          <a:p>
            <a:r>
              <a:rPr lang="en-US" dirty="0">
                <a:solidFill>
                  <a:srgbClr val="00B050"/>
                </a:solidFill>
                <a:latin typeface="Segoe UI Emoji" panose="020B0502040204020203" pitchFamily="34" charset="0"/>
                <a:ea typeface="Segoe UI Emoji" panose="020B0502040204020203" pitchFamily="34" charset="0"/>
              </a:rPr>
              <a:t>SFP Training</a:t>
            </a:r>
          </a:p>
        </p:txBody>
      </p:sp>
      <p:cxnSp>
        <p:nvCxnSpPr>
          <p:cNvPr id="10" name="Straight Connector 9">
            <a:extLst>
              <a:ext uri="{FF2B5EF4-FFF2-40B4-BE49-F238E27FC236}">
                <a16:creationId xmlns:a16="http://schemas.microsoft.com/office/drawing/2014/main" id="{E638BE4C-5455-4241-BA34-8D3AB565692C}"/>
              </a:ext>
            </a:extLst>
          </p:cNvPr>
          <p:cNvCxnSpPr/>
          <p:nvPr/>
        </p:nvCxnSpPr>
        <p:spPr>
          <a:xfrm>
            <a:off x="0" y="6356349"/>
            <a:ext cx="12192000" cy="0"/>
          </a:xfrm>
          <a:prstGeom prst="line">
            <a:avLst/>
          </a:prstGeom>
          <a:ln w="25400">
            <a:solidFill>
              <a:srgbClr val="00B050">
                <a:alpha val="43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6738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ADBFD-CE7E-014C-A256-D633FE8FDD07}"/>
              </a:ext>
            </a:extLst>
          </p:cNvPr>
          <p:cNvSpPr>
            <a:spLocks noGrp="1"/>
          </p:cNvSpPr>
          <p:nvPr>
            <p:ph type="title"/>
          </p:nvPr>
        </p:nvSpPr>
        <p:spPr/>
        <p:txBody>
          <a:bodyPr/>
          <a:lstStyle/>
          <a:p>
            <a:r>
              <a:rPr lang="en-US" dirty="0"/>
              <a:t>Ground Rules </a:t>
            </a:r>
          </a:p>
        </p:txBody>
      </p:sp>
      <p:sp>
        <p:nvSpPr>
          <p:cNvPr id="3" name="Content Placeholder 2">
            <a:extLst>
              <a:ext uri="{FF2B5EF4-FFF2-40B4-BE49-F238E27FC236}">
                <a16:creationId xmlns:a16="http://schemas.microsoft.com/office/drawing/2014/main" id="{213B79F6-8697-8148-B34B-FE5CA7BB06A8}"/>
              </a:ext>
            </a:extLst>
          </p:cNvPr>
          <p:cNvSpPr>
            <a:spLocks noGrp="1"/>
          </p:cNvSpPr>
          <p:nvPr>
            <p:ph idx="1"/>
          </p:nvPr>
        </p:nvSpPr>
        <p:spPr>
          <a:xfrm>
            <a:off x="702527" y="1516567"/>
            <a:ext cx="10651273" cy="4660396"/>
          </a:xfrm>
        </p:spPr>
        <p:txBody>
          <a:bodyPr/>
          <a:lstStyle/>
          <a:p>
            <a:pPr>
              <a:buClr>
                <a:srgbClr val="00B050"/>
              </a:buClr>
              <a:buSzPct val="80000"/>
              <a:buFont typeface="Wingdings" panose="05000000000000000000" pitchFamily="2" charset="2"/>
              <a:buChar char="§"/>
            </a:pPr>
            <a:r>
              <a:rPr lang="en-AU" dirty="0"/>
              <a:t>Ensure you have your preferred name showing. </a:t>
            </a:r>
          </a:p>
          <a:p>
            <a:pPr>
              <a:buClr>
                <a:srgbClr val="00B050"/>
              </a:buClr>
              <a:buSzPct val="80000"/>
              <a:buFont typeface="Wingdings" panose="05000000000000000000" pitchFamily="2" charset="2"/>
              <a:buChar char="§"/>
            </a:pPr>
            <a:r>
              <a:rPr lang="en-AU" dirty="0"/>
              <a:t>Please mute when others are speaking. </a:t>
            </a:r>
            <a:endParaRPr lang="en-GB" dirty="0"/>
          </a:p>
          <a:p>
            <a:pPr>
              <a:buClr>
                <a:srgbClr val="00B050"/>
              </a:buClr>
              <a:buSzPct val="80000"/>
              <a:buFont typeface="Wingdings" panose="05000000000000000000" pitchFamily="2" charset="2"/>
              <a:buChar char="§"/>
            </a:pPr>
            <a:r>
              <a:rPr lang="en-AU" dirty="0"/>
              <a:t>Please keep your video on unless you have connection issues.  </a:t>
            </a:r>
            <a:endParaRPr lang="en-GB" dirty="0"/>
          </a:p>
          <a:p>
            <a:pPr>
              <a:buClr>
                <a:srgbClr val="00B050"/>
              </a:buClr>
              <a:buSzPct val="80000"/>
              <a:buFont typeface="Wingdings" panose="05000000000000000000" pitchFamily="2" charset="2"/>
              <a:buChar char="§"/>
            </a:pPr>
            <a:r>
              <a:rPr lang="en-AU" dirty="0"/>
              <a:t>Please use the chat box / or raise hand when you have questions.</a:t>
            </a:r>
            <a:endParaRPr lang="en-GB" dirty="0"/>
          </a:p>
          <a:p>
            <a:pPr>
              <a:buClr>
                <a:srgbClr val="00B050"/>
              </a:buClr>
              <a:buSzPct val="80000"/>
              <a:buFont typeface="Wingdings" panose="05000000000000000000" pitchFamily="2" charset="2"/>
              <a:buChar char="§"/>
            </a:pPr>
            <a:r>
              <a:rPr lang="en-AU" dirty="0"/>
              <a:t>Only step away from your computer during assigned breaks.</a:t>
            </a:r>
            <a:endParaRPr lang="en-GB" dirty="0"/>
          </a:p>
          <a:p>
            <a:pPr>
              <a:buClr>
                <a:srgbClr val="00B050"/>
              </a:buClr>
              <a:buSzPct val="80000"/>
              <a:buFont typeface="Wingdings" panose="05000000000000000000" pitchFamily="2" charset="2"/>
              <a:buChar char="§"/>
            </a:pPr>
            <a:r>
              <a:rPr lang="en-AU" dirty="0"/>
              <a:t>Please participate as much as possible!</a:t>
            </a:r>
          </a:p>
          <a:p>
            <a:endParaRPr lang="en-GB" dirty="0"/>
          </a:p>
          <a:p>
            <a:endParaRPr lang="en-US" dirty="0"/>
          </a:p>
        </p:txBody>
      </p:sp>
      <p:sp>
        <p:nvSpPr>
          <p:cNvPr id="5" name="Footer Placeholder 4">
            <a:extLst>
              <a:ext uri="{FF2B5EF4-FFF2-40B4-BE49-F238E27FC236}">
                <a16:creationId xmlns:a16="http://schemas.microsoft.com/office/drawing/2014/main" id="{EA6FEE60-01E4-7547-B22D-FC7389C5FDC4}"/>
              </a:ext>
            </a:extLst>
          </p:cNvPr>
          <p:cNvSpPr>
            <a:spLocks noGrp="1"/>
          </p:cNvSpPr>
          <p:nvPr>
            <p:ph type="ftr" sz="quarter" idx="11"/>
          </p:nvPr>
        </p:nvSpPr>
        <p:spPr>
          <a:xfrm>
            <a:off x="-1103555" y="6356349"/>
            <a:ext cx="4114800" cy="365125"/>
          </a:xfrm>
        </p:spPr>
        <p:txBody>
          <a:bodyPr/>
          <a:lstStyle/>
          <a:p>
            <a:r>
              <a:rPr lang="en-US" dirty="0">
                <a:solidFill>
                  <a:srgbClr val="00B050"/>
                </a:solidFill>
                <a:latin typeface="Segoe UI Emoji" panose="020B0502040204020203" pitchFamily="34" charset="0"/>
                <a:ea typeface="Segoe UI Emoji" panose="020B0502040204020203" pitchFamily="34" charset="0"/>
              </a:rPr>
              <a:t>SFP Training</a:t>
            </a:r>
          </a:p>
        </p:txBody>
      </p:sp>
      <p:cxnSp>
        <p:nvCxnSpPr>
          <p:cNvPr id="10" name="Straight Connector 9">
            <a:extLst>
              <a:ext uri="{FF2B5EF4-FFF2-40B4-BE49-F238E27FC236}">
                <a16:creationId xmlns:a16="http://schemas.microsoft.com/office/drawing/2014/main" id="{95A063D4-FB17-3347-B64A-9DFE317006A2}"/>
              </a:ext>
            </a:extLst>
          </p:cNvPr>
          <p:cNvCxnSpPr/>
          <p:nvPr/>
        </p:nvCxnSpPr>
        <p:spPr>
          <a:xfrm>
            <a:off x="0" y="6356349"/>
            <a:ext cx="12192000" cy="0"/>
          </a:xfrm>
          <a:prstGeom prst="line">
            <a:avLst/>
          </a:prstGeom>
          <a:ln w="25400">
            <a:solidFill>
              <a:srgbClr val="00B050">
                <a:alpha val="43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8502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36F25AA-46EC-4430-A010-210A36B7E59A}"/>
              </a:ext>
            </a:extLst>
          </p:cNvPr>
          <p:cNvSpPr>
            <a:spLocks noGrp="1"/>
          </p:cNvSpPr>
          <p:nvPr>
            <p:ph type="title"/>
          </p:nvPr>
        </p:nvSpPr>
        <p:spPr>
          <a:xfrm>
            <a:off x="831850" y="2955072"/>
            <a:ext cx="10515600" cy="1607403"/>
          </a:xfrm>
          <a:solidFill>
            <a:srgbClr val="00B050"/>
          </a:solidFill>
        </p:spPr>
        <p:txBody>
          <a:bodyPr>
            <a:normAutofit fontScale="90000"/>
          </a:bodyPr>
          <a:lstStyle/>
          <a:p>
            <a:r>
              <a:rPr lang="en-GB" dirty="0">
                <a:solidFill>
                  <a:schemeClr val="bg1"/>
                </a:solidFill>
              </a:rPr>
              <a:t> Session 1: Community-Based Feedback and Response Mechanisms </a:t>
            </a:r>
          </a:p>
        </p:txBody>
      </p:sp>
      <p:sp>
        <p:nvSpPr>
          <p:cNvPr id="6" name="Text Placeholder 5">
            <a:extLst>
              <a:ext uri="{FF2B5EF4-FFF2-40B4-BE49-F238E27FC236}">
                <a16:creationId xmlns:a16="http://schemas.microsoft.com/office/drawing/2014/main" id="{EECB6398-2704-4053-9EAC-A6216DB03347}"/>
              </a:ext>
            </a:extLst>
          </p:cNvPr>
          <p:cNvSpPr>
            <a:spLocks noGrp="1"/>
          </p:cNvSpPr>
          <p:nvPr>
            <p:ph type="body" idx="1"/>
          </p:nvPr>
        </p:nvSpPr>
        <p:spPr/>
        <p:txBody>
          <a:bodyPr/>
          <a:lstStyle/>
          <a:p>
            <a:endParaRPr lang="en-GB" dirty="0"/>
          </a:p>
        </p:txBody>
      </p:sp>
      <p:sp>
        <p:nvSpPr>
          <p:cNvPr id="8" name="Footer Placeholder 4">
            <a:extLst>
              <a:ext uri="{FF2B5EF4-FFF2-40B4-BE49-F238E27FC236}">
                <a16:creationId xmlns:a16="http://schemas.microsoft.com/office/drawing/2014/main" id="{363907E0-DC91-4CF4-B78E-AFE980657371}"/>
              </a:ext>
            </a:extLst>
          </p:cNvPr>
          <p:cNvSpPr>
            <a:spLocks noGrp="1"/>
          </p:cNvSpPr>
          <p:nvPr>
            <p:ph type="ftr" sz="quarter" idx="11"/>
          </p:nvPr>
        </p:nvSpPr>
        <p:spPr>
          <a:xfrm>
            <a:off x="-1103555" y="6356349"/>
            <a:ext cx="4114800" cy="365125"/>
          </a:xfrm>
        </p:spPr>
        <p:txBody>
          <a:bodyPr/>
          <a:lstStyle/>
          <a:p>
            <a:r>
              <a:rPr lang="en-US" dirty="0">
                <a:solidFill>
                  <a:srgbClr val="00B050"/>
                </a:solidFill>
                <a:latin typeface="Segoe UI Emoji" panose="020B0502040204020203" pitchFamily="34" charset="0"/>
                <a:ea typeface="Segoe UI Emoji" panose="020B0502040204020203" pitchFamily="34" charset="0"/>
              </a:rPr>
              <a:t>SFP Training</a:t>
            </a:r>
          </a:p>
        </p:txBody>
      </p:sp>
      <p:cxnSp>
        <p:nvCxnSpPr>
          <p:cNvPr id="10" name="Straight Connector 9">
            <a:extLst>
              <a:ext uri="{FF2B5EF4-FFF2-40B4-BE49-F238E27FC236}">
                <a16:creationId xmlns:a16="http://schemas.microsoft.com/office/drawing/2014/main" id="{E638BE4C-5455-4241-BA34-8D3AB565692C}"/>
              </a:ext>
            </a:extLst>
          </p:cNvPr>
          <p:cNvCxnSpPr/>
          <p:nvPr/>
        </p:nvCxnSpPr>
        <p:spPr>
          <a:xfrm>
            <a:off x="0" y="6356349"/>
            <a:ext cx="12192000" cy="0"/>
          </a:xfrm>
          <a:prstGeom prst="line">
            <a:avLst/>
          </a:prstGeom>
          <a:ln w="25400">
            <a:solidFill>
              <a:srgbClr val="00B050">
                <a:alpha val="43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6966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2635D-4F1C-41E3-B750-0648C668E441}"/>
              </a:ext>
            </a:extLst>
          </p:cNvPr>
          <p:cNvSpPr>
            <a:spLocks noGrp="1"/>
          </p:cNvSpPr>
          <p:nvPr>
            <p:ph type="title"/>
          </p:nvPr>
        </p:nvSpPr>
        <p:spPr>
          <a:xfrm>
            <a:off x="838200" y="185737"/>
            <a:ext cx="10515600" cy="1325563"/>
          </a:xfrm>
        </p:spPr>
        <p:txBody>
          <a:bodyPr>
            <a:normAutofit/>
          </a:bodyPr>
          <a:lstStyle/>
          <a:p>
            <a:r>
              <a:rPr lang="en-GB" sz="3600" dirty="0"/>
              <a:t>Making Sure that the Mechanisms Work in the Context</a:t>
            </a:r>
          </a:p>
        </p:txBody>
      </p:sp>
      <p:sp>
        <p:nvSpPr>
          <p:cNvPr id="3" name="Content Placeholder 2">
            <a:extLst>
              <a:ext uri="{FF2B5EF4-FFF2-40B4-BE49-F238E27FC236}">
                <a16:creationId xmlns:a16="http://schemas.microsoft.com/office/drawing/2014/main" id="{1478604A-2770-4C02-9811-D5805A958635}"/>
              </a:ext>
            </a:extLst>
          </p:cNvPr>
          <p:cNvSpPr>
            <a:spLocks noGrp="1"/>
          </p:cNvSpPr>
          <p:nvPr>
            <p:ph idx="1"/>
          </p:nvPr>
        </p:nvSpPr>
        <p:spPr>
          <a:xfrm>
            <a:off x="298934" y="1315165"/>
            <a:ext cx="3358666" cy="5406310"/>
          </a:xfrm>
        </p:spPr>
        <p:txBody>
          <a:bodyPr>
            <a:normAutofit/>
          </a:bodyPr>
          <a:lstStyle/>
          <a:p>
            <a:pPr marL="0" indent="0">
              <a:buNone/>
            </a:pPr>
            <a:r>
              <a:rPr lang="en-AU" b="1" i="1" dirty="0"/>
              <a:t>1. Characters</a:t>
            </a:r>
          </a:p>
          <a:p>
            <a:pPr marL="0" indent="0">
              <a:buNone/>
            </a:pPr>
            <a:endParaRPr lang="en-GB" dirty="0"/>
          </a:p>
        </p:txBody>
      </p:sp>
      <p:grpSp>
        <p:nvGrpSpPr>
          <p:cNvPr id="14" name="Group 13">
            <a:extLst>
              <a:ext uri="{FF2B5EF4-FFF2-40B4-BE49-F238E27FC236}">
                <a16:creationId xmlns:a16="http://schemas.microsoft.com/office/drawing/2014/main" id="{8C174591-C0B4-4DDF-AAA4-F10A4027E7C6}"/>
              </a:ext>
            </a:extLst>
          </p:cNvPr>
          <p:cNvGrpSpPr/>
          <p:nvPr/>
        </p:nvGrpSpPr>
        <p:grpSpPr>
          <a:xfrm>
            <a:off x="3083282" y="1246695"/>
            <a:ext cx="3221493" cy="5160387"/>
            <a:chOff x="4562476" y="1343818"/>
            <a:chExt cx="4407254" cy="4703867"/>
          </a:xfrm>
        </p:grpSpPr>
        <p:sp>
          <p:nvSpPr>
            <p:cNvPr id="5" name="Rectangle 4">
              <a:extLst>
                <a:ext uri="{FF2B5EF4-FFF2-40B4-BE49-F238E27FC236}">
                  <a16:creationId xmlns:a16="http://schemas.microsoft.com/office/drawing/2014/main" id="{E5FFDB12-9683-4F17-8FAD-15DF51F799A9}"/>
                </a:ext>
              </a:extLst>
            </p:cNvPr>
            <p:cNvSpPr/>
            <p:nvPr/>
          </p:nvSpPr>
          <p:spPr>
            <a:xfrm>
              <a:off x="4562476" y="1343818"/>
              <a:ext cx="4000500" cy="4703867"/>
            </a:xfrm>
            <a:prstGeom prst="rect">
              <a:avLst/>
            </a:prstGeom>
          </p:spPr>
          <p:txBody>
            <a:bodyPr wrap="square">
              <a:spAutoFit/>
            </a:bodyPr>
            <a:lstStyle/>
            <a:p>
              <a:pPr>
                <a:lnSpc>
                  <a:spcPct val="115000"/>
                </a:lnSpc>
                <a:spcBef>
                  <a:spcPts val="600"/>
                </a:spcBef>
              </a:pPr>
              <a:r>
                <a:rPr lang="en-GB" sz="2800" b="1" i="1" dirty="0"/>
                <a:t>2. Channels</a:t>
              </a:r>
            </a:p>
            <a:p>
              <a:pPr>
                <a:lnSpc>
                  <a:spcPct val="115000"/>
                </a:lnSpc>
                <a:spcBef>
                  <a:spcPts val="600"/>
                </a:spcBef>
              </a:pPr>
              <a:endParaRPr lang="en-GB" sz="2800" b="1" i="1" dirty="0"/>
            </a:p>
            <a:p>
              <a:pPr marL="228600" lvl="2" indent="-228600">
                <a:lnSpc>
                  <a:spcPct val="90000"/>
                </a:lnSpc>
                <a:spcBef>
                  <a:spcPts val="1000"/>
                </a:spcBef>
                <a:spcAft>
                  <a:spcPts val="0"/>
                </a:spcAft>
                <a:buFont typeface="Arial" panose="020B0604020202020204" pitchFamily="34" charset="0"/>
                <a:buChar char="•"/>
              </a:pPr>
              <a:r>
                <a:rPr lang="en-GB" sz="2800" dirty="0"/>
                <a:t>Suggestion box </a:t>
              </a:r>
            </a:p>
            <a:p>
              <a:pPr marL="0" lvl="2">
                <a:lnSpc>
                  <a:spcPct val="90000"/>
                </a:lnSpc>
                <a:spcBef>
                  <a:spcPts val="1000"/>
                </a:spcBef>
                <a:spcAft>
                  <a:spcPts val="0"/>
                </a:spcAft>
              </a:pPr>
              <a:endParaRPr lang="en-GB" sz="2800" dirty="0"/>
            </a:p>
            <a:p>
              <a:pPr marL="228600" lvl="2" indent="-228600">
                <a:lnSpc>
                  <a:spcPct val="90000"/>
                </a:lnSpc>
                <a:spcBef>
                  <a:spcPts val="1000"/>
                </a:spcBef>
                <a:spcAft>
                  <a:spcPts val="0"/>
                </a:spcAft>
                <a:buFont typeface="Arial" panose="020B0604020202020204" pitchFamily="34" charset="0"/>
                <a:buChar char="•"/>
              </a:pPr>
              <a:r>
                <a:rPr lang="en-GB" sz="2800" dirty="0"/>
                <a:t>WhatsApp group</a:t>
              </a:r>
            </a:p>
            <a:p>
              <a:pPr marL="0" lvl="2">
                <a:lnSpc>
                  <a:spcPct val="90000"/>
                </a:lnSpc>
                <a:spcBef>
                  <a:spcPts val="1000"/>
                </a:spcBef>
                <a:spcAft>
                  <a:spcPts val="0"/>
                </a:spcAft>
              </a:pPr>
              <a:endParaRPr lang="en-GB" sz="2800" dirty="0"/>
            </a:p>
            <a:p>
              <a:pPr marL="228600" lvl="2" indent="-228600">
                <a:lnSpc>
                  <a:spcPct val="90000"/>
                </a:lnSpc>
                <a:spcBef>
                  <a:spcPts val="1000"/>
                </a:spcBef>
                <a:spcAft>
                  <a:spcPts val="0"/>
                </a:spcAft>
                <a:buFont typeface="Arial" panose="020B0604020202020204" pitchFamily="34" charset="0"/>
                <a:buChar char="•"/>
              </a:pPr>
              <a:r>
                <a:rPr lang="en-GB" sz="2800" dirty="0"/>
                <a:t>Hotline</a:t>
              </a:r>
            </a:p>
            <a:p>
              <a:pPr marL="0" lvl="2">
                <a:lnSpc>
                  <a:spcPct val="90000"/>
                </a:lnSpc>
                <a:spcBef>
                  <a:spcPts val="1000"/>
                </a:spcBef>
                <a:spcAft>
                  <a:spcPts val="0"/>
                </a:spcAft>
              </a:pPr>
              <a:r>
                <a:rPr lang="en-GB" sz="2800" dirty="0"/>
                <a:t> </a:t>
              </a:r>
            </a:p>
            <a:p>
              <a:pPr marL="228600" lvl="2" indent="-228600">
                <a:lnSpc>
                  <a:spcPct val="90000"/>
                </a:lnSpc>
                <a:spcBef>
                  <a:spcPts val="1000"/>
                </a:spcBef>
                <a:spcAft>
                  <a:spcPts val="0"/>
                </a:spcAft>
                <a:buFont typeface="Arial" panose="020B0604020202020204" pitchFamily="34" charset="0"/>
                <a:buChar char="•"/>
              </a:pPr>
              <a:r>
                <a:rPr lang="en-GB" sz="2800" dirty="0"/>
                <a:t>Home visit by female staff </a:t>
              </a:r>
            </a:p>
          </p:txBody>
        </p:sp>
        <p:pic>
          <p:nvPicPr>
            <p:cNvPr id="7" name="Graphic 6" descr="Receiver">
              <a:extLst>
                <a:ext uri="{FF2B5EF4-FFF2-40B4-BE49-F238E27FC236}">
                  <a16:creationId xmlns:a16="http://schemas.microsoft.com/office/drawing/2014/main" id="{00CE65FE-CC62-4AE1-89B1-D8D36B94C8B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685989" y="4222595"/>
              <a:ext cx="673004" cy="523208"/>
            </a:xfrm>
            <a:prstGeom prst="rect">
              <a:avLst/>
            </a:prstGeom>
          </p:spPr>
        </p:pic>
        <p:pic>
          <p:nvPicPr>
            <p:cNvPr id="9" name="Graphic 8" descr="Box">
              <a:extLst>
                <a:ext uri="{FF2B5EF4-FFF2-40B4-BE49-F238E27FC236}">
                  <a16:creationId xmlns:a16="http://schemas.microsoft.com/office/drawing/2014/main" id="{C9EA49AF-E3E2-4E0E-8EFE-8B0E3F7FB069}"/>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087719" y="2371471"/>
              <a:ext cx="663833" cy="581047"/>
            </a:xfrm>
            <a:prstGeom prst="rect">
              <a:avLst/>
            </a:prstGeom>
          </p:spPr>
        </p:pic>
        <p:pic>
          <p:nvPicPr>
            <p:cNvPr id="11" name="Graphic 10" descr="Female Profile">
              <a:extLst>
                <a:ext uri="{FF2B5EF4-FFF2-40B4-BE49-F238E27FC236}">
                  <a16:creationId xmlns:a16="http://schemas.microsoft.com/office/drawing/2014/main" id="{D81E1DBF-59C9-4018-8145-2E589CA20A5F}"/>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7827170" y="5334466"/>
              <a:ext cx="781325" cy="581047"/>
            </a:xfrm>
            <a:prstGeom prst="rect">
              <a:avLst/>
            </a:prstGeom>
          </p:spPr>
        </p:pic>
        <p:pic>
          <p:nvPicPr>
            <p:cNvPr id="13" name="Graphic 12" descr="Smart Phone">
              <a:extLst>
                <a:ext uri="{FF2B5EF4-FFF2-40B4-BE49-F238E27FC236}">
                  <a16:creationId xmlns:a16="http://schemas.microsoft.com/office/drawing/2014/main" id="{37BC57B4-DED6-4DE6-9135-C874D3833696}"/>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8201740" y="3326468"/>
              <a:ext cx="767990" cy="521013"/>
            </a:xfrm>
            <a:prstGeom prst="rect">
              <a:avLst/>
            </a:prstGeom>
          </p:spPr>
        </p:pic>
      </p:grpSp>
      <p:sp>
        <p:nvSpPr>
          <p:cNvPr id="15" name="TextBox 14">
            <a:extLst>
              <a:ext uri="{FF2B5EF4-FFF2-40B4-BE49-F238E27FC236}">
                <a16:creationId xmlns:a16="http://schemas.microsoft.com/office/drawing/2014/main" id="{1A9E795E-F308-4DC0-A0A1-DF33A1F69ACC}"/>
              </a:ext>
            </a:extLst>
          </p:cNvPr>
          <p:cNvSpPr txBox="1"/>
          <p:nvPr/>
        </p:nvSpPr>
        <p:spPr>
          <a:xfrm>
            <a:off x="6786714" y="1115033"/>
            <a:ext cx="5395163" cy="4871077"/>
          </a:xfrm>
          <a:prstGeom prst="rect">
            <a:avLst/>
          </a:prstGeom>
          <a:noFill/>
        </p:spPr>
        <p:txBody>
          <a:bodyPr wrap="square" rtlCol="0">
            <a:spAutoFit/>
          </a:bodyPr>
          <a:lstStyle/>
          <a:p>
            <a:pPr marL="0" lvl="2">
              <a:lnSpc>
                <a:spcPct val="90000"/>
              </a:lnSpc>
              <a:spcBef>
                <a:spcPts val="1000"/>
              </a:spcBef>
            </a:pPr>
            <a:r>
              <a:rPr lang="en-AU" sz="2800" b="1" i="1" dirty="0"/>
              <a:t>3. Complaints</a:t>
            </a:r>
          </a:p>
          <a:p>
            <a:pPr marL="228600" lvl="2" indent="-228600">
              <a:lnSpc>
                <a:spcPct val="90000"/>
              </a:lnSpc>
              <a:spcBef>
                <a:spcPts val="1000"/>
              </a:spcBef>
              <a:buFont typeface="Arial" panose="020B0604020202020204" pitchFamily="34" charset="0"/>
              <a:buChar char="•"/>
            </a:pPr>
            <a:r>
              <a:rPr lang="en-AU" sz="2800" dirty="0"/>
              <a:t>The content of the distribution was not what you needed.</a:t>
            </a:r>
            <a:endParaRPr lang="en-GB" sz="2800" dirty="0"/>
          </a:p>
          <a:p>
            <a:pPr marL="228600" lvl="2" indent="-228600">
              <a:lnSpc>
                <a:spcPct val="90000"/>
              </a:lnSpc>
              <a:spcBef>
                <a:spcPts val="1000"/>
              </a:spcBef>
              <a:buFont typeface="Arial" panose="020B0604020202020204" pitchFamily="34" charset="0"/>
              <a:buChar char="•"/>
            </a:pPr>
            <a:r>
              <a:rPr lang="en-AU" sz="2800" dirty="0"/>
              <a:t>The staff on the project are rude; they always stare when they visit.</a:t>
            </a:r>
            <a:endParaRPr lang="en-GB" sz="2800" dirty="0"/>
          </a:p>
          <a:p>
            <a:pPr marL="228600" lvl="2" indent="-228600">
              <a:lnSpc>
                <a:spcPct val="90000"/>
              </a:lnSpc>
              <a:spcBef>
                <a:spcPts val="1000"/>
              </a:spcBef>
              <a:buFont typeface="Arial" panose="020B0604020202020204" pitchFamily="34" charset="0"/>
              <a:buChar char="•"/>
            </a:pPr>
            <a:r>
              <a:rPr lang="en-AU" sz="2800" dirty="0"/>
              <a:t>The wrong people are on the list of program participants.</a:t>
            </a:r>
            <a:endParaRPr lang="en-GB" sz="2800" dirty="0"/>
          </a:p>
          <a:p>
            <a:pPr marL="228600" lvl="2" indent="-228600">
              <a:lnSpc>
                <a:spcPct val="90000"/>
              </a:lnSpc>
              <a:spcBef>
                <a:spcPts val="1000"/>
              </a:spcBef>
              <a:buFont typeface="Arial" panose="020B0604020202020204" pitchFamily="34" charset="0"/>
              <a:buChar char="•"/>
            </a:pPr>
            <a:r>
              <a:rPr lang="en-AU" sz="2800" dirty="0"/>
              <a:t>You heard that some women receive additional food rations because they are close friends with the distribution officer. </a:t>
            </a:r>
            <a:endParaRPr lang="en-GB" sz="2800" dirty="0"/>
          </a:p>
        </p:txBody>
      </p:sp>
      <p:grpSp>
        <p:nvGrpSpPr>
          <p:cNvPr id="29" name="Graphic 22" descr="Man">
            <a:extLst>
              <a:ext uri="{FF2B5EF4-FFF2-40B4-BE49-F238E27FC236}">
                <a16:creationId xmlns:a16="http://schemas.microsoft.com/office/drawing/2014/main" id="{75C88E74-B0EB-420E-8F2C-31860576A91E}"/>
              </a:ext>
            </a:extLst>
          </p:cNvPr>
          <p:cNvGrpSpPr/>
          <p:nvPr/>
        </p:nvGrpSpPr>
        <p:grpSpPr>
          <a:xfrm>
            <a:off x="1709905" y="2921515"/>
            <a:ext cx="419100" cy="857250"/>
            <a:chOff x="1709905" y="2921515"/>
            <a:chExt cx="419100" cy="857250"/>
          </a:xfrm>
          <a:solidFill>
            <a:srgbClr val="000000"/>
          </a:solidFill>
        </p:grpSpPr>
        <p:sp>
          <p:nvSpPr>
            <p:cNvPr id="30" name="Freeform: Shape 29">
              <a:extLst>
                <a:ext uri="{FF2B5EF4-FFF2-40B4-BE49-F238E27FC236}">
                  <a16:creationId xmlns:a16="http://schemas.microsoft.com/office/drawing/2014/main" id="{6E17F3B9-48B5-4D32-904D-46BBD0C2E8D5}"/>
                </a:ext>
              </a:extLst>
            </p:cNvPr>
            <p:cNvSpPr/>
            <p:nvPr/>
          </p:nvSpPr>
          <p:spPr>
            <a:xfrm>
              <a:off x="1843255" y="2921515"/>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rgbClr val="000000"/>
            </a:solidFill>
            <a:ln w="9525" cap="flat">
              <a:noFill/>
              <a:prstDash val="solid"/>
              <a:miter/>
            </a:ln>
          </p:spPr>
          <p:txBody>
            <a:bodyPr rtlCol="0" anchor="ctr"/>
            <a:lstStyle/>
            <a:p>
              <a:endParaRPr lang="en-GB" dirty="0"/>
            </a:p>
          </p:txBody>
        </p:sp>
        <p:sp>
          <p:nvSpPr>
            <p:cNvPr id="31" name="Freeform: Shape 30">
              <a:extLst>
                <a:ext uri="{FF2B5EF4-FFF2-40B4-BE49-F238E27FC236}">
                  <a16:creationId xmlns:a16="http://schemas.microsoft.com/office/drawing/2014/main" id="{9889205D-E7B0-4C9C-924E-B7394AD7F23B}"/>
                </a:ext>
              </a:extLst>
            </p:cNvPr>
            <p:cNvSpPr/>
            <p:nvPr/>
          </p:nvSpPr>
          <p:spPr>
            <a:xfrm>
              <a:off x="1709905" y="3092965"/>
              <a:ext cx="419100" cy="685800"/>
            </a:xfrm>
            <a:custGeom>
              <a:avLst/>
              <a:gdLst>
                <a:gd name="connsiteX0" fmla="*/ 417195 w 419100"/>
                <a:gd name="connsiteY0" fmla="*/ 297180 h 685800"/>
                <a:gd name="connsiteX1" fmla="*/ 363855 w 419100"/>
                <a:gd name="connsiteY1" fmla="*/ 70485 h 685800"/>
                <a:gd name="connsiteX2" fmla="*/ 352425 w 419100"/>
                <a:gd name="connsiteY2" fmla="*/ 49530 h 685800"/>
                <a:gd name="connsiteX3" fmla="*/ 272415 w 419100"/>
                <a:gd name="connsiteY3" fmla="*/ 7620 h 685800"/>
                <a:gd name="connsiteX4" fmla="*/ 209550 w 419100"/>
                <a:gd name="connsiteY4" fmla="*/ 0 h 685800"/>
                <a:gd name="connsiteX5" fmla="*/ 146685 w 419100"/>
                <a:gd name="connsiteY5" fmla="*/ 9525 h 685800"/>
                <a:gd name="connsiteX6" fmla="*/ 66675 w 419100"/>
                <a:gd name="connsiteY6" fmla="*/ 51435 h 685800"/>
                <a:gd name="connsiteX7" fmla="*/ 55245 w 419100"/>
                <a:gd name="connsiteY7" fmla="*/ 72390 h 685800"/>
                <a:gd name="connsiteX8" fmla="*/ 1905 w 419100"/>
                <a:gd name="connsiteY8" fmla="*/ 299085 h 685800"/>
                <a:gd name="connsiteX9" fmla="*/ 0 w 419100"/>
                <a:gd name="connsiteY9" fmla="*/ 308610 h 685800"/>
                <a:gd name="connsiteX10" fmla="*/ 38100 w 419100"/>
                <a:gd name="connsiteY10" fmla="*/ 346710 h 685800"/>
                <a:gd name="connsiteX11" fmla="*/ 74295 w 419100"/>
                <a:gd name="connsiteY11" fmla="*/ 318135 h 685800"/>
                <a:gd name="connsiteX12" fmla="*/ 114300 w 419100"/>
                <a:gd name="connsiteY12" fmla="*/ 152400 h 685800"/>
                <a:gd name="connsiteX13" fmla="*/ 114300 w 419100"/>
                <a:gd name="connsiteY13" fmla="*/ 685800 h 685800"/>
                <a:gd name="connsiteX14" fmla="*/ 190500 w 419100"/>
                <a:gd name="connsiteY14" fmla="*/ 685800 h 685800"/>
                <a:gd name="connsiteX15" fmla="*/ 190500 w 419100"/>
                <a:gd name="connsiteY15" fmla="*/ 342900 h 685800"/>
                <a:gd name="connsiteX16" fmla="*/ 228600 w 419100"/>
                <a:gd name="connsiteY16" fmla="*/ 342900 h 685800"/>
                <a:gd name="connsiteX17" fmla="*/ 228600 w 419100"/>
                <a:gd name="connsiteY17" fmla="*/ 685800 h 685800"/>
                <a:gd name="connsiteX18" fmla="*/ 304800 w 419100"/>
                <a:gd name="connsiteY18" fmla="*/ 685800 h 685800"/>
                <a:gd name="connsiteX19" fmla="*/ 304800 w 419100"/>
                <a:gd name="connsiteY19" fmla="*/ 150495 h 685800"/>
                <a:gd name="connsiteX20" fmla="*/ 344805 w 419100"/>
                <a:gd name="connsiteY20" fmla="*/ 316230 h 685800"/>
                <a:gd name="connsiteX21" fmla="*/ 381000 w 419100"/>
                <a:gd name="connsiteY21" fmla="*/ 344805 h 685800"/>
                <a:gd name="connsiteX22" fmla="*/ 419100 w 419100"/>
                <a:gd name="connsiteY22" fmla="*/ 306705 h 685800"/>
                <a:gd name="connsiteX23" fmla="*/ 417195 w 419100"/>
                <a:gd name="connsiteY23" fmla="*/ 29718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19100" h="685800">
                  <a:moveTo>
                    <a:pt x="417195" y="297180"/>
                  </a:moveTo>
                  <a:lnTo>
                    <a:pt x="363855" y="70485"/>
                  </a:lnTo>
                  <a:cubicBezTo>
                    <a:pt x="361950" y="62865"/>
                    <a:pt x="358140" y="55245"/>
                    <a:pt x="352425" y="49530"/>
                  </a:cubicBezTo>
                  <a:cubicBezTo>
                    <a:pt x="329565" y="30480"/>
                    <a:pt x="302895" y="17145"/>
                    <a:pt x="272415" y="7620"/>
                  </a:cubicBezTo>
                  <a:cubicBezTo>
                    <a:pt x="251460" y="3810"/>
                    <a:pt x="230505" y="0"/>
                    <a:pt x="209550" y="0"/>
                  </a:cubicBezTo>
                  <a:cubicBezTo>
                    <a:pt x="188595" y="0"/>
                    <a:pt x="167640" y="3810"/>
                    <a:pt x="146685" y="9525"/>
                  </a:cubicBezTo>
                  <a:cubicBezTo>
                    <a:pt x="116205" y="17145"/>
                    <a:pt x="89535" y="32385"/>
                    <a:pt x="66675" y="51435"/>
                  </a:cubicBezTo>
                  <a:cubicBezTo>
                    <a:pt x="60960" y="57150"/>
                    <a:pt x="57150" y="64770"/>
                    <a:pt x="55245" y="72390"/>
                  </a:cubicBezTo>
                  <a:lnTo>
                    <a:pt x="1905" y="299085"/>
                  </a:lnTo>
                  <a:cubicBezTo>
                    <a:pt x="1905" y="300990"/>
                    <a:pt x="0" y="304800"/>
                    <a:pt x="0" y="308610"/>
                  </a:cubicBezTo>
                  <a:cubicBezTo>
                    <a:pt x="0" y="329565"/>
                    <a:pt x="17145" y="346710"/>
                    <a:pt x="38100" y="346710"/>
                  </a:cubicBezTo>
                  <a:cubicBezTo>
                    <a:pt x="55245" y="346710"/>
                    <a:pt x="70485" y="333375"/>
                    <a:pt x="74295" y="318135"/>
                  </a:cubicBezTo>
                  <a:lnTo>
                    <a:pt x="114300" y="152400"/>
                  </a:lnTo>
                  <a:lnTo>
                    <a:pt x="114300" y="685800"/>
                  </a:lnTo>
                  <a:lnTo>
                    <a:pt x="190500" y="685800"/>
                  </a:lnTo>
                  <a:lnTo>
                    <a:pt x="190500" y="342900"/>
                  </a:lnTo>
                  <a:lnTo>
                    <a:pt x="228600" y="342900"/>
                  </a:lnTo>
                  <a:lnTo>
                    <a:pt x="228600" y="685800"/>
                  </a:lnTo>
                  <a:lnTo>
                    <a:pt x="304800" y="685800"/>
                  </a:lnTo>
                  <a:lnTo>
                    <a:pt x="304800" y="150495"/>
                  </a:lnTo>
                  <a:lnTo>
                    <a:pt x="344805" y="316230"/>
                  </a:lnTo>
                  <a:cubicBezTo>
                    <a:pt x="348615" y="331470"/>
                    <a:pt x="363855" y="344805"/>
                    <a:pt x="381000" y="344805"/>
                  </a:cubicBezTo>
                  <a:cubicBezTo>
                    <a:pt x="401955" y="344805"/>
                    <a:pt x="419100" y="327660"/>
                    <a:pt x="419100" y="306705"/>
                  </a:cubicBezTo>
                  <a:cubicBezTo>
                    <a:pt x="419100" y="302895"/>
                    <a:pt x="417195" y="299085"/>
                    <a:pt x="417195" y="297180"/>
                  </a:cubicBezTo>
                  <a:close/>
                </a:path>
              </a:pathLst>
            </a:custGeom>
            <a:solidFill>
              <a:srgbClr val="000000"/>
            </a:solidFill>
            <a:ln w="9525" cap="flat">
              <a:noFill/>
              <a:prstDash val="solid"/>
              <a:miter/>
            </a:ln>
          </p:spPr>
          <p:txBody>
            <a:bodyPr rtlCol="0" anchor="ctr"/>
            <a:lstStyle/>
            <a:p>
              <a:endParaRPr lang="en-GB" dirty="0"/>
            </a:p>
          </p:txBody>
        </p:sp>
      </p:grpSp>
      <p:grpSp>
        <p:nvGrpSpPr>
          <p:cNvPr id="32" name="Graphic 16" descr="Woman with kid">
            <a:extLst>
              <a:ext uri="{FF2B5EF4-FFF2-40B4-BE49-F238E27FC236}">
                <a16:creationId xmlns:a16="http://schemas.microsoft.com/office/drawing/2014/main" id="{33F664B0-139C-4A91-8943-4F420A6CFB08}"/>
              </a:ext>
            </a:extLst>
          </p:cNvPr>
          <p:cNvGrpSpPr/>
          <p:nvPr/>
        </p:nvGrpSpPr>
        <p:grpSpPr>
          <a:xfrm>
            <a:off x="547855" y="3903239"/>
            <a:ext cx="914400" cy="914400"/>
            <a:chOff x="547855" y="3903239"/>
            <a:chExt cx="914400" cy="914400"/>
          </a:xfrm>
        </p:grpSpPr>
        <p:sp>
          <p:nvSpPr>
            <p:cNvPr id="33" name="Freeform: Shape 32">
              <a:extLst>
                <a:ext uri="{FF2B5EF4-FFF2-40B4-BE49-F238E27FC236}">
                  <a16:creationId xmlns:a16="http://schemas.microsoft.com/office/drawing/2014/main" id="{C2FDE9B5-8153-4D50-8BEB-FF376E6F0D3D}"/>
                </a:ext>
              </a:extLst>
            </p:cNvPr>
            <p:cNvSpPr/>
            <p:nvPr/>
          </p:nvSpPr>
          <p:spPr>
            <a:xfrm>
              <a:off x="844178" y="3979439"/>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solidFill>
              <a:srgbClr val="000000"/>
            </a:solidFill>
            <a:ln w="9525" cap="flat">
              <a:noFill/>
              <a:prstDash val="solid"/>
              <a:miter/>
            </a:ln>
          </p:spPr>
          <p:txBody>
            <a:bodyPr rtlCol="0" anchor="ctr"/>
            <a:lstStyle/>
            <a:p>
              <a:endParaRPr lang="en-GB" dirty="0"/>
            </a:p>
          </p:txBody>
        </p:sp>
        <p:sp>
          <p:nvSpPr>
            <p:cNvPr id="34" name="Freeform: Shape 33">
              <a:extLst>
                <a:ext uri="{FF2B5EF4-FFF2-40B4-BE49-F238E27FC236}">
                  <a16:creationId xmlns:a16="http://schemas.microsoft.com/office/drawing/2014/main" id="{859608FC-38F5-4F02-987A-8D78A7F5835A}"/>
                </a:ext>
              </a:extLst>
            </p:cNvPr>
            <p:cNvSpPr/>
            <p:nvPr/>
          </p:nvSpPr>
          <p:spPr>
            <a:xfrm>
              <a:off x="1120403" y="4389014"/>
              <a:ext cx="95250" cy="95250"/>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7"/>
                    <a:pt x="73927" y="95250"/>
                    <a:pt x="47625" y="95250"/>
                  </a:cubicBezTo>
                  <a:cubicBezTo>
                    <a:pt x="21323" y="95250"/>
                    <a:pt x="0" y="73927"/>
                    <a:pt x="0" y="47625"/>
                  </a:cubicBezTo>
                  <a:cubicBezTo>
                    <a:pt x="0" y="21323"/>
                    <a:pt x="21323" y="0"/>
                    <a:pt x="47625" y="0"/>
                  </a:cubicBezTo>
                  <a:cubicBezTo>
                    <a:pt x="73927" y="0"/>
                    <a:pt x="95250" y="21323"/>
                    <a:pt x="95250" y="47625"/>
                  </a:cubicBezTo>
                  <a:close/>
                </a:path>
              </a:pathLst>
            </a:custGeom>
            <a:solidFill>
              <a:srgbClr val="000000"/>
            </a:solidFill>
            <a:ln w="9525" cap="flat">
              <a:noFill/>
              <a:prstDash val="solid"/>
              <a:miter/>
            </a:ln>
          </p:spPr>
          <p:txBody>
            <a:bodyPr rtlCol="0" anchor="ctr"/>
            <a:lstStyle/>
            <a:p>
              <a:endParaRPr lang="en-GB" dirty="0"/>
            </a:p>
          </p:txBody>
        </p:sp>
        <p:sp>
          <p:nvSpPr>
            <p:cNvPr id="35" name="Freeform: Shape 34">
              <a:extLst>
                <a:ext uri="{FF2B5EF4-FFF2-40B4-BE49-F238E27FC236}">
                  <a16:creationId xmlns:a16="http://schemas.microsoft.com/office/drawing/2014/main" id="{73D5C18F-91A4-4BD6-9D33-AAE77EC45C5C}"/>
                </a:ext>
              </a:extLst>
            </p:cNvPr>
            <p:cNvSpPr/>
            <p:nvPr/>
          </p:nvSpPr>
          <p:spPr>
            <a:xfrm>
              <a:off x="737864" y="4131839"/>
              <a:ext cx="533400" cy="609600"/>
            </a:xfrm>
            <a:custGeom>
              <a:avLst/>
              <a:gdLst>
                <a:gd name="connsiteX0" fmla="*/ 533033 w 533400"/>
                <a:gd name="connsiteY0" fmla="*/ 478155 h 609600"/>
                <a:gd name="connsiteX1" fmla="*/ 499696 w 533400"/>
                <a:gd name="connsiteY1" fmla="*/ 398145 h 609600"/>
                <a:gd name="connsiteX2" fmla="*/ 450166 w 533400"/>
                <a:gd name="connsiteY2" fmla="*/ 363855 h 609600"/>
                <a:gd name="connsiteX3" fmla="*/ 430163 w 533400"/>
                <a:gd name="connsiteY3" fmla="*/ 361950 h 609600"/>
                <a:gd name="connsiteX4" fmla="*/ 382538 w 533400"/>
                <a:gd name="connsiteY4" fmla="*/ 361950 h 609600"/>
                <a:gd name="connsiteX5" fmla="*/ 342819 w 533400"/>
                <a:gd name="connsiteY5" fmla="*/ 294513 h 609600"/>
                <a:gd name="connsiteX6" fmla="*/ 343391 w 533400"/>
                <a:gd name="connsiteY6" fmla="*/ 280035 h 609600"/>
                <a:gd name="connsiteX7" fmla="*/ 298623 w 533400"/>
                <a:gd name="connsiteY7" fmla="*/ 55245 h 609600"/>
                <a:gd name="connsiteX8" fmla="*/ 230996 w 533400"/>
                <a:gd name="connsiteY8" fmla="*/ 10478 h 609600"/>
                <a:gd name="connsiteX9" fmla="*/ 171941 w 533400"/>
                <a:gd name="connsiteY9" fmla="*/ 0 h 609600"/>
                <a:gd name="connsiteX10" fmla="*/ 112790 w 533400"/>
                <a:gd name="connsiteY10" fmla="*/ 10478 h 609600"/>
                <a:gd name="connsiteX11" fmla="*/ 45163 w 533400"/>
                <a:gd name="connsiteY11" fmla="*/ 55245 h 609600"/>
                <a:gd name="connsiteX12" fmla="*/ 491 w 533400"/>
                <a:gd name="connsiteY12" fmla="*/ 280035 h 609600"/>
                <a:gd name="connsiteX13" fmla="*/ 23335 w 533400"/>
                <a:gd name="connsiteY13" fmla="*/ 313370 h 609600"/>
                <a:gd name="connsiteX14" fmla="*/ 23351 w 533400"/>
                <a:gd name="connsiteY14" fmla="*/ 313373 h 609600"/>
                <a:gd name="connsiteX15" fmla="*/ 29066 w 533400"/>
                <a:gd name="connsiteY15" fmla="*/ 314325 h 609600"/>
                <a:gd name="connsiteX16" fmla="*/ 56688 w 533400"/>
                <a:gd name="connsiteY16" fmla="*/ 291465 h 609600"/>
                <a:gd name="connsiteX17" fmla="*/ 96693 w 533400"/>
                <a:gd name="connsiteY17" fmla="*/ 98108 h 609600"/>
                <a:gd name="connsiteX18" fmla="*/ 96693 w 533400"/>
                <a:gd name="connsiteY18" fmla="*/ 200025 h 609600"/>
                <a:gd name="connsiteX19" fmla="*/ 60498 w 533400"/>
                <a:gd name="connsiteY19" fmla="*/ 381953 h 609600"/>
                <a:gd name="connsiteX20" fmla="*/ 96693 w 533400"/>
                <a:gd name="connsiteY20" fmla="*/ 381953 h 609600"/>
                <a:gd name="connsiteX21" fmla="*/ 96693 w 533400"/>
                <a:gd name="connsiteY21" fmla="*/ 609600 h 609600"/>
                <a:gd name="connsiteX22" fmla="*/ 153843 w 533400"/>
                <a:gd name="connsiteY22" fmla="*/ 609600 h 609600"/>
                <a:gd name="connsiteX23" fmla="*/ 153843 w 533400"/>
                <a:gd name="connsiteY23" fmla="*/ 381953 h 609600"/>
                <a:gd name="connsiteX24" fmla="*/ 191943 w 533400"/>
                <a:gd name="connsiteY24" fmla="*/ 381953 h 609600"/>
                <a:gd name="connsiteX25" fmla="*/ 191943 w 533400"/>
                <a:gd name="connsiteY25" fmla="*/ 609600 h 609600"/>
                <a:gd name="connsiteX26" fmla="*/ 249093 w 533400"/>
                <a:gd name="connsiteY26" fmla="*/ 609600 h 609600"/>
                <a:gd name="connsiteX27" fmla="*/ 249093 w 533400"/>
                <a:gd name="connsiteY27" fmla="*/ 381953 h 609600"/>
                <a:gd name="connsiteX28" fmla="*/ 285288 w 533400"/>
                <a:gd name="connsiteY28" fmla="*/ 381953 h 609600"/>
                <a:gd name="connsiteX29" fmla="*/ 249188 w 533400"/>
                <a:gd name="connsiteY29" fmla="*/ 200025 h 609600"/>
                <a:gd name="connsiteX30" fmla="*/ 249188 w 533400"/>
                <a:gd name="connsiteY30" fmla="*/ 98108 h 609600"/>
                <a:gd name="connsiteX31" fmla="*/ 288241 w 533400"/>
                <a:gd name="connsiteY31" fmla="*/ 291465 h 609600"/>
                <a:gd name="connsiteX32" fmla="*/ 310529 w 533400"/>
                <a:gd name="connsiteY32" fmla="*/ 314325 h 609600"/>
                <a:gd name="connsiteX33" fmla="*/ 382538 w 533400"/>
                <a:gd name="connsiteY33" fmla="*/ 436245 h 609600"/>
                <a:gd name="connsiteX34" fmla="*/ 382538 w 533400"/>
                <a:gd name="connsiteY34" fmla="*/ 609600 h 609600"/>
                <a:gd name="connsiteX35" fmla="*/ 420638 w 533400"/>
                <a:gd name="connsiteY35" fmla="*/ 609600 h 609600"/>
                <a:gd name="connsiteX36" fmla="*/ 420638 w 533400"/>
                <a:gd name="connsiteY36" fmla="*/ 495300 h 609600"/>
                <a:gd name="connsiteX37" fmla="*/ 439688 w 533400"/>
                <a:gd name="connsiteY37" fmla="*/ 495300 h 609600"/>
                <a:gd name="connsiteX38" fmla="*/ 439688 w 533400"/>
                <a:gd name="connsiteY38" fmla="*/ 609600 h 609600"/>
                <a:gd name="connsiteX39" fmla="*/ 477788 w 533400"/>
                <a:gd name="connsiteY39" fmla="*/ 609600 h 609600"/>
                <a:gd name="connsiteX40" fmla="*/ 477788 w 533400"/>
                <a:gd name="connsiteY40" fmla="*/ 443865 h 609600"/>
                <a:gd name="connsiteX41" fmla="*/ 498743 w 533400"/>
                <a:gd name="connsiteY41" fmla="*/ 493395 h 609600"/>
                <a:gd name="connsiteX42" fmla="*/ 515888 w 533400"/>
                <a:gd name="connsiteY42" fmla="*/ 504825 h 609600"/>
                <a:gd name="connsiteX43" fmla="*/ 523508 w 533400"/>
                <a:gd name="connsiteY43" fmla="*/ 502920 h 609600"/>
                <a:gd name="connsiteX44" fmla="*/ 533584 w 533400"/>
                <a:gd name="connsiteY44" fmla="*/ 479392 h 609600"/>
                <a:gd name="connsiteX45" fmla="*/ 533033 w 533400"/>
                <a:gd name="connsiteY45" fmla="*/ 478155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33400" h="609600">
                  <a:moveTo>
                    <a:pt x="533033" y="478155"/>
                  </a:moveTo>
                  <a:lnTo>
                    <a:pt x="499696" y="398145"/>
                  </a:lnTo>
                  <a:cubicBezTo>
                    <a:pt x="487490" y="381491"/>
                    <a:pt x="470049" y="369417"/>
                    <a:pt x="450166" y="363855"/>
                  </a:cubicBezTo>
                  <a:cubicBezTo>
                    <a:pt x="443557" y="362703"/>
                    <a:pt x="436870" y="362066"/>
                    <a:pt x="430163" y="361950"/>
                  </a:cubicBezTo>
                  <a:lnTo>
                    <a:pt x="382538" y="361950"/>
                  </a:lnTo>
                  <a:lnTo>
                    <a:pt x="342819" y="294513"/>
                  </a:lnTo>
                  <a:cubicBezTo>
                    <a:pt x="344398" y="289843"/>
                    <a:pt x="344597" y="284816"/>
                    <a:pt x="343391" y="280035"/>
                  </a:cubicBezTo>
                  <a:lnTo>
                    <a:pt x="298623" y="55245"/>
                  </a:lnTo>
                  <a:cubicBezTo>
                    <a:pt x="280149" y="34937"/>
                    <a:pt x="256906" y="19551"/>
                    <a:pt x="230996" y="10478"/>
                  </a:cubicBezTo>
                  <a:cubicBezTo>
                    <a:pt x="212079" y="3542"/>
                    <a:pt x="192088" y="-5"/>
                    <a:pt x="171941" y="0"/>
                  </a:cubicBezTo>
                  <a:cubicBezTo>
                    <a:pt x="151768" y="62"/>
                    <a:pt x="131757" y="3607"/>
                    <a:pt x="112790" y="10478"/>
                  </a:cubicBezTo>
                  <a:cubicBezTo>
                    <a:pt x="87118" y="20025"/>
                    <a:pt x="63980" y="35342"/>
                    <a:pt x="45163" y="55245"/>
                  </a:cubicBezTo>
                  <a:lnTo>
                    <a:pt x="491" y="280035"/>
                  </a:lnTo>
                  <a:cubicBezTo>
                    <a:pt x="-2406" y="295548"/>
                    <a:pt x="7822" y="310473"/>
                    <a:pt x="23335" y="313370"/>
                  </a:cubicBezTo>
                  <a:cubicBezTo>
                    <a:pt x="23340" y="313371"/>
                    <a:pt x="23346" y="313372"/>
                    <a:pt x="23351" y="313373"/>
                  </a:cubicBezTo>
                  <a:cubicBezTo>
                    <a:pt x="25256" y="313373"/>
                    <a:pt x="27161" y="314325"/>
                    <a:pt x="29066" y="314325"/>
                  </a:cubicBezTo>
                  <a:cubicBezTo>
                    <a:pt x="42625" y="314488"/>
                    <a:pt x="54313" y="304816"/>
                    <a:pt x="56688" y="291465"/>
                  </a:cubicBezTo>
                  <a:lnTo>
                    <a:pt x="96693" y="98108"/>
                  </a:lnTo>
                  <a:lnTo>
                    <a:pt x="96693" y="200025"/>
                  </a:lnTo>
                  <a:lnTo>
                    <a:pt x="60498" y="381953"/>
                  </a:lnTo>
                  <a:lnTo>
                    <a:pt x="96693" y="381953"/>
                  </a:lnTo>
                  <a:lnTo>
                    <a:pt x="96693" y="609600"/>
                  </a:lnTo>
                  <a:lnTo>
                    <a:pt x="153843" y="609600"/>
                  </a:lnTo>
                  <a:lnTo>
                    <a:pt x="153843" y="381953"/>
                  </a:lnTo>
                  <a:lnTo>
                    <a:pt x="191943" y="381953"/>
                  </a:lnTo>
                  <a:lnTo>
                    <a:pt x="191943" y="609600"/>
                  </a:lnTo>
                  <a:lnTo>
                    <a:pt x="249093" y="609600"/>
                  </a:lnTo>
                  <a:lnTo>
                    <a:pt x="249093" y="381953"/>
                  </a:lnTo>
                  <a:lnTo>
                    <a:pt x="285288" y="381953"/>
                  </a:lnTo>
                  <a:lnTo>
                    <a:pt x="249188" y="200025"/>
                  </a:lnTo>
                  <a:lnTo>
                    <a:pt x="249188" y="98108"/>
                  </a:lnTo>
                  <a:lnTo>
                    <a:pt x="288241" y="291465"/>
                  </a:lnTo>
                  <a:cubicBezTo>
                    <a:pt x="290014" y="303069"/>
                    <a:pt x="298974" y="312259"/>
                    <a:pt x="310529" y="314325"/>
                  </a:cubicBezTo>
                  <a:lnTo>
                    <a:pt x="382538" y="436245"/>
                  </a:lnTo>
                  <a:lnTo>
                    <a:pt x="382538" y="609600"/>
                  </a:lnTo>
                  <a:lnTo>
                    <a:pt x="420638" y="609600"/>
                  </a:lnTo>
                  <a:lnTo>
                    <a:pt x="420638" y="495300"/>
                  </a:lnTo>
                  <a:lnTo>
                    <a:pt x="439688" y="495300"/>
                  </a:lnTo>
                  <a:lnTo>
                    <a:pt x="439688" y="609600"/>
                  </a:lnTo>
                  <a:lnTo>
                    <a:pt x="477788" y="609600"/>
                  </a:lnTo>
                  <a:lnTo>
                    <a:pt x="477788" y="443865"/>
                  </a:lnTo>
                  <a:lnTo>
                    <a:pt x="498743" y="493395"/>
                  </a:lnTo>
                  <a:cubicBezTo>
                    <a:pt x="501564" y="500368"/>
                    <a:pt x="508366" y="504904"/>
                    <a:pt x="515888" y="504825"/>
                  </a:cubicBezTo>
                  <a:cubicBezTo>
                    <a:pt x="518573" y="505110"/>
                    <a:pt x="521273" y="504435"/>
                    <a:pt x="523508" y="502920"/>
                  </a:cubicBezTo>
                  <a:cubicBezTo>
                    <a:pt x="532788" y="499205"/>
                    <a:pt x="537298" y="488672"/>
                    <a:pt x="533584" y="479392"/>
                  </a:cubicBezTo>
                  <a:cubicBezTo>
                    <a:pt x="533415" y="478973"/>
                    <a:pt x="533232" y="478561"/>
                    <a:pt x="533033" y="478155"/>
                  </a:cubicBezTo>
                  <a:close/>
                </a:path>
              </a:pathLst>
            </a:custGeom>
            <a:solidFill>
              <a:srgbClr val="000000"/>
            </a:solidFill>
            <a:ln w="9525" cap="flat">
              <a:noFill/>
              <a:prstDash val="solid"/>
              <a:miter/>
            </a:ln>
          </p:spPr>
          <p:txBody>
            <a:bodyPr rtlCol="0" anchor="ctr"/>
            <a:lstStyle/>
            <a:p>
              <a:endParaRPr lang="en-GB" dirty="0"/>
            </a:p>
          </p:txBody>
        </p:sp>
      </p:grpSp>
      <p:grpSp>
        <p:nvGrpSpPr>
          <p:cNvPr id="36" name="Graphic 24" descr="Person in wheelchair">
            <a:extLst>
              <a:ext uri="{FF2B5EF4-FFF2-40B4-BE49-F238E27FC236}">
                <a16:creationId xmlns:a16="http://schemas.microsoft.com/office/drawing/2014/main" id="{BEADC393-F6D1-4F22-B8A1-A579D4859439}"/>
              </a:ext>
            </a:extLst>
          </p:cNvPr>
          <p:cNvGrpSpPr/>
          <p:nvPr/>
        </p:nvGrpSpPr>
        <p:grpSpPr>
          <a:xfrm>
            <a:off x="1672025" y="4769299"/>
            <a:ext cx="914400" cy="914400"/>
            <a:chOff x="1672025" y="4769299"/>
            <a:chExt cx="914400" cy="914400"/>
          </a:xfrm>
        </p:grpSpPr>
        <p:sp>
          <p:nvSpPr>
            <p:cNvPr id="37" name="Freeform: Shape 36">
              <a:extLst>
                <a:ext uri="{FF2B5EF4-FFF2-40B4-BE49-F238E27FC236}">
                  <a16:creationId xmlns:a16="http://schemas.microsoft.com/office/drawing/2014/main" id="{469204E3-CD1C-4D48-9519-1DB1A8448254}"/>
                </a:ext>
              </a:extLst>
            </p:cNvPr>
            <p:cNvSpPr/>
            <p:nvPr/>
          </p:nvSpPr>
          <p:spPr>
            <a:xfrm>
              <a:off x="1953013" y="4826449"/>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rgbClr val="000000"/>
            </a:solidFill>
            <a:ln w="9525" cap="flat">
              <a:noFill/>
              <a:prstDash val="solid"/>
              <a:miter/>
            </a:ln>
          </p:spPr>
          <p:txBody>
            <a:bodyPr rtlCol="0" anchor="ctr"/>
            <a:lstStyle/>
            <a:p>
              <a:endParaRPr lang="en-GB" dirty="0"/>
            </a:p>
          </p:txBody>
        </p:sp>
        <p:sp>
          <p:nvSpPr>
            <p:cNvPr id="38" name="Freeform: Shape 37">
              <a:extLst>
                <a:ext uri="{FF2B5EF4-FFF2-40B4-BE49-F238E27FC236}">
                  <a16:creationId xmlns:a16="http://schemas.microsoft.com/office/drawing/2014/main" id="{B0D3703A-1FB8-48EE-8CC2-4C24197090FC}"/>
                </a:ext>
              </a:extLst>
            </p:cNvPr>
            <p:cNvSpPr/>
            <p:nvPr/>
          </p:nvSpPr>
          <p:spPr>
            <a:xfrm>
              <a:off x="1819663" y="5281744"/>
              <a:ext cx="485775" cy="342900"/>
            </a:xfrm>
            <a:custGeom>
              <a:avLst/>
              <a:gdLst>
                <a:gd name="connsiteX0" fmla="*/ 467678 w 485775"/>
                <a:gd name="connsiteY0" fmla="*/ 147638 h 342900"/>
                <a:gd name="connsiteX1" fmla="*/ 257175 w 485775"/>
                <a:gd name="connsiteY1" fmla="*/ 306705 h 342900"/>
                <a:gd name="connsiteX2" fmla="*/ 38100 w 485775"/>
                <a:gd name="connsiteY2" fmla="*/ 87630 h 342900"/>
                <a:gd name="connsiteX3" fmla="*/ 38100 w 485775"/>
                <a:gd name="connsiteY3" fmla="*/ 74295 h 342900"/>
                <a:gd name="connsiteX4" fmla="*/ 15240 w 485775"/>
                <a:gd name="connsiteY4" fmla="*/ 0 h 342900"/>
                <a:gd name="connsiteX5" fmla="*/ 0 w 485775"/>
                <a:gd name="connsiteY5" fmla="*/ 86678 h 342900"/>
                <a:gd name="connsiteX6" fmla="*/ 257175 w 485775"/>
                <a:gd name="connsiteY6" fmla="*/ 343853 h 342900"/>
                <a:gd name="connsiteX7" fmla="*/ 492442 w 485775"/>
                <a:gd name="connsiteY7" fmla="*/ 190500 h 342900"/>
                <a:gd name="connsiteX8" fmla="*/ 467678 w 485775"/>
                <a:gd name="connsiteY8" fmla="*/ 147638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5775" h="342900">
                  <a:moveTo>
                    <a:pt x="467678" y="147638"/>
                  </a:moveTo>
                  <a:cubicBezTo>
                    <a:pt x="441960" y="239078"/>
                    <a:pt x="357188" y="306705"/>
                    <a:pt x="257175" y="306705"/>
                  </a:cubicBezTo>
                  <a:cubicBezTo>
                    <a:pt x="136208" y="306705"/>
                    <a:pt x="38100" y="208597"/>
                    <a:pt x="38100" y="87630"/>
                  </a:cubicBezTo>
                  <a:cubicBezTo>
                    <a:pt x="38100" y="82868"/>
                    <a:pt x="38100" y="79057"/>
                    <a:pt x="38100" y="74295"/>
                  </a:cubicBezTo>
                  <a:lnTo>
                    <a:pt x="15240" y="0"/>
                  </a:lnTo>
                  <a:cubicBezTo>
                    <a:pt x="5715" y="27623"/>
                    <a:pt x="0" y="56198"/>
                    <a:pt x="0" y="86678"/>
                  </a:cubicBezTo>
                  <a:cubicBezTo>
                    <a:pt x="0" y="228600"/>
                    <a:pt x="115253" y="343853"/>
                    <a:pt x="257175" y="343853"/>
                  </a:cubicBezTo>
                  <a:cubicBezTo>
                    <a:pt x="361950" y="343853"/>
                    <a:pt x="452438" y="280988"/>
                    <a:pt x="492442" y="190500"/>
                  </a:cubicBezTo>
                  <a:lnTo>
                    <a:pt x="467678" y="147638"/>
                  </a:lnTo>
                  <a:close/>
                </a:path>
              </a:pathLst>
            </a:custGeom>
            <a:solidFill>
              <a:srgbClr val="000000"/>
            </a:solidFill>
            <a:ln w="9525" cap="flat">
              <a:noFill/>
              <a:prstDash val="solid"/>
              <a:miter/>
            </a:ln>
          </p:spPr>
          <p:txBody>
            <a:bodyPr rtlCol="0" anchor="ctr"/>
            <a:lstStyle/>
            <a:p>
              <a:endParaRPr lang="en-GB" dirty="0"/>
            </a:p>
          </p:txBody>
        </p:sp>
        <p:sp>
          <p:nvSpPr>
            <p:cNvPr id="39" name="Freeform: Shape 38">
              <a:extLst>
                <a:ext uri="{FF2B5EF4-FFF2-40B4-BE49-F238E27FC236}">
                  <a16:creationId xmlns:a16="http://schemas.microsoft.com/office/drawing/2014/main" id="{92C9C73B-F7A9-4F91-8B0F-066536C45D8D}"/>
                </a:ext>
              </a:extLst>
            </p:cNvPr>
            <p:cNvSpPr/>
            <p:nvPr/>
          </p:nvSpPr>
          <p:spPr>
            <a:xfrm>
              <a:off x="1829577" y="4997588"/>
              <a:ext cx="600075" cy="514350"/>
            </a:xfrm>
            <a:custGeom>
              <a:avLst/>
              <a:gdLst>
                <a:gd name="connsiteX0" fmla="*/ 604448 w 600075"/>
                <a:gd name="connsiteY0" fmla="*/ 457511 h 514350"/>
                <a:gd name="connsiteX1" fmla="*/ 490148 w 600075"/>
                <a:gd name="connsiteY1" fmla="*/ 257486 h 514350"/>
                <a:gd name="connsiteX2" fmla="*/ 456810 w 600075"/>
                <a:gd name="connsiteY2" fmla="*/ 238436 h 514350"/>
                <a:gd name="connsiteX3" fmla="*/ 303458 w 600075"/>
                <a:gd name="connsiteY3" fmla="*/ 238436 h 514350"/>
                <a:gd name="connsiteX4" fmla="*/ 284408 w 600075"/>
                <a:gd name="connsiteY4" fmla="*/ 63176 h 514350"/>
                <a:gd name="connsiteX5" fmla="*/ 195825 w 600075"/>
                <a:gd name="connsiteY5" fmla="*/ 1264 h 514350"/>
                <a:gd name="connsiteX6" fmla="*/ 170108 w 600075"/>
                <a:gd name="connsiteY6" fmla="*/ 10789 h 514350"/>
                <a:gd name="connsiteX7" fmla="*/ 18660 w 600075"/>
                <a:gd name="connsiteY7" fmla="*/ 100324 h 514350"/>
                <a:gd name="connsiteX8" fmla="*/ 1515 w 600075"/>
                <a:gd name="connsiteY8" fmla="*/ 144139 h 514350"/>
                <a:gd name="connsiteX9" fmla="*/ 49140 w 600075"/>
                <a:gd name="connsiteY9" fmla="*/ 296539 h 514350"/>
                <a:gd name="connsiteX10" fmla="*/ 85335 w 600075"/>
                <a:gd name="connsiteY10" fmla="*/ 323209 h 514350"/>
                <a:gd name="connsiteX11" fmla="*/ 96765 w 600075"/>
                <a:gd name="connsiteY11" fmla="*/ 321304 h 514350"/>
                <a:gd name="connsiteX12" fmla="*/ 121530 w 600075"/>
                <a:gd name="connsiteY12" fmla="*/ 273679 h 514350"/>
                <a:gd name="connsiteX13" fmla="*/ 82478 w 600075"/>
                <a:gd name="connsiteY13" fmla="*/ 149854 h 514350"/>
                <a:gd name="connsiteX14" fmla="*/ 138675 w 600075"/>
                <a:gd name="connsiteY14" fmla="*/ 116516 h 514350"/>
                <a:gd name="connsiteX15" fmla="*/ 162488 w 600075"/>
                <a:gd name="connsiteY15" fmla="*/ 250819 h 514350"/>
                <a:gd name="connsiteX16" fmla="*/ 237735 w 600075"/>
                <a:gd name="connsiteY16" fmla="*/ 313684 h 514350"/>
                <a:gd name="connsiteX17" fmla="*/ 237735 w 600075"/>
                <a:gd name="connsiteY17" fmla="*/ 313684 h 514350"/>
                <a:gd name="connsiteX18" fmla="*/ 434903 w 600075"/>
                <a:gd name="connsiteY18" fmla="*/ 313684 h 514350"/>
                <a:gd name="connsiteX19" fmla="*/ 537773 w 600075"/>
                <a:gd name="connsiteY19" fmla="*/ 495611 h 514350"/>
                <a:gd name="connsiteX20" fmla="*/ 571110 w 600075"/>
                <a:gd name="connsiteY20" fmla="*/ 514661 h 514350"/>
                <a:gd name="connsiteX21" fmla="*/ 590160 w 600075"/>
                <a:gd name="connsiteY21" fmla="*/ 509899 h 514350"/>
                <a:gd name="connsiteX22" fmla="*/ 604448 w 600075"/>
                <a:gd name="connsiteY22" fmla="*/ 457511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0075" h="514350">
                  <a:moveTo>
                    <a:pt x="604448" y="457511"/>
                  </a:moveTo>
                  <a:lnTo>
                    <a:pt x="490148" y="257486"/>
                  </a:lnTo>
                  <a:cubicBezTo>
                    <a:pt x="483480" y="246056"/>
                    <a:pt x="471098" y="238436"/>
                    <a:pt x="456810" y="238436"/>
                  </a:cubicBezTo>
                  <a:lnTo>
                    <a:pt x="303458" y="238436"/>
                  </a:lnTo>
                  <a:lnTo>
                    <a:pt x="284408" y="63176"/>
                  </a:lnTo>
                  <a:cubicBezTo>
                    <a:pt x="276788" y="21266"/>
                    <a:pt x="237735" y="-6356"/>
                    <a:pt x="195825" y="1264"/>
                  </a:cubicBezTo>
                  <a:cubicBezTo>
                    <a:pt x="186300" y="3169"/>
                    <a:pt x="177728" y="6026"/>
                    <a:pt x="170108" y="10789"/>
                  </a:cubicBezTo>
                  <a:lnTo>
                    <a:pt x="18660" y="100324"/>
                  </a:lnTo>
                  <a:cubicBezTo>
                    <a:pt x="3420" y="108896"/>
                    <a:pt x="-3247" y="127946"/>
                    <a:pt x="1515" y="144139"/>
                  </a:cubicBezTo>
                  <a:lnTo>
                    <a:pt x="49140" y="296539"/>
                  </a:lnTo>
                  <a:cubicBezTo>
                    <a:pt x="53903" y="312731"/>
                    <a:pt x="69143" y="323209"/>
                    <a:pt x="85335" y="323209"/>
                  </a:cubicBezTo>
                  <a:cubicBezTo>
                    <a:pt x="89145" y="323209"/>
                    <a:pt x="92955" y="322256"/>
                    <a:pt x="96765" y="321304"/>
                  </a:cubicBezTo>
                  <a:cubicBezTo>
                    <a:pt x="116768" y="314636"/>
                    <a:pt x="128198" y="293681"/>
                    <a:pt x="121530" y="273679"/>
                  </a:cubicBezTo>
                  <a:lnTo>
                    <a:pt x="82478" y="149854"/>
                  </a:lnTo>
                  <a:lnTo>
                    <a:pt x="138675" y="116516"/>
                  </a:lnTo>
                  <a:lnTo>
                    <a:pt x="162488" y="250819"/>
                  </a:lnTo>
                  <a:cubicBezTo>
                    <a:pt x="169155" y="287966"/>
                    <a:pt x="201540" y="313684"/>
                    <a:pt x="237735" y="313684"/>
                  </a:cubicBezTo>
                  <a:lnTo>
                    <a:pt x="237735" y="313684"/>
                  </a:lnTo>
                  <a:lnTo>
                    <a:pt x="434903" y="313684"/>
                  </a:lnTo>
                  <a:lnTo>
                    <a:pt x="537773" y="495611"/>
                  </a:lnTo>
                  <a:cubicBezTo>
                    <a:pt x="544440" y="507994"/>
                    <a:pt x="557775" y="514661"/>
                    <a:pt x="571110" y="514661"/>
                  </a:cubicBezTo>
                  <a:cubicBezTo>
                    <a:pt x="577778" y="514661"/>
                    <a:pt x="584445" y="512756"/>
                    <a:pt x="590160" y="509899"/>
                  </a:cubicBezTo>
                  <a:cubicBezTo>
                    <a:pt x="608258" y="499421"/>
                    <a:pt x="614925" y="475609"/>
                    <a:pt x="604448" y="457511"/>
                  </a:cubicBezTo>
                  <a:close/>
                </a:path>
              </a:pathLst>
            </a:custGeom>
            <a:solidFill>
              <a:srgbClr val="000000"/>
            </a:solidFill>
            <a:ln w="9525" cap="flat">
              <a:noFill/>
              <a:prstDash val="solid"/>
              <a:miter/>
            </a:ln>
          </p:spPr>
          <p:txBody>
            <a:bodyPr rtlCol="0" anchor="ctr"/>
            <a:lstStyle/>
            <a:p>
              <a:endParaRPr lang="en-GB" dirty="0"/>
            </a:p>
          </p:txBody>
        </p:sp>
      </p:grpSp>
      <p:pic>
        <p:nvPicPr>
          <p:cNvPr id="6" name="Graphic 5" descr="Woman">
            <a:extLst>
              <a:ext uri="{FF2B5EF4-FFF2-40B4-BE49-F238E27FC236}">
                <a16:creationId xmlns:a16="http://schemas.microsoft.com/office/drawing/2014/main" id="{4146C3AC-7536-4702-BB93-09319CDD9F18}"/>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253628" y="1964161"/>
            <a:ext cx="914400" cy="914400"/>
          </a:xfrm>
          <a:prstGeom prst="rect">
            <a:avLst/>
          </a:prstGeom>
        </p:spPr>
      </p:pic>
    </p:spTree>
    <p:extLst>
      <p:ext uri="{BB962C8B-B14F-4D97-AF65-F5344CB8AC3E}">
        <p14:creationId xmlns:p14="http://schemas.microsoft.com/office/powerpoint/2010/main" val="189364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fill="hold"/>
                                        <p:tgtEl>
                                          <p:spTgt spid="36"/>
                                        </p:tgtEl>
                                        <p:attrNameLst>
                                          <p:attrName>ppt_x</p:attrName>
                                        </p:attrNameLst>
                                      </p:cBhvr>
                                      <p:tavLst>
                                        <p:tav tm="0">
                                          <p:val>
                                            <p:strVal val="#ppt_x"/>
                                          </p:val>
                                        </p:tav>
                                        <p:tav tm="100000">
                                          <p:val>
                                            <p:strVal val="#ppt_x"/>
                                          </p:val>
                                        </p:tav>
                                      </p:tavLst>
                                    </p:anim>
                                    <p:anim calcmode="lin" valueType="num">
                                      <p:cBhvr additive="base">
                                        <p:cTn id="2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5">
                                            <p:txEl>
                                              <p:pRg st="0" end="0"/>
                                            </p:txEl>
                                          </p:spTgt>
                                        </p:tgtEl>
                                        <p:attrNameLst>
                                          <p:attrName>style.visibility</p:attrName>
                                        </p:attrNameLst>
                                      </p:cBhvr>
                                      <p:to>
                                        <p:strVal val="visible"/>
                                      </p:to>
                                    </p:set>
                                    <p:anim calcmode="lin" valueType="num">
                                      <p:cBhvr additive="base">
                                        <p:cTn id="35"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5">
                                            <p:txEl>
                                              <p:pRg st="1" end="1"/>
                                            </p:txEl>
                                          </p:spTgt>
                                        </p:tgtEl>
                                        <p:attrNameLst>
                                          <p:attrName>style.visibility</p:attrName>
                                        </p:attrNameLst>
                                      </p:cBhvr>
                                      <p:to>
                                        <p:strVal val="visible"/>
                                      </p:to>
                                    </p:set>
                                    <p:anim calcmode="lin" valueType="num">
                                      <p:cBhvr additive="base">
                                        <p:cTn id="41"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5">
                                            <p:txEl>
                                              <p:pRg st="2" end="2"/>
                                            </p:txEl>
                                          </p:spTgt>
                                        </p:tgtEl>
                                        <p:attrNameLst>
                                          <p:attrName>style.visibility</p:attrName>
                                        </p:attrNameLst>
                                      </p:cBhvr>
                                      <p:to>
                                        <p:strVal val="visible"/>
                                      </p:to>
                                    </p:set>
                                    <p:anim calcmode="lin" valueType="num">
                                      <p:cBhvr additive="base">
                                        <p:cTn id="4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5">
                                            <p:txEl>
                                              <p:pRg st="3" end="3"/>
                                            </p:txEl>
                                          </p:spTgt>
                                        </p:tgtEl>
                                        <p:attrNameLst>
                                          <p:attrName>style.visibility</p:attrName>
                                        </p:attrNameLst>
                                      </p:cBhvr>
                                      <p:to>
                                        <p:strVal val="visible"/>
                                      </p:to>
                                    </p:set>
                                    <p:anim calcmode="lin" valueType="num">
                                      <p:cBhvr additive="base">
                                        <p:cTn id="53"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5">
                                            <p:txEl>
                                              <p:pRg st="4" end="4"/>
                                            </p:txEl>
                                          </p:spTgt>
                                        </p:tgtEl>
                                        <p:attrNameLst>
                                          <p:attrName>style.visibility</p:attrName>
                                        </p:attrNameLst>
                                      </p:cBhvr>
                                      <p:to>
                                        <p:strVal val="visible"/>
                                      </p:to>
                                    </p:set>
                                    <p:anim calcmode="lin" valueType="num">
                                      <p:cBhvr additive="base">
                                        <p:cTn id="59"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9">
            <a:extLst>
              <a:ext uri="{FF2B5EF4-FFF2-40B4-BE49-F238E27FC236}">
                <a16:creationId xmlns:a16="http://schemas.microsoft.com/office/drawing/2014/main" id="{0E2F58BF-12E5-4B5A-AD25-4DAAA2742A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6"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pic>
        <p:nvPicPr>
          <p:cNvPr id="5" name="Content Placeholder 4">
            <a:extLst>
              <a:ext uri="{FF2B5EF4-FFF2-40B4-BE49-F238E27FC236}">
                <a16:creationId xmlns:a16="http://schemas.microsoft.com/office/drawing/2014/main" id="{144510B7-0A4C-453C-B174-9B7C01EC6724}"/>
              </a:ext>
            </a:extLst>
          </p:cNvPr>
          <p:cNvPicPr>
            <a:picLocks noGrp="1" noChangeAspect="1"/>
          </p:cNvPicPr>
          <p:nvPr>
            <p:ph idx="1"/>
          </p:nvPr>
        </p:nvPicPr>
        <p:blipFill rotWithShape="1">
          <a:blip r:embed="rId2"/>
          <a:srcRect t="3460" r="1" b="1"/>
          <a:stretch/>
        </p:blipFill>
        <p:spPr>
          <a:xfrm>
            <a:off x="4868487" y="10"/>
            <a:ext cx="7323513" cy="6857990"/>
          </a:xfrm>
          <a:prstGeom prst="rect">
            <a:avLst/>
          </a:prstGeom>
        </p:spPr>
      </p:pic>
      <p:sp>
        <p:nvSpPr>
          <p:cNvPr id="7" name="Title 6">
            <a:extLst>
              <a:ext uri="{FF2B5EF4-FFF2-40B4-BE49-F238E27FC236}">
                <a16:creationId xmlns:a16="http://schemas.microsoft.com/office/drawing/2014/main" id="{4E8B653A-D0CD-40D6-9936-E6CCA9852AAC}"/>
              </a:ext>
            </a:extLst>
          </p:cNvPr>
          <p:cNvSpPr>
            <a:spLocks noGrp="1"/>
          </p:cNvSpPr>
          <p:nvPr>
            <p:ph type="title"/>
          </p:nvPr>
        </p:nvSpPr>
        <p:spPr/>
        <p:txBody>
          <a:bodyPr/>
          <a:lstStyle/>
          <a:p>
            <a:endParaRPr lang="en-GB" dirty="0"/>
          </a:p>
        </p:txBody>
      </p:sp>
    </p:spTree>
    <p:extLst>
      <p:ext uri="{BB962C8B-B14F-4D97-AF65-F5344CB8AC3E}">
        <p14:creationId xmlns:p14="http://schemas.microsoft.com/office/powerpoint/2010/main" val="1408522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ADBFD-CE7E-014C-A256-D633FE8FDD07}"/>
              </a:ext>
            </a:extLst>
          </p:cNvPr>
          <p:cNvSpPr>
            <a:spLocks noGrp="1"/>
          </p:cNvSpPr>
          <p:nvPr>
            <p:ph type="title"/>
          </p:nvPr>
        </p:nvSpPr>
        <p:spPr/>
        <p:txBody>
          <a:bodyPr/>
          <a:lstStyle/>
          <a:p>
            <a:r>
              <a:rPr lang="en-US" dirty="0"/>
              <a:t>Key Messages </a:t>
            </a:r>
          </a:p>
        </p:txBody>
      </p:sp>
      <p:sp>
        <p:nvSpPr>
          <p:cNvPr id="3" name="Content Placeholder 2">
            <a:extLst>
              <a:ext uri="{FF2B5EF4-FFF2-40B4-BE49-F238E27FC236}">
                <a16:creationId xmlns:a16="http://schemas.microsoft.com/office/drawing/2014/main" id="{213B79F6-8697-8148-B34B-FE5CA7BB06A8}"/>
              </a:ext>
            </a:extLst>
          </p:cNvPr>
          <p:cNvSpPr>
            <a:spLocks noGrp="1"/>
          </p:cNvSpPr>
          <p:nvPr>
            <p:ph idx="1"/>
          </p:nvPr>
        </p:nvSpPr>
        <p:spPr/>
        <p:txBody>
          <a:bodyPr>
            <a:normAutofit/>
          </a:bodyPr>
          <a:lstStyle/>
          <a:p>
            <a:pPr lvl="0">
              <a:buClr>
                <a:srgbClr val="00B050"/>
              </a:buClr>
              <a:buSzPct val="80000"/>
              <a:buFont typeface="Wingdings" panose="05000000000000000000" pitchFamily="2" charset="2"/>
              <a:buChar char="§"/>
            </a:pPr>
            <a:r>
              <a:rPr lang="en-AU" dirty="0"/>
              <a:t>Every agency will have own approach to community-based feedback and response mechanisms, depending on their mode of operating, the context, resources, and policies. </a:t>
            </a:r>
            <a:endParaRPr lang="en-GB" dirty="0"/>
          </a:p>
          <a:p>
            <a:pPr lvl="0">
              <a:buClr>
                <a:srgbClr val="00B050"/>
              </a:buClr>
              <a:buSzPct val="80000"/>
              <a:buFont typeface="Wingdings" panose="05000000000000000000" pitchFamily="2" charset="2"/>
              <a:buChar char="§"/>
            </a:pPr>
            <a:r>
              <a:rPr lang="en-AU" dirty="0"/>
              <a:t>However, certain principles should apply to ensure that they are inclusive, empowering, and do no harm to users wanting to share concerns, particularly those relating to safeguarding. </a:t>
            </a:r>
            <a:endParaRPr lang="en-GB" dirty="0"/>
          </a:p>
          <a:p>
            <a:pPr>
              <a:buClr>
                <a:srgbClr val="00B050"/>
              </a:buClr>
              <a:buSzPct val="80000"/>
              <a:buFont typeface="Wingdings" panose="05000000000000000000" pitchFamily="2" charset="2"/>
              <a:buChar char="§"/>
            </a:pPr>
            <a:r>
              <a:rPr lang="en-AU" dirty="0"/>
              <a:t>There should be multiple, accessible, safe, and confidential channels, chosen on the basis of consultations with communities.</a:t>
            </a:r>
            <a:endParaRPr lang="en-GB" dirty="0"/>
          </a:p>
        </p:txBody>
      </p:sp>
      <p:sp>
        <p:nvSpPr>
          <p:cNvPr id="5" name="Footer Placeholder 4">
            <a:extLst>
              <a:ext uri="{FF2B5EF4-FFF2-40B4-BE49-F238E27FC236}">
                <a16:creationId xmlns:a16="http://schemas.microsoft.com/office/drawing/2014/main" id="{EA6FEE60-01E4-7547-B22D-FC7389C5FDC4}"/>
              </a:ext>
            </a:extLst>
          </p:cNvPr>
          <p:cNvSpPr>
            <a:spLocks noGrp="1"/>
          </p:cNvSpPr>
          <p:nvPr>
            <p:ph type="ftr" sz="quarter" idx="11"/>
          </p:nvPr>
        </p:nvSpPr>
        <p:spPr>
          <a:xfrm>
            <a:off x="-1103555" y="6356349"/>
            <a:ext cx="4114800" cy="365125"/>
          </a:xfrm>
        </p:spPr>
        <p:txBody>
          <a:bodyPr/>
          <a:lstStyle/>
          <a:p>
            <a:r>
              <a:rPr lang="en-US" dirty="0">
                <a:solidFill>
                  <a:srgbClr val="00B050"/>
                </a:solidFill>
                <a:latin typeface="Segoe UI Emoji" panose="020B0502040204020203" pitchFamily="34" charset="0"/>
                <a:ea typeface="Segoe UI Emoji" panose="020B0502040204020203" pitchFamily="34" charset="0"/>
              </a:rPr>
              <a:t>SFP Training</a:t>
            </a:r>
          </a:p>
        </p:txBody>
      </p:sp>
      <p:cxnSp>
        <p:nvCxnSpPr>
          <p:cNvPr id="10" name="Straight Connector 9">
            <a:extLst>
              <a:ext uri="{FF2B5EF4-FFF2-40B4-BE49-F238E27FC236}">
                <a16:creationId xmlns:a16="http://schemas.microsoft.com/office/drawing/2014/main" id="{95A063D4-FB17-3347-B64A-9DFE317006A2}"/>
              </a:ext>
            </a:extLst>
          </p:cNvPr>
          <p:cNvCxnSpPr/>
          <p:nvPr/>
        </p:nvCxnSpPr>
        <p:spPr>
          <a:xfrm>
            <a:off x="0" y="6356349"/>
            <a:ext cx="12192000" cy="0"/>
          </a:xfrm>
          <a:prstGeom prst="line">
            <a:avLst/>
          </a:prstGeom>
          <a:ln w="25400">
            <a:solidFill>
              <a:srgbClr val="00B050">
                <a:alpha val="43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0686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36F25AA-46EC-4430-A010-210A36B7E59A}"/>
              </a:ext>
            </a:extLst>
          </p:cNvPr>
          <p:cNvSpPr>
            <a:spLocks noGrp="1"/>
          </p:cNvSpPr>
          <p:nvPr>
            <p:ph type="title"/>
          </p:nvPr>
        </p:nvSpPr>
        <p:spPr>
          <a:xfrm>
            <a:off x="831850" y="2955072"/>
            <a:ext cx="10515600" cy="1607403"/>
          </a:xfrm>
          <a:solidFill>
            <a:srgbClr val="00B050"/>
          </a:solidFill>
        </p:spPr>
        <p:txBody>
          <a:bodyPr>
            <a:normAutofit fontScale="90000"/>
          </a:bodyPr>
          <a:lstStyle/>
          <a:p>
            <a:r>
              <a:rPr lang="en-GB" dirty="0">
                <a:solidFill>
                  <a:schemeClr val="bg1"/>
                </a:solidFill>
              </a:rPr>
              <a:t> Session 2: Reporting Safeguarding Concerns</a:t>
            </a:r>
          </a:p>
        </p:txBody>
      </p:sp>
      <p:sp>
        <p:nvSpPr>
          <p:cNvPr id="6" name="Text Placeholder 5">
            <a:extLst>
              <a:ext uri="{FF2B5EF4-FFF2-40B4-BE49-F238E27FC236}">
                <a16:creationId xmlns:a16="http://schemas.microsoft.com/office/drawing/2014/main" id="{EECB6398-2704-4053-9EAC-A6216DB03347}"/>
              </a:ext>
            </a:extLst>
          </p:cNvPr>
          <p:cNvSpPr>
            <a:spLocks noGrp="1"/>
          </p:cNvSpPr>
          <p:nvPr>
            <p:ph type="body" idx="1"/>
          </p:nvPr>
        </p:nvSpPr>
        <p:spPr/>
        <p:txBody>
          <a:bodyPr/>
          <a:lstStyle/>
          <a:p>
            <a:endParaRPr lang="en-GB" dirty="0"/>
          </a:p>
        </p:txBody>
      </p:sp>
      <p:sp>
        <p:nvSpPr>
          <p:cNvPr id="8" name="Footer Placeholder 4">
            <a:extLst>
              <a:ext uri="{FF2B5EF4-FFF2-40B4-BE49-F238E27FC236}">
                <a16:creationId xmlns:a16="http://schemas.microsoft.com/office/drawing/2014/main" id="{363907E0-DC91-4CF4-B78E-AFE980657371}"/>
              </a:ext>
            </a:extLst>
          </p:cNvPr>
          <p:cNvSpPr>
            <a:spLocks noGrp="1"/>
          </p:cNvSpPr>
          <p:nvPr>
            <p:ph type="ftr" sz="quarter" idx="11"/>
          </p:nvPr>
        </p:nvSpPr>
        <p:spPr>
          <a:xfrm>
            <a:off x="-1103555" y="6356349"/>
            <a:ext cx="4114800" cy="365125"/>
          </a:xfrm>
        </p:spPr>
        <p:txBody>
          <a:bodyPr/>
          <a:lstStyle/>
          <a:p>
            <a:r>
              <a:rPr lang="en-US" dirty="0">
                <a:solidFill>
                  <a:srgbClr val="00B050"/>
                </a:solidFill>
                <a:latin typeface="Segoe UI Emoji" panose="020B0502040204020203" pitchFamily="34" charset="0"/>
                <a:ea typeface="Segoe UI Emoji" panose="020B0502040204020203" pitchFamily="34" charset="0"/>
              </a:rPr>
              <a:t>SFP Training</a:t>
            </a:r>
          </a:p>
        </p:txBody>
      </p:sp>
      <p:cxnSp>
        <p:nvCxnSpPr>
          <p:cNvPr id="10" name="Straight Connector 9">
            <a:extLst>
              <a:ext uri="{FF2B5EF4-FFF2-40B4-BE49-F238E27FC236}">
                <a16:creationId xmlns:a16="http://schemas.microsoft.com/office/drawing/2014/main" id="{E638BE4C-5455-4241-BA34-8D3AB565692C}"/>
              </a:ext>
            </a:extLst>
          </p:cNvPr>
          <p:cNvCxnSpPr/>
          <p:nvPr/>
        </p:nvCxnSpPr>
        <p:spPr>
          <a:xfrm>
            <a:off x="0" y="6356349"/>
            <a:ext cx="12192000" cy="0"/>
          </a:xfrm>
          <a:prstGeom prst="line">
            <a:avLst/>
          </a:prstGeom>
          <a:ln w="25400">
            <a:solidFill>
              <a:srgbClr val="00B050">
                <a:alpha val="43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05543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d0bf335-8635-4981-a3e7-d6f246598763">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BE006770F72A2468861FB17890BD14B" ma:contentTypeVersion="13" ma:contentTypeDescription="Create a new document." ma:contentTypeScope="" ma:versionID="e193b4c15db1e5ed10ed2e71b1bbf01b">
  <xsd:schema xmlns:xsd="http://www.w3.org/2001/XMLSchema" xmlns:xs="http://www.w3.org/2001/XMLSchema" xmlns:p="http://schemas.microsoft.com/office/2006/metadata/properties" xmlns:ns3="539cbf81-9a0b-4a9f-ab89-c212337e851d" xmlns:ns4="8d0bf335-8635-4981-a3e7-d6f246598763" targetNamespace="http://schemas.microsoft.com/office/2006/metadata/properties" ma:root="true" ma:fieldsID="5b32687da8827a98d2be92f63c5befa2" ns3:_="" ns4:_="">
    <xsd:import namespace="539cbf81-9a0b-4a9f-ab89-c212337e851d"/>
    <xsd:import namespace="8d0bf335-8635-4981-a3e7-d6f24659876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9cbf81-9a0b-4a9f-ab89-c212337e85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d0bf335-8635-4981-a3e7-d6f24659876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13826D-E0E4-449D-BFEA-6CCCDE1C2AE0}">
  <ds:schemaRefs>
    <ds:schemaRef ds:uri="http://schemas.microsoft.com/office/infopath/2007/PartnerControls"/>
    <ds:schemaRef ds:uri="http://schemas.microsoft.com/office/2006/documentManagement/types"/>
    <ds:schemaRef ds:uri="http://schemas.openxmlformats.org/package/2006/metadata/core-properties"/>
    <ds:schemaRef ds:uri="http://purl.org/dc/elements/1.1/"/>
    <ds:schemaRef ds:uri="http://purl.org/dc/terms/"/>
    <ds:schemaRef ds:uri="539cbf81-9a0b-4a9f-ab89-c212337e851d"/>
    <ds:schemaRef ds:uri="http://schemas.microsoft.com/office/2006/metadata/properties"/>
    <ds:schemaRef ds:uri="8d0bf335-8635-4981-a3e7-d6f246598763"/>
    <ds:schemaRef ds:uri="http://www.w3.org/XML/1998/namespace"/>
    <ds:schemaRef ds:uri="http://purl.org/dc/dcmitype/"/>
  </ds:schemaRefs>
</ds:datastoreItem>
</file>

<file path=customXml/itemProps2.xml><?xml version="1.0" encoding="utf-8"?>
<ds:datastoreItem xmlns:ds="http://schemas.openxmlformats.org/officeDocument/2006/customXml" ds:itemID="{C4D197AB-E3B8-4B9B-BA62-8195DF323AC9}">
  <ds:schemaRefs>
    <ds:schemaRef ds:uri="http://schemas.microsoft.com/sharepoint/v3/contenttype/forms"/>
  </ds:schemaRefs>
</ds:datastoreItem>
</file>

<file path=customXml/itemProps3.xml><?xml version="1.0" encoding="utf-8"?>
<ds:datastoreItem xmlns:ds="http://schemas.openxmlformats.org/officeDocument/2006/customXml" ds:itemID="{9243EDC7-914E-4D7A-BC79-73662E73D1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9cbf81-9a0b-4a9f-ab89-c212337e851d"/>
    <ds:schemaRef ds:uri="8d0bf335-8635-4981-a3e7-d6f2465987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217</TotalTime>
  <Words>715</Words>
  <Application>Microsoft Office PowerPoint</Application>
  <PresentationFormat>Widescreen</PresentationFormat>
  <Paragraphs>75</Paragraphs>
  <Slides>18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Segoe UI Emoji</vt:lpstr>
      <vt:lpstr>Wingdings</vt:lpstr>
      <vt:lpstr>Office Theme</vt:lpstr>
      <vt:lpstr>PowerPoint Presentation</vt:lpstr>
      <vt:lpstr>Learning Objectives</vt:lpstr>
      <vt:lpstr> Session 0: Refresher </vt:lpstr>
      <vt:lpstr>Ground Rules </vt:lpstr>
      <vt:lpstr> Session 1: Community-Based Feedback and Response Mechanisms </vt:lpstr>
      <vt:lpstr>Making Sure that the Mechanisms Work in the Context</vt:lpstr>
      <vt:lpstr>PowerPoint Presentation</vt:lpstr>
      <vt:lpstr>Key Messages </vt:lpstr>
      <vt:lpstr> Session 2: Reporting Safeguarding Concerns</vt:lpstr>
      <vt:lpstr>Online Assignment |BOND Reporting Case Studies</vt:lpstr>
      <vt:lpstr>PowerPoint Presentation</vt:lpstr>
      <vt:lpstr>Key Messages</vt:lpstr>
      <vt:lpstr> Session 3: Barriers to Reporting </vt:lpstr>
      <vt:lpstr>Resources</vt:lpstr>
      <vt:lpstr>Key Messages</vt:lpstr>
      <vt:lpstr> Session 4: Additional Sessions</vt:lpstr>
      <vt:lpstr>PowerPoint Presentation</vt:lpstr>
      <vt:lpstr>Wrap-up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Cowley</dc:creator>
  <cp:lastModifiedBy>Eddie Rogers</cp:lastModifiedBy>
  <cp:revision>10</cp:revision>
  <dcterms:created xsi:type="dcterms:W3CDTF">2020-07-08T20:16:18Z</dcterms:created>
  <dcterms:modified xsi:type="dcterms:W3CDTF">2022-03-24T18:24:02Z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0x0101006BE006770F72A2468861FB17890BD14B</vt:lpwstr>
  </property>
  <property fmtid="{D5CDD505-2E9C-101B-9397-08002B2CF9AE}" pid="3" name="Order">
    <vt:r8>1600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