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63" r:id="rId5"/>
    <p:sldId id="264" r:id="rId6"/>
    <p:sldId id="281" r:id="rId7"/>
    <p:sldId id="291" r:id="rId8"/>
    <p:sldId id="282" r:id="rId9"/>
    <p:sldId id="265" r:id="rId10"/>
    <p:sldId id="266" r:id="rId11"/>
    <p:sldId id="269" r:id="rId12"/>
    <p:sldId id="284" r:id="rId13"/>
    <p:sldId id="267" r:id="rId14"/>
    <p:sldId id="276" r:id="rId15"/>
    <p:sldId id="277" r:id="rId16"/>
    <p:sldId id="279" r:id="rId17"/>
    <p:sldId id="289" r:id="rId18"/>
    <p:sldId id="290" r:id="rId19"/>
    <p:sldId id="270" r:id="rId20"/>
    <p:sldId id="286" r:id="rId21"/>
    <p:sldId id="280" r:id="rId22"/>
    <p:sldId id="287" r:id="rId23"/>
    <p:sldId id="285" r:id="rId24"/>
    <p:sldId id="288" r:id="rId25"/>
    <p:sldId id="273" r:id="rId26"/>
    <p:sldId id="272"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Youngner" initials="SY" lastIdx="1" clrIdx="0">
    <p:extLst>
      <p:ext uri="{19B8F6BF-5375-455C-9EA6-DF929625EA0E}">
        <p15:presenceInfo xmlns:p15="http://schemas.microsoft.com/office/powerpoint/2012/main" userId="S::syoungner@InternationalMedicalCorps.org::5587758b-e9ba-47bd-9ab9-a49436a09679" providerId="AD"/>
      </p:ext>
    </p:extLst>
  </p:cmAuthor>
  <p:cmAuthor id="2" name="Sara Barnes" initials="SB" lastIdx="4" clrIdx="1">
    <p:extLst>
      <p:ext uri="{19B8F6BF-5375-455C-9EA6-DF929625EA0E}">
        <p15:presenceInfo xmlns:p15="http://schemas.microsoft.com/office/powerpoint/2012/main" userId="S-1-5-21-1314936129-2815895391-1036861029-7719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4134EB-F749-4F92-8A5E-5E2E1E6FFAA2}" v="119" dt="2020-07-31T21:39:29.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918" autoAdjust="0"/>
  </p:normalViewPr>
  <p:slideViewPr>
    <p:cSldViewPr snapToGrid="0" snapToObjects="1">
      <p:cViewPr varScale="1">
        <p:scale>
          <a:sx n="40" d="100"/>
          <a:sy n="40" d="100"/>
        </p:scale>
        <p:origin x="100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03ED7-7880-F24F-A69F-8569CC102114}"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67D11-0723-7545-985E-E0C0A70DF7BD}" type="slidenum">
              <a:rPr lang="en-US" smtClean="0"/>
              <a:t>‹#›</a:t>
            </a:fld>
            <a:endParaRPr lang="en-US"/>
          </a:p>
        </p:txBody>
      </p:sp>
    </p:spTree>
    <p:extLst>
      <p:ext uri="{BB962C8B-B14F-4D97-AF65-F5344CB8AC3E}">
        <p14:creationId xmlns:p14="http://schemas.microsoft.com/office/powerpoint/2010/main" val="147474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B67D11-0723-7545-985E-E0C0A70DF7BD}" type="slidenum">
              <a:rPr lang="en-US" smtClean="0"/>
              <a:t>6</a:t>
            </a:fld>
            <a:endParaRPr lang="en-US"/>
          </a:p>
        </p:txBody>
      </p:sp>
    </p:spTree>
    <p:extLst>
      <p:ext uri="{BB962C8B-B14F-4D97-AF65-F5344CB8AC3E}">
        <p14:creationId xmlns:p14="http://schemas.microsoft.com/office/powerpoint/2010/main" val="189087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B67D11-0723-7545-985E-E0C0A70DF7BD}" type="slidenum">
              <a:rPr lang="en-US" smtClean="0"/>
              <a:t>7</a:t>
            </a:fld>
            <a:endParaRPr lang="en-US"/>
          </a:p>
        </p:txBody>
      </p:sp>
    </p:spTree>
    <p:extLst>
      <p:ext uri="{BB962C8B-B14F-4D97-AF65-F5344CB8AC3E}">
        <p14:creationId xmlns:p14="http://schemas.microsoft.com/office/powerpoint/2010/main" val="185249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B67D11-0723-7545-985E-E0C0A70DF7BD}" type="slidenum">
              <a:rPr lang="en-US" smtClean="0"/>
              <a:t>8</a:t>
            </a:fld>
            <a:endParaRPr lang="en-US"/>
          </a:p>
        </p:txBody>
      </p:sp>
    </p:spTree>
    <p:extLst>
      <p:ext uri="{BB962C8B-B14F-4D97-AF65-F5344CB8AC3E}">
        <p14:creationId xmlns:p14="http://schemas.microsoft.com/office/powerpoint/2010/main" val="49942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B67D11-0723-7545-985E-E0C0A70DF7BD}" type="slidenum">
              <a:rPr lang="en-US" smtClean="0"/>
              <a:t>11</a:t>
            </a:fld>
            <a:endParaRPr lang="en-US"/>
          </a:p>
        </p:txBody>
      </p:sp>
    </p:spTree>
    <p:extLst>
      <p:ext uri="{BB962C8B-B14F-4D97-AF65-F5344CB8AC3E}">
        <p14:creationId xmlns:p14="http://schemas.microsoft.com/office/powerpoint/2010/main" val="175655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B67D11-0723-7545-985E-E0C0A70DF7BD}" type="slidenum">
              <a:rPr lang="en-US" smtClean="0"/>
              <a:t>15</a:t>
            </a:fld>
            <a:endParaRPr lang="en-US"/>
          </a:p>
        </p:txBody>
      </p:sp>
    </p:spTree>
    <p:extLst>
      <p:ext uri="{BB962C8B-B14F-4D97-AF65-F5344CB8AC3E}">
        <p14:creationId xmlns:p14="http://schemas.microsoft.com/office/powerpoint/2010/main" val="102133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B67D11-0723-7545-985E-E0C0A70DF7BD}" type="slidenum">
              <a:rPr lang="en-US" smtClean="0"/>
              <a:t>22</a:t>
            </a:fld>
            <a:endParaRPr lang="en-US"/>
          </a:p>
        </p:txBody>
      </p:sp>
    </p:spTree>
    <p:extLst>
      <p:ext uri="{BB962C8B-B14F-4D97-AF65-F5344CB8AC3E}">
        <p14:creationId xmlns:p14="http://schemas.microsoft.com/office/powerpoint/2010/main" val="314308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872F-DE9F-E54A-BEE7-0F43BB9FB4A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436C2B6-BD35-B240-B258-D75FA0B983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795A9C-1826-4149-988A-759555BBA9D3}"/>
              </a:ext>
            </a:extLst>
          </p:cNvPr>
          <p:cNvSpPr>
            <a:spLocks noGrp="1"/>
          </p:cNvSpPr>
          <p:nvPr>
            <p:ph type="dt" sz="half" idx="10"/>
          </p:nvPr>
        </p:nvSpPr>
        <p:spPr/>
        <p:txBody>
          <a:bodyPr/>
          <a:lstStyle/>
          <a:p>
            <a:fld id="{A2E00694-B89B-0545-9476-16A1789271F9}" type="datetime1">
              <a:rPr lang="en-AU" smtClean="0"/>
              <a:t>24/03/2022</a:t>
            </a:fld>
            <a:endParaRPr lang="en-US"/>
          </a:p>
        </p:txBody>
      </p:sp>
      <p:sp>
        <p:nvSpPr>
          <p:cNvPr id="5" name="Footer Placeholder 4">
            <a:extLst>
              <a:ext uri="{FF2B5EF4-FFF2-40B4-BE49-F238E27FC236}">
                <a16:creationId xmlns:a16="http://schemas.microsoft.com/office/drawing/2014/main" id="{E4CD9E0B-7D05-994D-BB22-F93558A6B355}"/>
              </a:ext>
            </a:extLst>
          </p:cNvPr>
          <p:cNvSpPr>
            <a:spLocks noGrp="1"/>
          </p:cNvSpPr>
          <p:nvPr>
            <p:ph type="ftr" sz="quarter" idx="11"/>
          </p:nvPr>
        </p:nvSpPr>
        <p:spPr/>
        <p:txBody>
          <a:bodyPr/>
          <a:lstStyle/>
          <a:p>
            <a:r>
              <a:rPr lang="en-US"/>
              <a:t>SFP Training Pilot</a:t>
            </a:r>
          </a:p>
        </p:txBody>
      </p:sp>
      <p:sp>
        <p:nvSpPr>
          <p:cNvPr id="6" name="Slide Number Placeholder 5">
            <a:extLst>
              <a:ext uri="{FF2B5EF4-FFF2-40B4-BE49-F238E27FC236}">
                <a16:creationId xmlns:a16="http://schemas.microsoft.com/office/drawing/2014/main" id="{6D1FC94F-3027-E243-B11D-49311D63CF7E}"/>
              </a:ext>
            </a:extLst>
          </p:cNvPr>
          <p:cNvSpPr>
            <a:spLocks noGrp="1"/>
          </p:cNvSpPr>
          <p:nvPr>
            <p:ph type="sldNum" sz="quarter" idx="12"/>
          </p:nvPr>
        </p:nvSpPr>
        <p:spPr/>
        <p:txBody>
          <a:bodyPr/>
          <a:lstStyle/>
          <a:p>
            <a:fld id="{5E7B2C64-B298-2A47-A9AE-575733AC5251}" type="slidenum">
              <a:rPr lang="en-US" smtClean="0"/>
              <a:t>‹#›</a:t>
            </a:fld>
            <a:endParaRPr lang="en-US"/>
          </a:p>
        </p:txBody>
      </p:sp>
    </p:spTree>
    <p:extLst>
      <p:ext uri="{BB962C8B-B14F-4D97-AF65-F5344CB8AC3E}">
        <p14:creationId xmlns:p14="http://schemas.microsoft.com/office/powerpoint/2010/main" val="272628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4C0A-C2FE-DB4D-8A65-D585E38B2B2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4DF354-3622-6545-B0CD-0C07E7B39BA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378A3F-931B-854E-92F7-A184B224654E}"/>
              </a:ext>
            </a:extLst>
          </p:cNvPr>
          <p:cNvSpPr>
            <a:spLocks noGrp="1"/>
          </p:cNvSpPr>
          <p:nvPr>
            <p:ph type="dt" sz="half" idx="10"/>
          </p:nvPr>
        </p:nvSpPr>
        <p:spPr/>
        <p:txBody>
          <a:bodyPr/>
          <a:lstStyle/>
          <a:p>
            <a:fld id="{D7251950-0578-1E49-9EEB-8C7F4A13A35C}" type="datetime1">
              <a:rPr lang="en-AU" smtClean="0"/>
              <a:t>24/03/2022</a:t>
            </a:fld>
            <a:endParaRPr lang="en-US"/>
          </a:p>
        </p:txBody>
      </p:sp>
      <p:sp>
        <p:nvSpPr>
          <p:cNvPr id="5" name="Footer Placeholder 4">
            <a:extLst>
              <a:ext uri="{FF2B5EF4-FFF2-40B4-BE49-F238E27FC236}">
                <a16:creationId xmlns:a16="http://schemas.microsoft.com/office/drawing/2014/main" id="{A932561C-3EB1-C24F-8225-53C02B66CD4A}"/>
              </a:ext>
            </a:extLst>
          </p:cNvPr>
          <p:cNvSpPr>
            <a:spLocks noGrp="1"/>
          </p:cNvSpPr>
          <p:nvPr>
            <p:ph type="ftr" sz="quarter" idx="11"/>
          </p:nvPr>
        </p:nvSpPr>
        <p:spPr/>
        <p:txBody>
          <a:bodyPr/>
          <a:lstStyle/>
          <a:p>
            <a:r>
              <a:rPr lang="en-US"/>
              <a:t>SFP Training Pilot</a:t>
            </a:r>
          </a:p>
        </p:txBody>
      </p:sp>
      <p:sp>
        <p:nvSpPr>
          <p:cNvPr id="6" name="Slide Number Placeholder 5">
            <a:extLst>
              <a:ext uri="{FF2B5EF4-FFF2-40B4-BE49-F238E27FC236}">
                <a16:creationId xmlns:a16="http://schemas.microsoft.com/office/drawing/2014/main" id="{572FAF45-B093-4A48-B121-30DCBF21400A}"/>
              </a:ext>
            </a:extLst>
          </p:cNvPr>
          <p:cNvSpPr>
            <a:spLocks noGrp="1"/>
          </p:cNvSpPr>
          <p:nvPr>
            <p:ph type="sldNum" sz="quarter" idx="12"/>
          </p:nvPr>
        </p:nvSpPr>
        <p:spPr/>
        <p:txBody>
          <a:bodyPr/>
          <a:lstStyle/>
          <a:p>
            <a:fld id="{5E7B2C64-B298-2A47-A9AE-575733AC5251}" type="slidenum">
              <a:rPr lang="en-US" smtClean="0"/>
              <a:t>‹#›</a:t>
            </a:fld>
            <a:endParaRPr lang="en-US"/>
          </a:p>
        </p:txBody>
      </p:sp>
    </p:spTree>
    <p:extLst>
      <p:ext uri="{BB962C8B-B14F-4D97-AF65-F5344CB8AC3E}">
        <p14:creationId xmlns:p14="http://schemas.microsoft.com/office/powerpoint/2010/main" val="16138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CC8BDA-F52C-A843-917E-B000B142084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085F93-391F-E84F-9722-6EF2266F7E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EFB226-AA36-F84C-8D4E-12AFAF687830}"/>
              </a:ext>
            </a:extLst>
          </p:cNvPr>
          <p:cNvSpPr>
            <a:spLocks noGrp="1"/>
          </p:cNvSpPr>
          <p:nvPr>
            <p:ph type="dt" sz="half" idx="10"/>
          </p:nvPr>
        </p:nvSpPr>
        <p:spPr/>
        <p:txBody>
          <a:bodyPr/>
          <a:lstStyle/>
          <a:p>
            <a:fld id="{04F2729F-8878-9243-96F4-65BC5FA9BC68}" type="datetime1">
              <a:rPr lang="en-AU" smtClean="0"/>
              <a:t>24/03/2022</a:t>
            </a:fld>
            <a:endParaRPr lang="en-US"/>
          </a:p>
        </p:txBody>
      </p:sp>
      <p:sp>
        <p:nvSpPr>
          <p:cNvPr id="5" name="Footer Placeholder 4">
            <a:extLst>
              <a:ext uri="{FF2B5EF4-FFF2-40B4-BE49-F238E27FC236}">
                <a16:creationId xmlns:a16="http://schemas.microsoft.com/office/drawing/2014/main" id="{9FACA178-8F16-7E4C-9AF9-5F7A6C1A2517}"/>
              </a:ext>
            </a:extLst>
          </p:cNvPr>
          <p:cNvSpPr>
            <a:spLocks noGrp="1"/>
          </p:cNvSpPr>
          <p:nvPr>
            <p:ph type="ftr" sz="quarter" idx="11"/>
          </p:nvPr>
        </p:nvSpPr>
        <p:spPr/>
        <p:txBody>
          <a:bodyPr/>
          <a:lstStyle/>
          <a:p>
            <a:r>
              <a:rPr lang="en-US"/>
              <a:t>SFP Training Pilot</a:t>
            </a:r>
          </a:p>
        </p:txBody>
      </p:sp>
      <p:sp>
        <p:nvSpPr>
          <p:cNvPr id="6" name="Slide Number Placeholder 5">
            <a:extLst>
              <a:ext uri="{FF2B5EF4-FFF2-40B4-BE49-F238E27FC236}">
                <a16:creationId xmlns:a16="http://schemas.microsoft.com/office/drawing/2014/main" id="{369BB426-72C2-984B-8B77-E589C37BA8E0}"/>
              </a:ext>
            </a:extLst>
          </p:cNvPr>
          <p:cNvSpPr>
            <a:spLocks noGrp="1"/>
          </p:cNvSpPr>
          <p:nvPr>
            <p:ph type="sldNum" sz="quarter" idx="12"/>
          </p:nvPr>
        </p:nvSpPr>
        <p:spPr/>
        <p:txBody>
          <a:bodyPr/>
          <a:lstStyle/>
          <a:p>
            <a:fld id="{5E7B2C64-B298-2A47-A9AE-575733AC5251}" type="slidenum">
              <a:rPr lang="en-US" smtClean="0"/>
              <a:t>‹#›</a:t>
            </a:fld>
            <a:endParaRPr lang="en-US"/>
          </a:p>
        </p:txBody>
      </p:sp>
    </p:spTree>
    <p:extLst>
      <p:ext uri="{BB962C8B-B14F-4D97-AF65-F5344CB8AC3E}">
        <p14:creationId xmlns:p14="http://schemas.microsoft.com/office/powerpoint/2010/main" val="96221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0663-078A-2041-AF87-2FD3C95453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768056C-814A-D74A-B54A-3D4A35A82B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FAFB2A-3CB7-CB49-A71F-584B523ECBF3}"/>
              </a:ext>
            </a:extLst>
          </p:cNvPr>
          <p:cNvSpPr>
            <a:spLocks noGrp="1"/>
          </p:cNvSpPr>
          <p:nvPr>
            <p:ph type="dt" sz="half" idx="10"/>
          </p:nvPr>
        </p:nvSpPr>
        <p:spPr/>
        <p:txBody>
          <a:bodyPr/>
          <a:lstStyle/>
          <a:p>
            <a:fld id="{28881194-0249-0442-93FC-3B55573ACFC1}" type="datetime1">
              <a:rPr lang="en-AU" smtClean="0"/>
              <a:t>24/03/2022</a:t>
            </a:fld>
            <a:endParaRPr lang="en-US"/>
          </a:p>
        </p:txBody>
      </p:sp>
      <p:sp>
        <p:nvSpPr>
          <p:cNvPr id="5" name="Footer Placeholder 4">
            <a:extLst>
              <a:ext uri="{FF2B5EF4-FFF2-40B4-BE49-F238E27FC236}">
                <a16:creationId xmlns:a16="http://schemas.microsoft.com/office/drawing/2014/main" id="{A234001B-81D9-3843-B41D-4C730A225819}"/>
              </a:ext>
            </a:extLst>
          </p:cNvPr>
          <p:cNvSpPr>
            <a:spLocks noGrp="1"/>
          </p:cNvSpPr>
          <p:nvPr>
            <p:ph type="ftr" sz="quarter" idx="11"/>
          </p:nvPr>
        </p:nvSpPr>
        <p:spPr/>
        <p:txBody>
          <a:bodyPr/>
          <a:lstStyle/>
          <a:p>
            <a:r>
              <a:rPr lang="en-US"/>
              <a:t>SFP Training Pilot</a:t>
            </a:r>
          </a:p>
        </p:txBody>
      </p:sp>
      <p:sp>
        <p:nvSpPr>
          <p:cNvPr id="6" name="Slide Number Placeholder 5">
            <a:extLst>
              <a:ext uri="{FF2B5EF4-FFF2-40B4-BE49-F238E27FC236}">
                <a16:creationId xmlns:a16="http://schemas.microsoft.com/office/drawing/2014/main" id="{61F99B3D-796F-8C41-9945-1E460856153A}"/>
              </a:ext>
            </a:extLst>
          </p:cNvPr>
          <p:cNvSpPr>
            <a:spLocks noGrp="1"/>
          </p:cNvSpPr>
          <p:nvPr>
            <p:ph type="sldNum" sz="quarter" idx="12"/>
          </p:nvPr>
        </p:nvSpPr>
        <p:spPr/>
        <p:txBody>
          <a:bodyPr/>
          <a:lstStyle/>
          <a:p>
            <a:fld id="{5E7B2C64-B298-2A47-A9AE-575733AC5251}" type="slidenum">
              <a:rPr lang="en-US" smtClean="0"/>
              <a:t>‹#›</a:t>
            </a:fld>
            <a:endParaRPr lang="en-US"/>
          </a:p>
        </p:txBody>
      </p:sp>
    </p:spTree>
    <p:extLst>
      <p:ext uri="{BB962C8B-B14F-4D97-AF65-F5344CB8AC3E}">
        <p14:creationId xmlns:p14="http://schemas.microsoft.com/office/powerpoint/2010/main" val="310168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A773-754A-E14C-BC29-F34AD5F596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09CDA0B-5B88-1343-B4D4-3FF4D3678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5C1CD6-9CF5-FC4D-A46E-91111F7462A6}"/>
              </a:ext>
            </a:extLst>
          </p:cNvPr>
          <p:cNvSpPr>
            <a:spLocks noGrp="1"/>
          </p:cNvSpPr>
          <p:nvPr>
            <p:ph type="dt" sz="half" idx="10"/>
          </p:nvPr>
        </p:nvSpPr>
        <p:spPr/>
        <p:txBody>
          <a:bodyPr/>
          <a:lstStyle/>
          <a:p>
            <a:fld id="{14829135-78EB-D549-B514-FB9608F73862}" type="datetime1">
              <a:rPr lang="en-AU" smtClean="0"/>
              <a:t>24/03/2022</a:t>
            </a:fld>
            <a:endParaRPr lang="en-US"/>
          </a:p>
        </p:txBody>
      </p:sp>
      <p:sp>
        <p:nvSpPr>
          <p:cNvPr id="5" name="Footer Placeholder 4">
            <a:extLst>
              <a:ext uri="{FF2B5EF4-FFF2-40B4-BE49-F238E27FC236}">
                <a16:creationId xmlns:a16="http://schemas.microsoft.com/office/drawing/2014/main" id="{5A5324CB-7C60-4D42-BA69-CC8FE2F8E1A7}"/>
              </a:ext>
            </a:extLst>
          </p:cNvPr>
          <p:cNvSpPr>
            <a:spLocks noGrp="1"/>
          </p:cNvSpPr>
          <p:nvPr>
            <p:ph type="ftr" sz="quarter" idx="11"/>
          </p:nvPr>
        </p:nvSpPr>
        <p:spPr/>
        <p:txBody>
          <a:bodyPr/>
          <a:lstStyle/>
          <a:p>
            <a:r>
              <a:rPr lang="en-US"/>
              <a:t>SFP Training Pilot</a:t>
            </a:r>
          </a:p>
        </p:txBody>
      </p:sp>
      <p:sp>
        <p:nvSpPr>
          <p:cNvPr id="6" name="Slide Number Placeholder 5">
            <a:extLst>
              <a:ext uri="{FF2B5EF4-FFF2-40B4-BE49-F238E27FC236}">
                <a16:creationId xmlns:a16="http://schemas.microsoft.com/office/drawing/2014/main" id="{2EC3E942-D75F-5947-A539-21A6E8D190C9}"/>
              </a:ext>
            </a:extLst>
          </p:cNvPr>
          <p:cNvSpPr>
            <a:spLocks noGrp="1"/>
          </p:cNvSpPr>
          <p:nvPr>
            <p:ph type="sldNum" sz="quarter" idx="12"/>
          </p:nvPr>
        </p:nvSpPr>
        <p:spPr/>
        <p:txBody>
          <a:bodyPr/>
          <a:lstStyle/>
          <a:p>
            <a:fld id="{5E7B2C64-B298-2A47-A9AE-575733AC5251}" type="slidenum">
              <a:rPr lang="en-US" smtClean="0"/>
              <a:t>‹#›</a:t>
            </a:fld>
            <a:endParaRPr lang="en-US"/>
          </a:p>
        </p:txBody>
      </p:sp>
    </p:spTree>
    <p:extLst>
      <p:ext uri="{BB962C8B-B14F-4D97-AF65-F5344CB8AC3E}">
        <p14:creationId xmlns:p14="http://schemas.microsoft.com/office/powerpoint/2010/main" val="302213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8EC1-0E59-0543-9487-814EBB1EC1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AA8025-D538-7741-BFFC-78DB589E22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88C753D-E069-1542-8F0D-DA1C862121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D5B7D01-4D4F-6943-9302-AAC7721112F7}"/>
              </a:ext>
            </a:extLst>
          </p:cNvPr>
          <p:cNvSpPr>
            <a:spLocks noGrp="1"/>
          </p:cNvSpPr>
          <p:nvPr>
            <p:ph type="dt" sz="half" idx="10"/>
          </p:nvPr>
        </p:nvSpPr>
        <p:spPr/>
        <p:txBody>
          <a:bodyPr/>
          <a:lstStyle/>
          <a:p>
            <a:fld id="{9CF0F902-2F78-844B-B188-7E448A7B2616}" type="datetime1">
              <a:rPr lang="en-AU" smtClean="0"/>
              <a:t>24/03/2022</a:t>
            </a:fld>
            <a:endParaRPr lang="en-US"/>
          </a:p>
        </p:txBody>
      </p:sp>
      <p:sp>
        <p:nvSpPr>
          <p:cNvPr id="6" name="Footer Placeholder 5">
            <a:extLst>
              <a:ext uri="{FF2B5EF4-FFF2-40B4-BE49-F238E27FC236}">
                <a16:creationId xmlns:a16="http://schemas.microsoft.com/office/drawing/2014/main" id="{3FAF5CB1-9B98-B646-AAEE-1A3FABC403BE}"/>
              </a:ext>
            </a:extLst>
          </p:cNvPr>
          <p:cNvSpPr>
            <a:spLocks noGrp="1"/>
          </p:cNvSpPr>
          <p:nvPr>
            <p:ph type="ftr" sz="quarter" idx="11"/>
          </p:nvPr>
        </p:nvSpPr>
        <p:spPr/>
        <p:txBody>
          <a:bodyPr/>
          <a:lstStyle/>
          <a:p>
            <a:r>
              <a:rPr lang="en-US"/>
              <a:t>SFP Training Pilot</a:t>
            </a:r>
          </a:p>
        </p:txBody>
      </p:sp>
      <p:sp>
        <p:nvSpPr>
          <p:cNvPr id="7" name="Slide Number Placeholder 6">
            <a:extLst>
              <a:ext uri="{FF2B5EF4-FFF2-40B4-BE49-F238E27FC236}">
                <a16:creationId xmlns:a16="http://schemas.microsoft.com/office/drawing/2014/main" id="{45BF6C72-DE18-5246-A3AE-8EF483DED952}"/>
              </a:ext>
            </a:extLst>
          </p:cNvPr>
          <p:cNvSpPr>
            <a:spLocks noGrp="1"/>
          </p:cNvSpPr>
          <p:nvPr>
            <p:ph type="sldNum" sz="quarter" idx="12"/>
          </p:nvPr>
        </p:nvSpPr>
        <p:spPr/>
        <p:txBody>
          <a:bodyPr/>
          <a:lstStyle/>
          <a:p>
            <a:fld id="{5E7B2C64-B298-2A47-A9AE-575733AC5251}" type="slidenum">
              <a:rPr lang="en-US" smtClean="0"/>
              <a:t>‹#›</a:t>
            </a:fld>
            <a:endParaRPr lang="en-US"/>
          </a:p>
        </p:txBody>
      </p:sp>
    </p:spTree>
    <p:extLst>
      <p:ext uri="{BB962C8B-B14F-4D97-AF65-F5344CB8AC3E}">
        <p14:creationId xmlns:p14="http://schemas.microsoft.com/office/powerpoint/2010/main" val="68212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C5EB-C939-0146-ACEC-139360336B4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CD505D-56AC-5C42-829A-EE5051BFF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D94452-D52B-BB4B-96C6-C88E3582B3A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CB0E01-C44D-6347-A614-E9C7668C4B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15EC1E-4E03-BA4C-AED4-8CCB9BD7315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DEA55CC-21D0-AE44-9850-D018D16AA7F0}"/>
              </a:ext>
            </a:extLst>
          </p:cNvPr>
          <p:cNvSpPr>
            <a:spLocks noGrp="1"/>
          </p:cNvSpPr>
          <p:nvPr>
            <p:ph type="dt" sz="half" idx="10"/>
          </p:nvPr>
        </p:nvSpPr>
        <p:spPr/>
        <p:txBody>
          <a:bodyPr/>
          <a:lstStyle/>
          <a:p>
            <a:fld id="{36995F36-8D2E-704A-A4A9-69ED8014D5CB}" type="datetime1">
              <a:rPr lang="en-AU" smtClean="0"/>
              <a:t>24/03/2022</a:t>
            </a:fld>
            <a:endParaRPr lang="en-US"/>
          </a:p>
        </p:txBody>
      </p:sp>
      <p:sp>
        <p:nvSpPr>
          <p:cNvPr id="8" name="Footer Placeholder 7">
            <a:extLst>
              <a:ext uri="{FF2B5EF4-FFF2-40B4-BE49-F238E27FC236}">
                <a16:creationId xmlns:a16="http://schemas.microsoft.com/office/drawing/2014/main" id="{4034D07F-F5BB-3948-BAC1-87829914ED92}"/>
              </a:ext>
            </a:extLst>
          </p:cNvPr>
          <p:cNvSpPr>
            <a:spLocks noGrp="1"/>
          </p:cNvSpPr>
          <p:nvPr>
            <p:ph type="ftr" sz="quarter" idx="11"/>
          </p:nvPr>
        </p:nvSpPr>
        <p:spPr/>
        <p:txBody>
          <a:bodyPr/>
          <a:lstStyle/>
          <a:p>
            <a:r>
              <a:rPr lang="en-US"/>
              <a:t>SFP Training Pilot</a:t>
            </a:r>
          </a:p>
        </p:txBody>
      </p:sp>
      <p:sp>
        <p:nvSpPr>
          <p:cNvPr id="9" name="Slide Number Placeholder 8">
            <a:extLst>
              <a:ext uri="{FF2B5EF4-FFF2-40B4-BE49-F238E27FC236}">
                <a16:creationId xmlns:a16="http://schemas.microsoft.com/office/drawing/2014/main" id="{14869DE7-CD63-F142-9EC9-0287256AF502}"/>
              </a:ext>
            </a:extLst>
          </p:cNvPr>
          <p:cNvSpPr>
            <a:spLocks noGrp="1"/>
          </p:cNvSpPr>
          <p:nvPr>
            <p:ph type="sldNum" sz="quarter" idx="12"/>
          </p:nvPr>
        </p:nvSpPr>
        <p:spPr/>
        <p:txBody>
          <a:bodyPr/>
          <a:lstStyle/>
          <a:p>
            <a:fld id="{5E7B2C64-B298-2A47-A9AE-575733AC5251}" type="slidenum">
              <a:rPr lang="en-US" smtClean="0"/>
              <a:t>‹#›</a:t>
            </a:fld>
            <a:endParaRPr lang="en-US"/>
          </a:p>
        </p:txBody>
      </p:sp>
    </p:spTree>
    <p:extLst>
      <p:ext uri="{BB962C8B-B14F-4D97-AF65-F5344CB8AC3E}">
        <p14:creationId xmlns:p14="http://schemas.microsoft.com/office/powerpoint/2010/main" val="43788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0F11-A3E1-4D4F-916C-FACE0AB8719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6698D0-44A4-FF47-9A76-072ECC67F112}"/>
              </a:ext>
            </a:extLst>
          </p:cNvPr>
          <p:cNvSpPr>
            <a:spLocks noGrp="1"/>
          </p:cNvSpPr>
          <p:nvPr>
            <p:ph type="dt" sz="half" idx="10"/>
          </p:nvPr>
        </p:nvSpPr>
        <p:spPr/>
        <p:txBody>
          <a:bodyPr/>
          <a:lstStyle/>
          <a:p>
            <a:fld id="{86335C38-2167-194F-9825-B1D8A73426F6}" type="datetime1">
              <a:rPr lang="en-AU" smtClean="0"/>
              <a:t>24/03/2022</a:t>
            </a:fld>
            <a:endParaRPr lang="en-US"/>
          </a:p>
        </p:txBody>
      </p:sp>
      <p:sp>
        <p:nvSpPr>
          <p:cNvPr id="4" name="Footer Placeholder 3">
            <a:extLst>
              <a:ext uri="{FF2B5EF4-FFF2-40B4-BE49-F238E27FC236}">
                <a16:creationId xmlns:a16="http://schemas.microsoft.com/office/drawing/2014/main" id="{D44FB113-631F-094A-84BF-A633169B0907}"/>
              </a:ext>
            </a:extLst>
          </p:cNvPr>
          <p:cNvSpPr>
            <a:spLocks noGrp="1"/>
          </p:cNvSpPr>
          <p:nvPr>
            <p:ph type="ftr" sz="quarter" idx="11"/>
          </p:nvPr>
        </p:nvSpPr>
        <p:spPr/>
        <p:txBody>
          <a:bodyPr/>
          <a:lstStyle/>
          <a:p>
            <a:r>
              <a:rPr lang="en-US"/>
              <a:t>SFP Training Pilot</a:t>
            </a:r>
          </a:p>
        </p:txBody>
      </p:sp>
      <p:sp>
        <p:nvSpPr>
          <p:cNvPr id="5" name="Slide Number Placeholder 4">
            <a:extLst>
              <a:ext uri="{FF2B5EF4-FFF2-40B4-BE49-F238E27FC236}">
                <a16:creationId xmlns:a16="http://schemas.microsoft.com/office/drawing/2014/main" id="{7A774107-029E-E746-A36A-6D22AEAEBB07}"/>
              </a:ext>
            </a:extLst>
          </p:cNvPr>
          <p:cNvSpPr>
            <a:spLocks noGrp="1"/>
          </p:cNvSpPr>
          <p:nvPr>
            <p:ph type="sldNum" sz="quarter" idx="12"/>
          </p:nvPr>
        </p:nvSpPr>
        <p:spPr/>
        <p:txBody>
          <a:bodyPr/>
          <a:lstStyle/>
          <a:p>
            <a:fld id="{5E7B2C64-B298-2A47-A9AE-575733AC5251}" type="slidenum">
              <a:rPr lang="en-US" smtClean="0"/>
              <a:t>‹#›</a:t>
            </a:fld>
            <a:endParaRPr lang="en-US"/>
          </a:p>
        </p:txBody>
      </p:sp>
    </p:spTree>
    <p:extLst>
      <p:ext uri="{BB962C8B-B14F-4D97-AF65-F5344CB8AC3E}">
        <p14:creationId xmlns:p14="http://schemas.microsoft.com/office/powerpoint/2010/main" val="143990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BD430-9339-5A4B-A949-DB9ADFB23B82}"/>
              </a:ext>
            </a:extLst>
          </p:cNvPr>
          <p:cNvSpPr>
            <a:spLocks noGrp="1"/>
          </p:cNvSpPr>
          <p:nvPr>
            <p:ph type="dt" sz="half" idx="10"/>
          </p:nvPr>
        </p:nvSpPr>
        <p:spPr/>
        <p:txBody>
          <a:bodyPr/>
          <a:lstStyle/>
          <a:p>
            <a:fld id="{1B9D8D26-0AA8-9E47-8ED7-1E5E96B98A1D}" type="datetime1">
              <a:rPr lang="en-AU" smtClean="0"/>
              <a:t>24/03/2022</a:t>
            </a:fld>
            <a:endParaRPr lang="en-US"/>
          </a:p>
        </p:txBody>
      </p:sp>
      <p:sp>
        <p:nvSpPr>
          <p:cNvPr id="3" name="Footer Placeholder 2">
            <a:extLst>
              <a:ext uri="{FF2B5EF4-FFF2-40B4-BE49-F238E27FC236}">
                <a16:creationId xmlns:a16="http://schemas.microsoft.com/office/drawing/2014/main" id="{461FEC01-5F0B-684F-B62D-C2F42A1021C7}"/>
              </a:ext>
            </a:extLst>
          </p:cNvPr>
          <p:cNvSpPr>
            <a:spLocks noGrp="1"/>
          </p:cNvSpPr>
          <p:nvPr>
            <p:ph type="ftr" sz="quarter" idx="11"/>
          </p:nvPr>
        </p:nvSpPr>
        <p:spPr/>
        <p:txBody>
          <a:bodyPr/>
          <a:lstStyle/>
          <a:p>
            <a:r>
              <a:rPr lang="en-US"/>
              <a:t>SFP Training Pilot</a:t>
            </a:r>
          </a:p>
        </p:txBody>
      </p:sp>
      <p:sp>
        <p:nvSpPr>
          <p:cNvPr id="4" name="Slide Number Placeholder 3">
            <a:extLst>
              <a:ext uri="{FF2B5EF4-FFF2-40B4-BE49-F238E27FC236}">
                <a16:creationId xmlns:a16="http://schemas.microsoft.com/office/drawing/2014/main" id="{CBEDE2F6-69AF-AA46-A60F-181DD9731025}"/>
              </a:ext>
            </a:extLst>
          </p:cNvPr>
          <p:cNvSpPr>
            <a:spLocks noGrp="1"/>
          </p:cNvSpPr>
          <p:nvPr>
            <p:ph type="sldNum" sz="quarter" idx="12"/>
          </p:nvPr>
        </p:nvSpPr>
        <p:spPr/>
        <p:txBody>
          <a:bodyPr/>
          <a:lstStyle/>
          <a:p>
            <a:fld id="{5E7B2C64-B298-2A47-A9AE-575733AC5251}" type="slidenum">
              <a:rPr lang="en-US" smtClean="0"/>
              <a:t>‹#›</a:t>
            </a:fld>
            <a:endParaRPr lang="en-US"/>
          </a:p>
        </p:txBody>
      </p:sp>
    </p:spTree>
    <p:extLst>
      <p:ext uri="{BB962C8B-B14F-4D97-AF65-F5344CB8AC3E}">
        <p14:creationId xmlns:p14="http://schemas.microsoft.com/office/powerpoint/2010/main" val="386527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67CC-FA01-9C4B-80F6-63958B1847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B704B2D-1D40-D747-92B5-D4750216D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1B93664-57DB-564B-9420-9237C97CE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4F3322-E2B5-E446-AC62-AC3BE7872A5F}"/>
              </a:ext>
            </a:extLst>
          </p:cNvPr>
          <p:cNvSpPr>
            <a:spLocks noGrp="1"/>
          </p:cNvSpPr>
          <p:nvPr>
            <p:ph type="dt" sz="half" idx="10"/>
          </p:nvPr>
        </p:nvSpPr>
        <p:spPr/>
        <p:txBody>
          <a:bodyPr/>
          <a:lstStyle/>
          <a:p>
            <a:fld id="{1318525E-31E8-AB48-A815-175ABD189675}" type="datetime1">
              <a:rPr lang="en-AU" smtClean="0"/>
              <a:t>24/03/2022</a:t>
            </a:fld>
            <a:endParaRPr lang="en-US"/>
          </a:p>
        </p:txBody>
      </p:sp>
      <p:sp>
        <p:nvSpPr>
          <p:cNvPr id="6" name="Footer Placeholder 5">
            <a:extLst>
              <a:ext uri="{FF2B5EF4-FFF2-40B4-BE49-F238E27FC236}">
                <a16:creationId xmlns:a16="http://schemas.microsoft.com/office/drawing/2014/main" id="{55E23A50-5994-174F-9E8E-EC5AF6C55BD0}"/>
              </a:ext>
            </a:extLst>
          </p:cNvPr>
          <p:cNvSpPr>
            <a:spLocks noGrp="1"/>
          </p:cNvSpPr>
          <p:nvPr>
            <p:ph type="ftr" sz="quarter" idx="11"/>
          </p:nvPr>
        </p:nvSpPr>
        <p:spPr/>
        <p:txBody>
          <a:bodyPr/>
          <a:lstStyle/>
          <a:p>
            <a:r>
              <a:rPr lang="en-US"/>
              <a:t>SFP Training Pilot</a:t>
            </a:r>
          </a:p>
        </p:txBody>
      </p:sp>
      <p:sp>
        <p:nvSpPr>
          <p:cNvPr id="7" name="Slide Number Placeholder 6">
            <a:extLst>
              <a:ext uri="{FF2B5EF4-FFF2-40B4-BE49-F238E27FC236}">
                <a16:creationId xmlns:a16="http://schemas.microsoft.com/office/drawing/2014/main" id="{759B64E5-7E3A-B44C-A851-922AB194599B}"/>
              </a:ext>
            </a:extLst>
          </p:cNvPr>
          <p:cNvSpPr>
            <a:spLocks noGrp="1"/>
          </p:cNvSpPr>
          <p:nvPr>
            <p:ph type="sldNum" sz="quarter" idx="12"/>
          </p:nvPr>
        </p:nvSpPr>
        <p:spPr/>
        <p:txBody>
          <a:bodyPr/>
          <a:lstStyle/>
          <a:p>
            <a:fld id="{5E7B2C64-B298-2A47-A9AE-575733AC5251}" type="slidenum">
              <a:rPr lang="en-US" smtClean="0"/>
              <a:t>‹#›</a:t>
            </a:fld>
            <a:endParaRPr lang="en-US"/>
          </a:p>
        </p:txBody>
      </p:sp>
    </p:spTree>
    <p:extLst>
      <p:ext uri="{BB962C8B-B14F-4D97-AF65-F5344CB8AC3E}">
        <p14:creationId xmlns:p14="http://schemas.microsoft.com/office/powerpoint/2010/main" val="161393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3F57-230B-0F49-B232-6B1D0B0DD7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F7F465E-9C84-A04C-A298-8E11FCCEA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92CE15-CFEB-9E46-AC15-BCEA65689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9EF12E-B65E-8A44-BB31-66FD474F3A2C}"/>
              </a:ext>
            </a:extLst>
          </p:cNvPr>
          <p:cNvSpPr>
            <a:spLocks noGrp="1"/>
          </p:cNvSpPr>
          <p:nvPr>
            <p:ph type="dt" sz="half" idx="10"/>
          </p:nvPr>
        </p:nvSpPr>
        <p:spPr/>
        <p:txBody>
          <a:bodyPr/>
          <a:lstStyle/>
          <a:p>
            <a:fld id="{AFA9BE08-C676-BF4F-A5C1-61C2AAE1BBAB}" type="datetime1">
              <a:rPr lang="en-AU" smtClean="0"/>
              <a:t>24/03/2022</a:t>
            </a:fld>
            <a:endParaRPr lang="en-US"/>
          </a:p>
        </p:txBody>
      </p:sp>
      <p:sp>
        <p:nvSpPr>
          <p:cNvPr id="6" name="Footer Placeholder 5">
            <a:extLst>
              <a:ext uri="{FF2B5EF4-FFF2-40B4-BE49-F238E27FC236}">
                <a16:creationId xmlns:a16="http://schemas.microsoft.com/office/drawing/2014/main" id="{209F19B9-73A1-C644-97C2-90328A3FD189}"/>
              </a:ext>
            </a:extLst>
          </p:cNvPr>
          <p:cNvSpPr>
            <a:spLocks noGrp="1"/>
          </p:cNvSpPr>
          <p:nvPr>
            <p:ph type="ftr" sz="quarter" idx="11"/>
          </p:nvPr>
        </p:nvSpPr>
        <p:spPr/>
        <p:txBody>
          <a:bodyPr/>
          <a:lstStyle/>
          <a:p>
            <a:r>
              <a:rPr lang="en-US"/>
              <a:t>SFP Training Pilot</a:t>
            </a:r>
          </a:p>
        </p:txBody>
      </p:sp>
      <p:sp>
        <p:nvSpPr>
          <p:cNvPr id="7" name="Slide Number Placeholder 6">
            <a:extLst>
              <a:ext uri="{FF2B5EF4-FFF2-40B4-BE49-F238E27FC236}">
                <a16:creationId xmlns:a16="http://schemas.microsoft.com/office/drawing/2014/main" id="{CE66299F-B9E0-E347-9319-257A8536E0A2}"/>
              </a:ext>
            </a:extLst>
          </p:cNvPr>
          <p:cNvSpPr>
            <a:spLocks noGrp="1"/>
          </p:cNvSpPr>
          <p:nvPr>
            <p:ph type="sldNum" sz="quarter" idx="12"/>
          </p:nvPr>
        </p:nvSpPr>
        <p:spPr/>
        <p:txBody>
          <a:bodyPr/>
          <a:lstStyle/>
          <a:p>
            <a:fld id="{5E7B2C64-B298-2A47-A9AE-575733AC5251}" type="slidenum">
              <a:rPr lang="en-US" smtClean="0"/>
              <a:t>‹#›</a:t>
            </a:fld>
            <a:endParaRPr lang="en-US"/>
          </a:p>
        </p:txBody>
      </p:sp>
    </p:spTree>
    <p:extLst>
      <p:ext uri="{BB962C8B-B14F-4D97-AF65-F5344CB8AC3E}">
        <p14:creationId xmlns:p14="http://schemas.microsoft.com/office/powerpoint/2010/main" val="286224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D3B18-FCAC-8D4F-98AF-81CE0D93B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4E43E4-E99F-334E-BB25-DA2CAF747D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DDCDD0-2F78-8A47-B8AC-8AD496610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43504-942F-304C-ABC8-E720B05BFB14}" type="datetime1">
              <a:rPr lang="en-AU" smtClean="0"/>
              <a:t>24/03/2022</a:t>
            </a:fld>
            <a:endParaRPr lang="en-US"/>
          </a:p>
        </p:txBody>
      </p:sp>
      <p:sp>
        <p:nvSpPr>
          <p:cNvPr id="5" name="Footer Placeholder 4">
            <a:extLst>
              <a:ext uri="{FF2B5EF4-FFF2-40B4-BE49-F238E27FC236}">
                <a16:creationId xmlns:a16="http://schemas.microsoft.com/office/drawing/2014/main" id="{18D313A7-91BD-814D-9BA3-75F7018A7E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SFP Training Pilot</a:t>
            </a:r>
          </a:p>
        </p:txBody>
      </p:sp>
      <p:sp>
        <p:nvSpPr>
          <p:cNvPr id="6" name="Slide Number Placeholder 5">
            <a:extLst>
              <a:ext uri="{FF2B5EF4-FFF2-40B4-BE49-F238E27FC236}">
                <a16:creationId xmlns:a16="http://schemas.microsoft.com/office/drawing/2014/main" id="{B068E66A-7238-6E41-A005-85164B879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B2C64-B298-2A47-A9AE-575733AC5251}" type="slidenum">
              <a:rPr lang="en-US" smtClean="0"/>
              <a:t>‹#›</a:t>
            </a:fld>
            <a:endParaRPr lang="en-US"/>
          </a:p>
        </p:txBody>
      </p:sp>
    </p:spTree>
    <p:extLst>
      <p:ext uri="{BB962C8B-B14F-4D97-AF65-F5344CB8AC3E}">
        <p14:creationId xmlns:p14="http://schemas.microsoft.com/office/powerpoint/2010/main" val="80396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4A4C00-EE12-5640-A260-C1EBC27548D0}"/>
              </a:ext>
            </a:extLst>
          </p:cNvPr>
          <p:cNvSpPr/>
          <p:nvPr/>
        </p:nvSpPr>
        <p:spPr>
          <a:xfrm>
            <a:off x="0" y="3429000"/>
            <a:ext cx="12192000" cy="1836159"/>
          </a:xfrm>
          <a:prstGeom prst="rect">
            <a:avLst/>
          </a:prstGeom>
          <a:solidFill>
            <a:schemeClr val="accent1">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600" dirty="0">
                <a:ea typeface="Segoe UI Emoji" panose="020B0502040204020203" pitchFamily="34" charset="0"/>
              </a:rPr>
              <a:t>Module 4 Responding</a:t>
            </a:r>
          </a:p>
          <a:p>
            <a:pPr algn="ctr"/>
            <a:r>
              <a:rPr lang="en-GB" sz="3600" dirty="0">
                <a:ea typeface="Segoe UI Emoji" panose="020B0502040204020203" pitchFamily="34" charset="0"/>
              </a:rPr>
              <a:t>Safeguarding Focal Point Training</a:t>
            </a:r>
          </a:p>
        </p:txBody>
      </p:sp>
      <p:grpSp>
        <p:nvGrpSpPr>
          <p:cNvPr id="2" name="Group 1">
            <a:extLst>
              <a:ext uri="{FF2B5EF4-FFF2-40B4-BE49-F238E27FC236}">
                <a16:creationId xmlns:a16="http://schemas.microsoft.com/office/drawing/2014/main" id="{0622C108-E0BA-3549-AC59-2EBBEB8E66F5}"/>
              </a:ext>
            </a:extLst>
          </p:cNvPr>
          <p:cNvGrpSpPr/>
          <p:nvPr/>
        </p:nvGrpSpPr>
        <p:grpSpPr>
          <a:xfrm>
            <a:off x="2366272" y="917398"/>
            <a:ext cx="7459457" cy="1655762"/>
            <a:chOff x="2280622" y="1141134"/>
            <a:chExt cx="7459457" cy="1655762"/>
          </a:xfrm>
        </p:grpSpPr>
        <p:sp>
          <p:nvSpPr>
            <p:cNvPr id="5" name="Rectangle 4">
              <a:extLst>
                <a:ext uri="{FF2B5EF4-FFF2-40B4-BE49-F238E27FC236}">
                  <a16:creationId xmlns:a16="http://schemas.microsoft.com/office/drawing/2014/main" id="{C148C486-9B69-4240-9F39-CF591A191547}"/>
                </a:ext>
              </a:extLst>
            </p:cNvPr>
            <p:cNvSpPr/>
            <p:nvPr/>
          </p:nvSpPr>
          <p:spPr>
            <a:xfrm>
              <a:off x="2280622" y="1141134"/>
              <a:ext cx="1675503" cy="1655762"/>
            </a:xfrm>
            <a:prstGeom prst="rect">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5">
              <a:extLst>
                <a:ext uri="{FF2B5EF4-FFF2-40B4-BE49-F238E27FC236}">
                  <a16:creationId xmlns:a16="http://schemas.microsoft.com/office/drawing/2014/main" id="{27C538F5-0934-1740-BA99-5F95505EC813}"/>
                </a:ext>
              </a:extLst>
            </p:cNvPr>
            <p:cNvSpPr/>
            <p:nvPr/>
          </p:nvSpPr>
          <p:spPr>
            <a:xfrm>
              <a:off x="4174341" y="1141134"/>
              <a:ext cx="1675503" cy="16557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6">
              <a:extLst>
                <a:ext uri="{FF2B5EF4-FFF2-40B4-BE49-F238E27FC236}">
                  <a16:creationId xmlns:a16="http://schemas.microsoft.com/office/drawing/2014/main" id="{861DC28C-8059-4F43-AD59-A1C89539E2EB}"/>
                </a:ext>
              </a:extLst>
            </p:cNvPr>
            <p:cNvSpPr/>
            <p:nvPr/>
          </p:nvSpPr>
          <p:spPr>
            <a:xfrm>
              <a:off x="6068061" y="1141134"/>
              <a:ext cx="1675503" cy="16557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a:extLst>
                <a:ext uri="{FF2B5EF4-FFF2-40B4-BE49-F238E27FC236}">
                  <a16:creationId xmlns:a16="http://schemas.microsoft.com/office/drawing/2014/main" id="{1AD499BB-F240-B746-8181-2737DB69F512}"/>
                </a:ext>
              </a:extLst>
            </p:cNvPr>
            <p:cNvSpPr/>
            <p:nvPr/>
          </p:nvSpPr>
          <p:spPr>
            <a:xfrm>
              <a:off x="8064576" y="1141134"/>
              <a:ext cx="1675503" cy="16557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a:extLst>
                <a:ext uri="{FF2B5EF4-FFF2-40B4-BE49-F238E27FC236}">
                  <a16:creationId xmlns:a16="http://schemas.microsoft.com/office/drawing/2014/main" id="{FD4CC15C-C077-714E-BB41-6560A093DDBE}"/>
                </a:ext>
              </a:extLst>
            </p:cNvPr>
            <p:cNvPicPr/>
            <p:nvPr/>
          </p:nvPicPr>
          <p:blipFill>
            <a:blip r:embed="rId2">
              <a:extLst>
                <a:ext uri="{28A0092B-C50C-407E-A947-70E740481C1C}">
                  <a14:useLocalDpi xmlns:a14="http://schemas.microsoft.com/office/drawing/2010/main" val="0"/>
                </a:ext>
              </a:extLst>
            </a:blip>
            <a:stretch>
              <a:fillRect/>
            </a:stretch>
          </p:blipFill>
          <p:spPr>
            <a:xfrm>
              <a:off x="8388929" y="1455617"/>
              <a:ext cx="1026795" cy="1026795"/>
            </a:xfrm>
            <a:prstGeom prst="rect">
              <a:avLst/>
            </a:prstGeom>
          </p:spPr>
        </p:pic>
      </p:grpSp>
      <p:grpSp>
        <p:nvGrpSpPr>
          <p:cNvPr id="10" name="Group 9">
            <a:extLst>
              <a:ext uri="{FF2B5EF4-FFF2-40B4-BE49-F238E27FC236}">
                <a16:creationId xmlns:a16="http://schemas.microsoft.com/office/drawing/2014/main" id="{98877EF2-D644-F642-9483-86AFECD58E5A}"/>
              </a:ext>
            </a:extLst>
          </p:cNvPr>
          <p:cNvGrpSpPr/>
          <p:nvPr/>
        </p:nvGrpSpPr>
        <p:grpSpPr>
          <a:xfrm>
            <a:off x="3104510" y="5750319"/>
            <a:ext cx="5982981" cy="755349"/>
            <a:chOff x="2782636" y="5861461"/>
            <a:chExt cx="5982981" cy="755349"/>
          </a:xfrm>
        </p:grpSpPr>
        <p:pic>
          <p:nvPicPr>
            <p:cNvPr id="11" name="Picture 10">
              <a:extLst>
                <a:ext uri="{FF2B5EF4-FFF2-40B4-BE49-F238E27FC236}">
                  <a16:creationId xmlns:a16="http://schemas.microsoft.com/office/drawing/2014/main" id="{AC7499A9-5629-324C-B741-46AB9637CFEC}"/>
                </a:ext>
              </a:extLst>
            </p:cNvPr>
            <p:cNvPicPr>
              <a:picLocks noChangeAspect="1"/>
            </p:cNvPicPr>
            <p:nvPr/>
          </p:nvPicPr>
          <p:blipFill>
            <a:blip r:embed="rId3"/>
            <a:stretch>
              <a:fillRect/>
            </a:stretch>
          </p:blipFill>
          <p:spPr>
            <a:xfrm>
              <a:off x="7286001" y="5988636"/>
              <a:ext cx="1479616" cy="500998"/>
            </a:xfrm>
            <a:prstGeom prst="rect">
              <a:avLst/>
            </a:prstGeom>
          </p:spPr>
        </p:pic>
        <p:pic>
          <p:nvPicPr>
            <p:cNvPr id="12" name="Picture 11">
              <a:extLst>
                <a:ext uri="{FF2B5EF4-FFF2-40B4-BE49-F238E27FC236}">
                  <a16:creationId xmlns:a16="http://schemas.microsoft.com/office/drawing/2014/main" id="{E2AC9A12-5E6D-8845-AFFA-EC2FA1D94732}"/>
                </a:ext>
              </a:extLst>
            </p:cNvPr>
            <p:cNvPicPr>
              <a:picLocks noChangeAspect="1"/>
            </p:cNvPicPr>
            <p:nvPr/>
          </p:nvPicPr>
          <p:blipFill>
            <a:blip r:embed="rId4"/>
            <a:stretch>
              <a:fillRect/>
            </a:stretch>
          </p:blipFill>
          <p:spPr>
            <a:xfrm>
              <a:off x="2782636" y="5861461"/>
              <a:ext cx="1173489" cy="755349"/>
            </a:xfrm>
            <a:prstGeom prst="rect">
              <a:avLst/>
            </a:prstGeom>
          </p:spPr>
        </p:pic>
        <p:pic>
          <p:nvPicPr>
            <p:cNvPr id="13" name="Picture 12">
              <a:extLst>
                <a:ext uri="{FF2B5EF4-FFF2-40B4-BE49-F238E27FC236}">
                  <a16:creationId xmlns:a16="http://schemas.microsoft.com/office/drawing/2014/main" id="{A15C0540-CE6D-2141-9F15-3DD1F838981D}"/>
                </a:ext>
              </a:extLst>
            </p:cNvPr>
            <p:cNvPicPr>
              <a:picLocks noChangeAspect="1"/>
            </p:cNvPicPr>
            <p:nvPr/>
          </p:nvPicPr>
          <p:blipFill>
            <a:blip r:embed="rId5"/>
            <a:stretch>
              <a:fillRect/>
            </a:stretch>
          </p:blipFill>
          <p:spPr>
            <a:xfrm>
              <a:off x="4485681" y="5931462"/>
              <a:ext cx="2270764" cy="615347"/>
            </a:xfrm>
            <a:prstGeom prst="rect">
              <a:avLst/>
            </a:prstGeom>
          </p:spPr>
        </p:pic>
      </p:grpSp>
    </p:spTree>
    <p:extLst>
      <p:ext uri="{BB962C8B-B14F-4D97-AF65-F5344CB8AC3E}">
        <p14:creationId xmlns:p14="http://schemas.microsoft.com/office/powerpoint/2010/main" val="737505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DBFD-CE7E-014C-A256-D633FE8FDD07}"/>
              </a:ext>
            </a:extLst>
          </p:cNvPr>
          <p:cNvSpPr>
            <a:spLocks noGrp="1"/>
          </p:cNvSpPr>
          <p:nvPr>
            <p:ph type="title"/>
          </p:nvPr>
        </p:nvSpPr>
        <p:spPr/>
        <p:txBody>
          <a:bodyPr/>
          <a:lstStyle/>
          <a:p>
            <a:r>
              <a:rPr lang="en-US" dirty="0"/>
              <a:t>Do’s and Don’ts</a:t>
            </a:r>
          </a:p>
        </p:txBody>
      </p:sp>
      <p:sp>
        <p:nvSpPr>
          <p:cNvPr id="7" name="TextBox 6">
            <a:extLst>
              <a:ext uri="{FF2B5EF4-FFF2-40B4-BE49-F238E27FC236}">
                <a16:creationId xmlns:a16="http://schemas.microsoft.com/office/drawing/2014/main" id="{C2A02A23-05AE-475A-81DA-538845BDD5E1}"/>
              </a:ext>
            </a:extLst>
          </p:cNvPr>
          <p:cNvSpPr txBox="1"/>
          <p:nvPr/>
        </p:nvSpPr>
        <p:spPr>
          <a:xfrm>
            <a:off x="963827" y="2024545"/>
            <a:ext cx="5721179" cy="3816429"/>
          </a:xfrm>
          <a:prstGeom prst="rect">
            <a:avLst/>
          </a:prstGeom>
          <a:noFill/>
        </p:spPr>
        <p:txBody>
          <a:bodyPr wrap="square" rtlCol="0">
            <a:spAutoFit/>
          </a:bodyPr>
          <a:lstStyle/>
          <a:p>
            <a:r>
              <a:rPr lang="en-AU" sz="2800" dirty="0"/>
              <a:t>Consider the scenario you have been assigned and answer:</a:t>
            </a:r>
          </a:p>
          <a:p>
            <a:pPr marL="457200" indent="-457200">
              <a:buClr>
                <a:schemeClr val="accent4"/>
              </a:buClr>
              <a:buSzPct val="80000"/>
              <a:buFont typeface="Wingdings" panose="05000000000000000000" pitchFamily="2" charset="2"/>
              <a:buChar char="§"/>
            </a:pPr>
            <a:r>
              <a:rPr lang="en-AU" sz="2800" dirty="0"/>
              <a:t>What Do’s and Don’ts for responding to disclosures are highlighted in this scenario?</a:t>
            </a:r>
            <a:endParaRPr lang="en-GB" sz="2800" dirty="0"/>
          </a:p>
          <a:p>
            <a:pPr marL="457200" indent="-457200">
              <a:buClr>
                <a:schemeClr val="accent4"/>
              </a:buClr>
              <a:buSzPct val="80000"/>
              <a:buFont typeface="Wingdings" panose="05000000000000000000" pitchFamily="2" charset="2"/>
              <a:buChar char="§"/>
            </a:pPr>
            <a:r>
              <a:rPr lang="en-AU" sz="2800" dirty="0"/>
              <a:t>How could the person(s) receiving the disclosure have responded differently?</a:t>
            </a:r>
            <a:endParaRPr lang="en-GB" sz="2800" dirty="0"/>
          </a:p>
          <a:p>
            <a:endParaRPr lang="en-GB" dirty="0"/>
          </a:p>
        </p:txBody>
      </p:sp>
      <p:sp>
        <p:nvSpPr>
          <p:cNvPr id="8" name="Footer Placeholder 4">
            <a:extLst>
              <a:ext uri="{FF2B5EF4-FFF2-40B4-BE49-F238E27FC236}">
                <a16:creationId xmlns:a16="http://schemas.microsoft.com/office/drawing/2014/main" id="{773D0AC1-0D72-45F9-B85C-0F536F1BE1CB}"/>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9" name="Straight Connector 8">
            <a:extLst>
              <a:ext uri="{FF2B5EF4-FFF2-40B4-BE49-F238E27FC236}">
                <a16:creationId xmlns:a16="http://schemas.microsoft.com/office/drawing/2014/main" id="{CFDCC6AA-9691-49FA-BA33-8B668CC6BB80}"/>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731E187-6E98-4063-BFDA-DBD188945329}"/>
              </a:ext>
            </a:extLst>
          </p:cNvPr>
          <p:cNvPicPr>
            <a:picLocks noChangeAspect="1"/>
          </p:cNvPicPr>
          <p:nvPr/>
        </p:nvPicPr>
        <p:blipFill>
          <a:blip r:embed="rId2"/>
          <a:stretch>
            <a:fillRect/>
          </a:stretch>
        </p:blipFill>
        <p:spPr>
          <a:xfrm>
            <a:off x="6779995" y="715005"/>
            <a:ext cx="4271100" cy="3217754"/>
          </a:xfrm>
          <a:prstGeom prst="rect">
            <a:avLst/>
          </a:prstGeom>
        </p:spPr>
      </p:pic>
    </p:spTree>
    <p:extLst>
      <p:ext uri="{BB962C8B-B14F-4D97-AF65-F5344CB8AC3E}">
        <p14:creationId xmlns:p14="http://schemas.microsoft.com/office/powerpoint/2010/main" val="420720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8C7FF-3363-4007-B8D3-81B8C80A93EF}"/>
              </a:ext>
            </a:extLst>
          </p:cNvPr>
          <p:cNvSpPr>
            <a:spLocks noGrp="1"/>
          </p:cNvSpPr>
          <p:nvPr>
            <p:ph type="title"/>
          </p:nvPr>
        </p:nvSpPr>
        <p:spPr/>
        <p:txBody>
          <a:bodyPr/>
          <a:lstStyle/>
          <a:p>
            <a:r>
              <a:rPr lang="en-GB" dirty="0"/>
              <a:t>Common Reactions to Sexual Violence</a:t>
            </a:r>
          </a:p>
        </p:txBody>
      </p:sp>
      <p:sp>
        <p:nvSpPr>
          <p:cNvPr id="3" name="Content Placeholder 2">
            <a:extLst>
              <a:ext uri="{FF2B5EF4-FFF2-40B4-BE49-F238E27FC236}">
                <a16:creationId xmlns:a16="http://schemas.microsoft.com/office/drawing/2014/main" id="{D8BC16BD-506A-4A39-8522-34AE7F9A7097}"/>
              </a:ext>
            </a:extLst>
          </p:cNvPr>
          <p:cNvSpPr>
            <a:spLocks noGrp="1"/>
          </p:cNvSpPr>
          <p:nvPr>
            <p:ph idx="1"/>
          </p:nvPr>
        </p:nvSpPr>
        <p:spPr>
          <a:xfrm>
            <a:off x="247135" y="1346890"/>
            <a:ext cx="11825415" cy="4830073"/>
          </a:xfrm>
        </p:spPr>
        <p:txBody>
          <a:bodyPr>
            <a:normAutofit fontScale="85000" lnSpcReduction="20000"/>
          </a:bodyPr>
          <a:lstStyle/>
          <a:p>
            <a:pPr marL="0" indent="0">
              <a:buClr>
                <a:schemeClr val="accent4"/>
              </a:buClr>
              <a:buSzPct val="80000"/>
              <a:buNone/>
            </a:pPr>
            <a:r>
              <a:rPr lang="en-GB" dirty="0"/>
              <a:t>In situations where the victim discloses sexual violence, be aware that no two people are the same, and reactions can vary considerably. in response to incidents of sexual violence, survivors commonly:</a:t>
            </a:r>
          </a:p>
          <a:p>
            <a:pPr lvl="0">
              <a:buClr>
                <a:schemeClr val="accent4"/>
              </a:buClr>
              <a:buSzPct val="80000"/>
              <a:buFont typeface="Wingdings" panose="05000000000000000000" pitchFamily="2" charset="2"/>
              <a:buChar char="§"/>
            </a:pPr>
            <a:r>
              <a:rPr lang="en-GB" dirty="0"/>
              <a:t>Feel numb, “cut off,” or in shock</a:t>
            </a:r>
          </a:p>
          <a:p>
            <a:pPr lvl="0">
              <a:buClr>
                <a:schemeClr val="accent4"/>
              </a:buClr>
              <a:buSzPct val="80000"/>
              <a:buFont typeface="Wingdings" panose="05000000000000000000" pitchFamily="2" charset="2"/>
              <a:buChar char="§"/>
            </a:pPr>
            <a:r>
              <a:rPr lang="en-GB" dirty="0"/>
              <a:t>Appear perfectly calm and unaffected</a:t>
            </a:r>
          </a:p>
          <a:p>
            <a:pPr lvl="0">
              <a:buClr>
                <a:schemeClr val="accent4"/>
              </a:buClr>
              <a:buSzPct val="80000"/>
              <a:buFont typeface="Wingdings" panose="05000000000000000000" pitchFamily="2" charset="2"/>
              <a:buChar char="§"/>
            </a:pPr>
            <a:r>
              <a:rPr lang="en-GB" dirty="0"/>
              <a:t>Fear they are “going mad”</a:t>
            </a:r>
          </a:p>
          <a:p>
            <a:pPr lvl="0">
              <a:buClr>
                <a:schemeClr val="accent4"/>
              </a:buClr>
              <a:buSzPct val="80000"/>
              <a:buFont typeface="Wingdings" panose="05000000000000000000" pitchFamily="2" charset="2"/>
              <a:buChar char="§"/>
            </a:pPr>
            <a:r>
              <a:rPr lang="en-GB" dirty="0"/>
              <a:t>Have intrusive memories (unexpected memories of the trauma)</a:t>
            </a:r>
          </a:p>
          <a:p>
            <a:pPr lvl="0">
              <a:buClr>
                <a:schemeClr val="accent4"/>
              </a:buClr>
              <a:buSzPct val="80000"/>
              <a:buFont typeface="Wingdings" panose="05000000000000000000" pitchFamily="2" charset="2"/>
              <a:buChar char="§"/>
            </a:pPr>
            <a:r>
              <a:rPr lang="en-GB" dirty="0"/>
              <a:t>Feel irritable or angry</a:t>
            </a:r>
          </a:p>
          <a:p>
            <a:pPr lvl="0">
              <a:buClr>
                <a:schemeClr val="accent4"/>
              </a:buClr>
              <a:buSzPct val="80000"/>
              <a:buFont typeface="Wingdings" panose="05000000000000000000" pitchFamily="2" charset="2"/>
              <a:buChar char="§"/>
            </a:pPr>
            <a:r>
              <a:rPr lang="en-GB" dirty="0"/>
              <a:t>Blame themselves</a:t>
            </a:r>
          </a:p>
          <a:p>
            <a:pPr lvl="0">
              <a:buClr>
                <a:schemeClr val="accent4"/>
              </a:buClr>
              <a:buSzPct val="80000"/>
              <a:buFont typeface="Wingdings" panose="05000000000000000000" pitchFamily="2" charset="2"/>
              <a:buChar char="§"/>
            </a:pPr>
            <a:r>
              <a:rPr lang="en-GB" dirty="0"/>
              <a:t>Engage in uncharacteristic </a:t>
            </a:r>
            <a:r>
              <a:rPr lang="en-GB" dirty="0" err="1"/>
              <a:t>behavior</a:t>
            </a:r>
            <a:endParaRPr lang="en-GB" dirty="0"/>
          </a:p>
          <a:p>
            <a:pPr lvl="0">
              <a:buClr>
                <a:schemeClr val="accent4"/>
              </a:buClr>
              <a:buSzPct val="80000"/>
              <a:buFont typeface="Wingdings" panose="05000000000000000000" pitchFamily="2" charset="2"/>
              <a:buChar char="§"/>
            </a:pPr>
            <a:r>
              <a:rPr lang="en-GB" dirty="0"/>
              <a:t>Alter their eating habits</a:t>
            </a:r>
          </a:p>
          <a:p>
            <a:pPr lvl="0">
              <a:buClr>
                <a:schemeClr val="accent4"/>
              </a:buClr>
              <a:buSzPct val="80000"/>
              <a:buFont typeface="Wingdings" panose="05000000000000000000" pitchFamily="2" charset="2"/>
              <a:buChar char="§"/>
            </a:pPr>
            <a:r>
              <a:rPr lang="en-GB" dirty="0"/>
              <a:t>Feel the need to wash repeatedly</a:t>
            </a:r>
          </a:p>
          <a:p>
            <a:pPr lvl="0">
              <a:buClr>
                <a:schemeClr val="accent4"/>
              </a:buClr>
              <a:buSzPct val="80000"/>
              <a:buFont typeface="Wingdings" panose="05000000000000000000" pitchFamily="2" charset="2"/>
              <a:buChar char="§"/>
            </a:pPr>
            <a:r>
              <a:rPr lang="en-GB" dirty="0"/>
              <a:t>Vomit or have other physical symptoms</a:t>
            </a:r>
          </a:p>
          <a:p>
            <a:endParaRPr lang="en-GB" dirty="0"/>
          </a:p>
        </p:txBody>
      </p:sp>
      <p:sp>
        <p:nvSpPr>
          <p:cNvPr id="5" name="Footer Placeholder 4">
            <a:extLst>
              <a:ext uri="{FF2B5EF4-FFF2-40B4-BE49-F238E27FC236}">
                <a16:creationId xmlns:a16="http://schemas.microsoft.com/office/drawing/2014/main" id="{96A8E4AE-02A8-499A-9FE3-0A551B78A713}"/>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6" name="Straight Connector 5">
            <a:extLst>
              <a:ext uri="{FF2B5EF4-FFF2-40B4-BE49-F238E27FC236}">
                <a16:creationId xmlns:a16="http://schemas.microsoft.com/office/drawing/2014/main" id="{55C4ECC8-85F0-4B7B-8FF5-D1BFDC6EB9A3}"/>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73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FEC5-2F13-4163-89A3-FBD1673C6A3D}"/>
              </a:ext>
            </a:extLst>
          </p:cNvPr>
          <p:cNvSpPr>
            <a:spLocks noGrp="1"/>
          </p:cNvSpPr>
          <p:nvPr>
            <p:ph type="title"/>
          </p:nvPr>
        </p:nvSpPr>
        <p:spPr/>
        <p:txBody>
          <a:bodyPr/>
          <a:lstStyle/>
          <a:p>
            <a:r>
              <a:rPr lang="en-GB" dirty="0"/>
              <a:t>Recording Information</a:t>
            </a:r>
          </a:p>
        </p:txBody>
      </p:sp>
      <p:sp>
        <p:nvSpPr>
          <p:cNvPr id="3" name="Content Placeholder 2">
            <a:extLst>
              <a:ext uri="{FF2B5EF4-FFF2-40B4-BE49-F238E27FC236}">
                <a16:creationId xmlns:a16="http://schemas.microsoft.com/office/drawing/2014/main" id="{B55188C9-888E-4B09-B2DE-395F85FCFD38}"/>
              </a:ext>
            </a:extLst>
          </p:cNvPr>
          <p:cNvSpPr>
            <a:spLocks noGrp="1"/>
          </p:cNvSpPr>
          <p:nvPr>
            <p:ph idx="1"/>
          </p:nvPr>
        </p:nvSpPr>
        <p:spPr/>
        <p:txBody>
          <a:bodyPr>
            <a:normAutofit fontScale="85000" lnSpcReduction="20000"/>
          </a:bodyPr>
          <a:lstStyle/>
          <a:p>
            <a:pPr lvl="0">
              <a:buClr>
                <a:schemeClr val="accent4"/>
              </a:buClr>
              <a:buSzPct val="80000"/>
              <a:buFont typeface="Wingdings" panose="05000000000000000000" pitchFamily="2" charset="2"/>
              <a:buChar char="§"/>
            </a:pPr>
            <a:r>
              <a:rPr lang="en-GB" dirty="0"/>
              <a:t>Use the organization’s standard reporting form to make sure you gather all the relevant and important information. </a:t>
            </a:r>
          </a:p>
          <a:p>
            <a:pPr lvl="0">
              <a:buClr>
                <a:schemeClr val="accent4"/>
              </a:buClr>
              <a:buSzPct val="80000"/>
              <a:buFont typeface="Wingdings" panose="05000000000000000000" pitchFamily="2" charset="2"/>
              <a:buChar char="§"/>
            </a:pPr>
            <a:r>
              <a:rPr lang="en-GB" dirty="0"/>
              <a:t>Any concerns, allegations, or disclosures should be written down as soon as possible.</a:t>
            </a:r>
          </a:p>
          <a:p>
            <a:pPr lvl="0">
              <a:buClr>
                <a:schemeClr val="accent4"/>
              </a:buClr>
              <a:buSzPct val="80000"/>
              <a:buFont typeface="Wingdings" panose="05000000000000000000" pitchFamily="2" charset="2"/>
              <a:buChar char="§"/>
            </a:pPr>
            <a:r>
              <a:rPr lang="en-GB" dirty="0"/>
              <a:t>Records should be signed and dated. </a:t>
            </a:r>
          </a:p>
          <a:p>
            <a:pPr lvl="0">
              <a:buClr>
                <a:schemeClr val="accent4"/>
              </a:buClr>
              <a:buSzPct val="80000"/>
              <a:buFont typeface="Wingdings" panose="05000000000000000000" pitchFamily="2" charset="2"/>
              <a:buChar char="§"/>
            </a:pPr>
            <a:r>
              <a:rPr lang="en-GB" dirty="0"/>
              <a:t>Records should be detailed and precise. They should focus on what you and the other person said, what you observed about the person (their </a:t>
            </a:r>
            <a:r>
              <a:rPr lang="en-GB" dirty="0" err="1"/>
              <a:t>demeanor</a:t>
            </a:r>
            <a:r>
              <a:rPr lang="en-GB" dirty="0"/>
              <a:t> and how they presented themselves), who was present, and what happened. Speculation and interpretation should be clearly distinguished from reporting.</a:t>
            </a:r>
          </a:p>
          <a:p>
            <a:pPr lvl="0">
              <a:buClr>
                <a:schemeClr val="accent4"/>
              </a:buClr>
              <a:buSzPct val="80000"/>
              <a:buFont typeface="Wingdings" panose="05000000000000000000" pitchFamily="2" charset="2"/>
              <a:buChar char="§"/>
            </a:pPr>
            <a:r>
              <a:rPr lang="en-GB" dirty="0"/>
              <a:t>Any concern, disclosure, or allegation is alleged rather than proven at this point.</a:t>
            </a:r>
          </a:p>
          <a:p>
            <a:pPr lvl="0">
              <a:buClr>
                <a:schemeClr val="accent4"/>
              </a:buClr>
              <a:buSzPct val="80000"/>
              <a:buFont typeface="Wingdings" panose="05000000000000000000" pitchFamily="2" charset="2"/>
              <a:buChar char="§"/>
            </a:pPr>
            <a:r>
              <a:rPr lang="en-GB" dirty="0"/>
              <a:t>All such records should be treated as conﬁdential. They should be passed only to the persons speciﬁed in the reporting pathway. It is the responsibility of each individual in possession of the information to maintain conﬁdentiality. </a:t>
            </a:r>
          </a:p>
        </p:txBody>
      </p:sp>
      <p:sp>
        <p:nvSpPr>
          <p:cNvPr id="5" name="Footer Placeholder 4">
            <a:extLst>
              <a:ext uri="{FF2B5EF4-FFF2-40B4-BE49-F238E27FC236}">
                <a16:creationId xmlns:a16="http://schemas.microsoft.com/office/drawing/2014/main" id="{8043BD9B-FF8F-4796-8C30-E7FC8A5B7923}"/>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6" name="Straight Connector 5">
            <a:extLst>
              <a:ext uri="{FF2B5EF4-FFF2-40B4-BE49-F238E27FC236}">
                <a16:creationId xmlns:a16="http://schemas.microsoft.com/office/drawing/2014/main" id="{282F3DB1-3DCB-473D-A3F6-D2E5AF06E68F}"/>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06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C464-4B33-4B66-B083-F6254AFDBE36}"/>
              </a:ext>
            </a:extLst>
          </p:cNvPr>
          <p:cNvSpPr>
            <a:spLocks noGrp="1"/>
          </p:cNvSpPr>
          <p:nvPr>
            <p:ph type="title"/>
          </p:nvPr>
        </p:nvSpPr>
        <p:spPr/>
        <p:txBody>
          <a:bodyPr/>
          <a:lstStyle/>
          <a:p>
            <a:r>
              <a:rPr lang="en-GB" dirty="0"/>
              <a:t>Mapping Services</a:t>
            </a:r>
          </a:p>
        </p:txBody>
      </p:sp>
      <p:sp>
        <p:nvSpPr>
          <p:cNvPr id="3" name="Content Placeholder 2">
            <a:extLst>
              <a:ext uri="{FF2B5EF4-FFF2-40B4-BE49-F238E27FC236}">
                <a16:creationId xmlns:a16="http://schemas.microsoft.com/office/drawing/2014/main" id="{C27A76D4-0F32-4499-A5AF-13648B5986BB}"/>
              </a:ext>
            </a:extLst>
          </p:cNvPr>
          <p:cNvSpPr>
            <a:spLocks noGrp="1"/>
          </p:cNvSpPr>
          <p:nvPr>
            <p:ph idx="1"/>
          </p:nvPr>
        </p:nvSpPr>
        <p:spPr>
          <a:xfrm>
            <a:off x="838200" y="1502229"/>
            <a:ext cx="10515600" cy="4674734"/>
          </a:xfrm>
        </p:spPr>
        <p:txBody>
          <a:bodyPr>
            <a:normAutofit fontScale="92500"/>
          </a:bodyPr>
          <a:lstStyle/>
          <a:p>
            <a:pPr>
              <a:buClr>
                <a:schemeClr val="accent4"/>
              </a:buClr>
              <a:buSzPct val="80000"/>
              <a:buFont typeface="Wingdings" panose="05000000000000000000" pitchFamily="2" charset="2"/>
              <a:buChar char="§"/>
            </a:pPr>
            <a:r>
              <a:rPr lang="en-AU" sz="2600" dirty="0"/>
              <a:t>In most instances, only specialized staff will be involved in referring or accompanying people to services for survivors of safeguarding incidents. </a:t>
            </a:r>
          </a:p>
          <a:p>
            <a:pPr>
              <a:buClr>
                <a:schemeClr val="accent4"/>
              </a:buClr>
              <a:buSzPct val="80000"/>
              <a:buFont typeface="Wingdings" panose="05000000000000000000" pitchFamily="2" charset="2"/>
              <a:buChar char="§"/>
            </a:pPr>
            <a:r>
              <a:rPr lang="en-AU" sz="2600" dirty="0"/>
              <a:t>In the event you receive a disclosure directly from a survivor, they may show signs they need immediate referral, including if they are a survivor of sexual violence. </a:t>
            </a:r>
          </a:p>
          <a:p>
            <a:pPr>
              <a:buClr>
                <a:schemeClr val="accent4"/>
              </a:buClr>
              <a:buSzPct val="80000"/>
              <a:buFont typeface="Wingdings" panose="05000000000000000000" pitchFamily="2" charset="2"/>
              <a:buChar char="§"/>
            </a:pPr>
            <a:r>
              <a:rPr lang="en-AU" sz="2600" dirty="0"/>
              <a:t>Survivors should be informed about available medical facilities and their rights and options and stress the importance of receiving prompt emergency care (ideally within a few hours but up to 24 hours; for example, PEP kits need to be administered within 72 hours after the incident). </a:t>
            </a:r>
          </a:p>
          <a:p>
            <a:pPr>
              <a:buClr>
                <a:schemeClr val="accent4"/>
              </a:buClr>
              <a:buSzPct val="80000"/>
              <a:buFont typeface="Wingdings" panose="05000000000000000000" pitchFamily="2" charset="2"/>
              <a:buChar char="§"/>
            </a:pPr>
            <a:r>
              <a:rPr lang="en-AU" sz="2600" dirty="0"/>
              <a:t>Ask the survivor for permission before connecting them to any of these services - if s/he says no, you must respect this choice unless there is an immediate threat to their life, they are at risk of harming others or themselves, or they are unable to care for themselves or keep themselves safe.</a:t>
            </a:r>
          </a:p>
          <a:p>
            <a:pPr marL="0" lvl="0" indent="0">
              <a:buNone/>
            </a:pPr>
            <a:endParaRPr lang="en-GB" dirty="0"/>
          </a:p>
          <a:p>
            <a:endParaRPr lang="en-GB" dirty="0"/>
          </a:p>
        </p:txBody>
      </p:sp>
      <p:sp>
        <p:nvSpPr>
          <p:cNvPr id="5" name="Footer Placeholder 4">
            <a:extLst>
              <a:ext uri="{FF2B5EF4-FFF2-40B4-BE49-F238E27FC236}">
                <a16:creationId xmlns:a16="http://schemas.microsoft.com/office/drawing/2014/main" id="{017F1BBD-F0CA-4A76-A331-7794404D3992}"/>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6" name="Straight Connector 5">
            <a:extLst>
              <a:ext uri="{FF2B5EF4-FFF2-40B4-BE49-F238E27FC236}">
                <a16:creationId xmlns:a16="http://schemas.microsoft.com/office/drawing/2014/main" id="{2C92C394-5A0C-4B6D-A579-8900CE74DE18}"/>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77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C464-4B33-4B66-B083-F6254AFDBE36}"/>
              </a:ext>
            </a:extLst>
          </p:cNvPr>
          <p:cNvSpPr>
            <a:spLocks noGrp="1"/>
          </p:cNvSpPr>
          <p:nvPr>
            <p:ph type="title"/>
          </p:nvPr>
        </p:nvSpPr>
        <p:spPr/>
        <p:txBody>
          <a:bodyPr/>
          <a:lstStyle/>
          <a:p>
            <a:r>
              <a:rPr lang="en-GB" dirty="0"/>
              <a:t>Mapping Services</a:t>
            </a:r>
          </a:p>
        </p:txBody>
      </p:sp>
      <p:sp>
        <p:nvSpPr>
          <p:cNvPr id="5" name="Footer Placeholder 4">
            <a:extLst>
              <a:ext uri="{FF2B5EF4-FFF2-40B4-BE49-F238E27FC236}">
                <a16:creationId xmlns:a16="http://schemas.microsoft.com/office/drawing/2014/main" id="{017F1BBD-F0CA-4A76-A331-7794404D3992}"/>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6" name="Straight Connector 5">
            <a:extLst>
              <a:ext uri="{FF2B5EF4-FFF2-40B4-BE49-F238E27FC236}">
                <a16:creationId xmlns:a16="http://schemas.microsoft.com/office/drawing/2014/main" id="{2C92C394-5A0C-4B6D-A579-8900CE74DE18}"/>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7">
            <a:extLst>
              <a:ext uri="{FF2B5EF4-FFF2-40B4-BE49-F238E27FC236}">
                <a16:creationId xmlns:a16="http://schemas.microsoft.com/office/drawing/2014/main" id="{6BD90D8E-08BE-4A63-B262-04310EA46DBD}"/>
              </a:ext>
            </a:extLst>
          </p:cNvPr>
          <p:cNvGraphicFramePr>
            <a:graphicFrameLocks noGrp="1"/>
          </p:cNvGraphicFramePr>
          <p:nvPr>
            <p:ph idx="1"/>
            <p:extLst>
              <p:ext uri="{D42A27DB-BD31-4B8C-83A1-F6EECF244321}">
                <p14:modId xmlns:p14="http://schemas.microsoft.com/office/powerpoint/2010/main" val="1524559184"/>
              </p:ext>
            </p:extLst>
          </p:nvPr>
        </p:nvGraphicFramePr>
        <p:xfrm>
          <a:off x="858595" y="1685925"/>
          <a:ext cx="10096500" cy="3964520"/>
        </p:xfrm>
        <a:graphic>
          <a:graphicData uri="http://schemas.openxmlformats.org/drawingml/2006/table">
            <a:tbl>
              <a:tblPr firstRow="1" firstCol="1" bandRow="1">
                <a:tableStyleId>{00A15C55-8517-42AA-B614-E9B94910E393}</a:tableStyleId>
              </a:tblPr>
              <a:tblGrid>
                <a:gridCol w="2526933">
                  <a:extLst>
                    <a:ext uri="{9D8B030D-6E8A-4147-A177-3AD203B41FA5}">
                      <a16:colId xmlns:a16="http://schemas.microsoft.com/office/drawing/2014/main" val="1875920919"/>
                    </a:ext>
                  </a:extLst>
                </a:gridCol>
                <a:gridCol w="2090973">
                  <a:extLst>
                    <a:ext uri="{9D8B030D-6E8A-4147-A177-3AD203B41FA5}">
                      <a16:colId xmlns:a16="http://schemas.microsoft.com/office/drawing/2014/main" val="883561067"/>
                    </a:ext>
                  </a:extLst>
                </a:gridCol>
                <a:gridCol w="2091994">
                  <a:extLst>
                    <a:ext uri="{9D8B030D-6E8A-4147-A177-3AD203B41FA5}">
                      <a16:colId xmlns:a16="http://schemas.microsoft.com/office/drawing/2014/main" val="598845989"/>
                    </a:ext>
                  </a:extLst>
                </a:gridCol>
                <a:gridCol w="3386600">
                  <a:extLst>
                    <a:ext uri="{9D8B030D-6E8A-4147-A177-3AD203B41FA5}">
                      <a16:colId xmlns:a16="http://schemas.microsoft.com/office/drawing/2014/main" val="2506217870"/>
                    </a:ext>
                  </a:extLst>
                </a:gridCol>
              </a:tblGrid>
              <a:tr h="389728">
                <a:tc>
                  <a:txBody>
                    <a:bodyPr/>
                    <a:lstStyle/>
                    <a:p>
                      <a:pPr marL="18415" indent="-228600">
                        <a:lnSpc>
                          <a:spcPct val="115000"/>
                        </a:lnSpc>
                        <a:spcAft>
                          <a:spcPts val="0"/>
                        </a:spcAft>
                      </a:pPr>
                      <a:r>
                        <a:rPr lang="en-GB" sz="2000" dirty="0">
                          <a:effectLst/>
                        </a:rPr>
                        <a:t>Service</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dirty="0">
                          <a:effectLst/>
                        </a:rPr>
                        <a:t>Organization </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a:effectLst/>
                        </a:rPr>
                        <a:t>Contact point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490"/>
                        </a:spcAft>
                      </a:pPr>
                      <a:r>
                        <a:rPr lang="en-GB" sz="2000">
                          <a:effectLst/>
                        </a:rPr>
                        <a:t>Opening hours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4079201349"/>
                  </a:ext>
                </a:extLst>
              </a:tr>
              <a:tr h="389728">
                <a:tc>
                  <a:txBody>
                    <a:bodyPr/>
                    <a:lstStyle/>
                    <a:p>
                      <a:pPr marL="18415" indent="-228600">
                        <a:lnSpc>
                          <a:spcPct val="115000"/>
                        </a:lnSpc>
                        <a:spcAft>
                          <a:spcPts val="0"/>
                        </a:spcAft>
                      </a:pPr>
                      <a:r>
                        <a:rPr lang="en-GB" sz="2000" dirty="0">
                          <a:effectLst/>
                        </a:rPr>
                        <a:t>Medical services </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49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52734100"/>
                  </a:ext>
                </a:extLst>
              </a:tr>
              <a:tr h="806225">
                <a:tc>
                  <a:txBody>
                    <a:bodyPr/>
                    <a:lstStyle/>
                    <a:p>
                      <a:pPr marL="18415" indent="-228600">
                        <a:lnSpc>
                          <a:spcPct val="115000"/>
                        </a:lnSpc>
                        <a:spcAft>
                          <a:spcPts val="0"/>
                        </a:spcAft>
                      </a:pPr>
                      <a:r>
                        <a:rPr lang="en-GB" sz="2000">
                          <a:effectLst/>
                        </a:rPr>
                        <a:t>Mental health and psychosocial support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dirty="0">
                          <a:effectLst/>
                        </a:rPr>
                        <a:t> </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49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412803847"/>
                  </a:ext>
                </a:extLst>
              </a:tr>
              <a:tr h="389728">
                <a:tc>
                  <a:txBody>
                    <a:bodyPr/>
                    <a:lstStyle/>
                    <a:p>
                      <a:pPr marL="18415" indent="-228600">
                        <a:lnSpc>
                          <a:spcPct val="115000"/>
                        </a:lnSpc>
                        <a:spcAft>
                          <a:spcPts val="0"/>
                        </a:spcAft>
                      </a:pPr>
                      <a:r>
                        <a:rPr lang="en-GB" sz="2000">
                          <a:effectLst/>
                        </a:rPr>
                        <a:t>Safe refuge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dirty="0">
                          <a:effectLst/>
                        </a:rPr>
                        <a:t> </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dirty="0">
                          <a:effectLst/>
                        </a:rPr>
                        <a:t> </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49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002624255"/>
                  </a:ext>
                </a:extLst>
              </a:tr>
              <a:tr h="463212">
                <a:tc>
                  <a:txBody>
                    <a:bodyPr/>
                    <a:lstStyle/>
                    <a:p>
                      <a:pPr marL="18415" indent="-228600">
                        <a:lnSpc>
                          <a:spcPct val="115000"/>
                        </a:lnSpc>
                        <a:spcAft>
                          <a:spcPts val="0"/>
                        </a:spcAft>
                      </a:pPr>
                      <a:r>
                        <a:rPr lang="en-GB" sz="2000">
                          <a:effectLst/>
                        </a:rPr>
                        <a:t>Legal services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dirty="0">
                          <a:effectLst/>
                        </a:rPr>
                        <a:t> </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49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623172344"/>
                  </a:ext>
                </a:extLst>
              </a:tr>
              <a:tr h="0">
                <a:tc>
                  <a:txBody>
                    <a:bodyPr/>
                    <a:lstStyle/>
                    <a:p>
                      <a:pPr marL="18415" indent="-228600">
                        <a:lnSpc>
                          <a:spcPct val="115000"/>
                        </a:lnSpc>
                        <a:spcAft>
                          <a:spcPts val="0"/>
                        </a:spcAft>
                      </a:pPr>
                      <a:r>
                        <a:rPr lang="en-GB" sz="2000" dirty="0">
                          <a:effectLst/>
                        </a:rPr>
                        <a:t>Social services </a:t>
                      </a:r>
                    </a:p>
                  </a:txBody>
                  <a:tcPr marL="68580" marR="68580" marT="0" marB="0"/>
                </a:tc>
                <a:tc>
                  <a:txBody>
                    <a:bodyPr/>
                    <a:lstStyle/>
                    <a:p>
                      <a:pPr marL="247015" indent="-228600">
                        <a:lnSpc>
                          <a:spcPct val="115000"/>
                        </a:lnSpc>
                        <a:spcAft>
                          <a:spcPts val="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dirty="0">
                          <a:effectLst/>
                        </a:rPr>
                        <a:t> </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49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362004729"/>
                  </a:ext>
                </a:extLst>
              </a:tr>
              <a:tr h="806225">
                <a:tc>
                  <a:txBody>
                    <a:bodyPr/>
                    <a:lstStyle/>
                    <a:p>
                      <a:pPr marL="18415" indent="-228600">
                        <a:lnSpc>
                          <a:spcPct val="115000"/>
                        </a:lnSpc>
                        <a:spcAft>
                          <a:spcPts val="0"/>
                        </a:spcAft>
                      </a:pPr>
                      <a:r>
                        <a:rPr lang="en-GB" sz="2000" dirty="0">
                          <a:effectLst/>
                        </a:rPr>
                        <a:t>Child protection services </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dirty="0">
                          <a:effectLst/>
                        </a:rPr>
                        <a:t> </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490"/>
                        </a:spcAft>
                      </a:pPr>
                      <a:r>
                        <a:rPr lang="en-GB" sz="2000" dirty="0">
                          <a:effectLst/>
                        </a:rPr>
                        <a:t> </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77218413"/>
                  </a:ext>
                </a:extLst>
              </a:tr>
              <a:tr h="389728">
                <a:tc>
                  <a:txBody>
                    <a:bodyPr/>
                    <a:lstStyle/>
                    <a:p>
                      <a:pPr marL="18415" indent="-228600">
                        <a:lnSpc>
                          <a:spcPct val="115000"/>
                        </a:lnSpc>
                        <a:spcAft>
                          <a:spcPts val="0"/>
                        </a:spcAft>
                      </a:pPr>
                      <a:r>
                        <a:rPr lang="en-GB" sz="2000">
                          <a:effectLst/>
                        </a:rPr>
                        <a:t>Other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0"/>
                        </a:spcAft>
                      </a:pPr>
                      <a:r>
                        <a:rPr lang="en-GB" sz="2000">
                          <a:effectLst/>
                        </a:rPr>
                        <a:t> </a:t>
                      </a:r>
                      <a:endParaRPr lang="en-GB" sz="20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247015" indent="-228600">
                        <a:lnSpc>
                          <a:spcPct val="115000"/>
                        </a:lnSpc>
                        <a:spcAft>
                          <a:spcPts val="490"/>
                        </a:spcAft>
                      </a:pPr>
                      <a:r>
                        <a:rPr lang="en-GB" sz="2000" dirty="0">
                          <a:effectLst/>
                        </a:rPr>
                        <a:t> </a:t>
                      </a:r>
                      <a:endParaRPr lang="en-GB" sz="20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021100809"/>
                  </a:ext>
                </a:extLst>
              </a:tr>
            </a:tbl>
          </a:graphicData>
        </a:graphic>
      </p:graphicFrame>
    </p:spTree>
    <p:extLst>
      <p:ext uri="{BB962C8B-B14F-4D97-AF65-F5344CB8AC3E}">
        <p14:creationId xmlns:p14="http://schemas.microsoft.com/office/powerpoint/2010/main" val="400701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C464-4B33-4B66-B083-F6254AFDBE36}"/>
              </a:ext>
            </a:extLst>
          </p:cNvPr>
          <p:cNvSpPr>
            <a:spLocks noGrp="1"/>
          </p:cNvSpPr>
          <p:nvPr>
            <p:ph type="title"/>
          </p:nvPr>
        </p:nvSpPr>
        <p:spPr/>
        <p:txBody>
          <a:bodyPr/>
          <a:lstStyle/>
          <a:p>
            <a:r>
              <a:rPr lang="en-GB" dirty="0"/>
              <a:t>Optional: Video</a:t>
            </a:r>
          </a:p>
        </p:txBody>
      </p:sp>
      <p:sp>
        <p:nvSpPr>
          <p:cNvPr id="8" name="Content Placeholder 7">
            <a:extLst>
              <a:ext uri="{FF2B5EF4-FFF2-40B4-BE49-F238E27FC236}">
                <a16:creationId xmlns:a16="http://schemas.microsoft.com/office/drawing/2014/main" id="{98B51588-F9A2-464C-9040-FF28947661EA}"/>
              </a:ext>
            </a:extLst>
          </p:cNvPr>
          <p:cNvSpPr>
            <a:spLocks noGrp="1"/>
          </p:cNvSpPr>
          <p:nvPr>
            <p:ph sz="half" idx="1"/>
          </p:nvPr>
        </p:nvSpPr>
        <p:spPr/>
        <p:txBody>
          <a:bodyPr/>
          <a:lstStyle/>
          <a:p>
            <a:pPr marL="0" indent="0">
              <a:buNone/>
            </a:pPr>
            <a:r>
              <a:rPr lang="en-GB" dirty="0"/>
              <a:t>Option 1:  Responding to a GBV Disclosure</a:t>
            </a:r>
          </a:p>
        </p:txBody>
      </p:sp>
      <p:sp>
        <p:nvSpPr>
          <p:cNvPr id="9" name="Content Placeholder 8">
            <a:extLst>
              <a:ext uri="{FF2B5EF4-FFF2-40B4-BE49-F238E27FC236}">
                <a16:creationId xmlns:a16="http://schemas.microsoft.com/office/drawing/2014/main" id="{9BA34F50-07E7-4202-BD17-A1820EBD7CD9}"/>
              </a:ext>
            </a:extLst>
          </p:cNvPr>
          <p:cNvSpPr>
            <a:spLocks noGrp="1"/>
          </p:cNvSpPr>
          <p:nvPr>
            <p:ph sz="half" idx="2"/>
          </p:nvPr>
        </p:nvSpPr>
        <p:spPr/>
        <p:txBody>
          <a:bodyPr/>
          <a:lstStyle/>
          <a:p>
            <a:pPr marL="0" indent="0">
              <a:buNone/>
            </a:pPr>
            <a:r>
              <a:rPr lang="en-GB" dirty="0"/>
              <a:t>Option 2: Psychological First Aid</a:t>
            </a:r>
          </a:p>
          <a:p>
            <a:pPr marL="0" indent="0">
              <a:buNone/>
            </a:pPr>
            <a:endParaRPr lang="en-GB" dirty="0"/>
          </a:p>
        </p:txBody>
      </p:sp>
      <p:sp>
        <p:nvSpPr>
          <p:cNvPr id="5" name="Footer Placeholder 4">
            <a:extLst>
              <a:ext uri="{FF2B5EF4-FFF2-40B4-BE49-F238E27FC236}">
                <a16:creationId xmlns:a16="http://schemas.microsoft.com/office/drawing/2014/main" id="{017F1BBD-F0CA-4A76-A331-7794404D3992}"/>
              </a:ext>
            </a:extLst>
          </p:cNvPr>
          <p:cNvSpPr>
            <a:spLocks noGrp="1"/>
          </p:cNvSpPr>
          <p:nvPr>
            <p:ph type="ftr" sz="quarter" idx="11"/>
          </p:nvPr>
        </p:nvSpPr>
        <p:spPr>
          <a:xfrm>
            <a:off x="-1136073" y="6363715"/>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6" name="Straight Connector 5">
            <a:extLst>
              <a:ext uri="{FF2B5EF4-FFF2-40B4-BE49-F238E27FC236}">
                <a16:creationId xmlns:a16="http://schemas.microsoft.com/office/drawing/2014/main" id="{2C92C394-5A0C-4B6D-A579-8900CE74DE18}"/>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1407D43-0018-43D6-A1B5-DE58EEE5A367}"/>
              </a:ext>
            </a:extLst>
          </p:cNvPr>
          <p:cNvPicPr>
            <a:picLocks noChangeAspect="1"/>
          </p:cNvPicPr>
          <p:nvPr/>
        </p:nvPicPr>
        <p:blipFill rotWithShape="1">
          <a:blip r:embed="rId3"/>
          <a:srcRect l="-2938" t="9545" r="-1" b="9545"/>
          <a:stretch/>
        </p:blipFill>
        <p:spPr>
          <a:xfrm>
            <a:off x="6486525" y="2866887"/>
            <a:ext cx="4111727" cy="2610123"/>
          </a:xfrm>
          <a:prstGeom prst="rect">
            <a:avLst/>
          </a:prstGeom>
        </p:spPr>
      </p:pic>
      <p:pic>
        <p:nvPicPr>
          <p:cNvPr id="11" name="Picture 10">
            <a:extLst>
              <a:ext uri="{FF2B5EF4-FFF2-40B4-BE49-F238E27FC236}">
                <a16:creationId xmlns:a16="http://schemas.microsoft.com/office/drawing/2014/main" id="{8BEDF562-72B6-4003-9F62-F32B6EEF6B1D}"/>
              </a:ext>
            </a:extLst>
          </p:cNvPr>
          <p:cNvPicPr>
            <a:picLocks noChangeAspect="1"/>
          </p:cNvPicPr>
          <p:nvPr/>
        </p:nvPicPr>
        <p:blipFill rotWithShape="1">
          <a:blip r:embed="rId4"/>
          <a:srcRect l="18382" r="-2128"/>
          <a:stretch/>
        </p:blipFill>
        <p:spPr>
          <a:xfrm>
            <a:off x="1304925" y="2866888"/>
            <a:ext cx="3992364" cy="2610123"/>
          </a:xfrm>
          <a:prstGeom prst="rect">
            <a:avLst/>
          </a:prstGeom>
        </p:spPr>
      </p:pic>
    </p:spTree>
    <p:extLst>
      <p:ext uri="{BB962C8B-B14F-4D97-AF65-F5344CB8AC3E}">
        <p14:creationId xmlns:p14="http://schemas.microsoft.com/office/powerpoint/2010/main" val="482164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0867-5DA1-4D81-BFA8-3BB582429616}"/>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327C551E-D9A0-474B-BD46-D989782EC9BC}"/>
              </a:ext>
            </a:extLst>
          </p:cNvPr>
          <p:cNvSpPr>
            <a:spLocks noGrp="1"/>
          </p:cNvSpPr>
          <p:nvPr>
            <p:ph idx="1"/>
          </p:nvPr>
        </p:nvSpPr>
        <p:spPr>
          <a:xfrm>
            <a:off x="838200" y="1581670"/>
            <a:ext cx="10515600" cy="4595293"/>
          </a:xfrm>
        </p:spPr>
        <p:txBody>
          <a:bodyPr>
            <a:normAutofit fontScale="92500" lnSpcReduction="10000"/>
          </a:bodyPr>
          <a:lstStyle/>
          <a:p>
            <a:pPr lvl="0">
              <a:lnSpc>
                <a:spcPct val="100000"/>
              </a:lnSpc>
              <a:buClr>
                <a:schemeClr val="accent4"/>
              </a:buClr>
              <a:buSzPct val="80000"/>
              <a:buFont typeface="Wingdings" panose="05000000000000000000" pitchFamily="2" charset="2"/>
              <a:buChar char="§"/>
            </a:pPr>
            <a:r>
              <a:rPr lang="en-AU" sz="2600" dirty="0"/>
              <a:t>It is important for SFPs to know their role and responsibility with responding to disclosures, including the limits of their role.</a:t>
            </a:r>
            <a:endParaRPr lang="en-GB" sz="2600" dirty="0"/>
          </a:p>
          <a:p>
            <a:pPr lvl="0">
              <a:lnSpc>
                <a:spcPct val="100000"/>
              </a:lnSpc>
              <a:buClr>
                <a:schemeClr val="accent4"/>
              </a:buClr>
              <a:buSzPct val="80000"/>
              <a:buFont typeface="Wingdings" panose="05000000000000000000" pitchFamily="2" charset="2"/>
              <a:buChar char="§"/>
            </a:pPr>
            <a:r>
              <a:rPr lang="en-AU" sz="2600" dirty="0"/>
              <a:t>If a safeguarding concern is disclosed, SFPs should ensure the immediate safety and well-being of the survivor. </a:t>
            </a:r>
            <a:endParaRPr lang="en-GB" sz="2600" dirty="0"/>
          </a:p>
          <a:p>
            <a:pPr lvl="0">
              <a:lnSpc>
                <a:spcPct val="100000"/>
              </a:lnSpc>
              <a:buClr>
                <a:schemeClr val="accent4"/>
              </a:buClr>
              <a:buSzPct val="80000"/>
              <a:buFont typeface="Wingdings" panose="05000000000000000000" pitchFamily="2" charset="2"/>
              <a:buChar char="§"/>
            </a:pPr>
            <a:r>
              <a:rPr lang="en-AU" sz="2600" dirty="0"/>
              <a:t>It is important to make anyone disclosing feel safe and comfortable by actively listening to what they are saying, but SFPs should not investigate or ask for detailed information. </a:t>
            </a:r>
            <a:endParaRPr lang="en-GB" sz="2600" dirty="0"/>
          </a:p>
          <a:p>
            <a:pPr lvl="0">
              <a:lnSpc>
                <a:spcPct val="100000"/>
              </a:lnSpc>
              <a:buClr>
                <a:schemeClr val="accent4"/>
              </a:buClr>
              <a:buSzPct val="80000"/>
              <a:buFont typeface="Wingdings" panose="05000000000000000000" pitchFamily="2" charset="2"/>
              <a:buChar char="§"/>
            </a:pPr>
            <a:r>
              <a:rPr lang="en-AU" sz="2600" dirty="0"/>
              <a:t>SFPs may provide information on services available and should have these regularly updated, in preparedness to respond.</a:t>
            </a:r>
            <a:endParaRPr lang="en-GB" sz="2600" dirty="0"/>
          </a:p>
          <a:p>
            <a:pPr lvl="0">
              <a:lnSpc>
                <a:spcPct val="100000"/>
              </a:lnSpc>
              <a:buClr>
                <a:schemeClr val="accent4"/>
              </a:buClr>
              <a:buSzPct val="80000"/>
              <a:buFont typeface="Wingdings" panose="05000000000000000000" pitchFamily="2" charset="2"/>
              <a:buChar char="§"/>
            </a:pPr>
            <a:r>
              <a:rPr lang="en-AU" sz="2600" dirty="0"/>
              <a:t>When appropriate to do so, SFPs should use the organization’s reporting form to record any important information and pass this on to the relevant person according to the organization’s policies. </a:t>
            </a:r>
            <a:endParaRPr lang="en-GB" sz="2600" dirty="0"/>
          </a:p>
          <a:p>
            <a:endParaRPr lang="en-GB" dirty="0"/>
          </a:p>
        </p:txBody>
      </p:sp>
      <p:sp>
        <p:nvSpPr>
          <p:cNvPr id="5" name="Footer Placeholder 4">
            <a:extLst>
              <a:ext uri="{FF2B5EF4-FFF2-40B4-BE49-F238E27FC236}">
                <a16:creationId xmlns:a16="http://schemas.microsoft.com/office/drawing/2014/main" id="{CE4CB87E-3DB6-45FD-88D4-B5291E108BD3}"/>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6" name="Straight Connector 5">
            <a:extLst>
              <a:ext uri="{FF2B5EF4-FFF2-40B4-BE49-F238E27FC236}">
                <a16:creationId xmlns:a16="http://schemas.microsoft.com/office/drawing/2014/main" id="{9F9C983A-6E8A-4934-8AF3-AA9EF935D31B}"/>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773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B405C0-13DD-4A11-8109-3FDE99E82488}"/>
              </a:ext>
            </a:extLst>
          </p:cNvPr>
          <p:cNvSpPr>
            <a:spLocks noGrp="1"/>
          </p:cNvSpPr>
          <p:nvPr>
            <p:ph type="title"/>
          </p:nvPr>
        </p:nvSpPr>
        <p:spPr>
          <a:xfrm>
            <a:off x="831850" y="3588327"/>
            <a:ext cx="10515600" cy="974148"/>
          </a:xfrm>
          <a:solidFill>
            <a:schemeClr val="accent4"/>
          </a:solidFill>
        </p:spPr>
        <p:txBody>
          <a:bodyPr>
            <a:normAutofit/>
          </a:bodyPr>
          <a:lstStyle/>
          <a:p>
            <a:r>
              <a:rPr lang="en-GB" dirty="0">
                <a:solidFill>
                  <a:schemeClr val="bg1"/>
                </a:solidFill>
              </a:rPr>
              <a:t> Session 3: Investigations</a:t>
            </a:r>
          </a:p>
        </p:txBody>
      </p:sp>
      <p:sp>
        <p:nvSpPr>
          <p:cNvPr id="8" name="Text Placeholder 7">
            <a:extLst>
              <a:ext uri="{FF2B5EF4-FFF2-40B4-BE49-F238E27FC236}">
                <a16:creationId xmlns:a16="http://schemas.microsoft.com/office/drawing/2014/main" id="{E42DA5A8-835A-4D73-A2DA-92BDC5B218EE}"/>
              </a:ext>
            </a:extLst>
          </p:cNvPr>
          <p:cNvSpPr>
            <a:spLocks noGrp="1"/>
          </p:cNvSpPr>
          <p:nvPr>
            <p:ph type="body" idx="1"/>
          </p:nvPr>
        </p:nvSpPr>
        <p:spPr/>
        <p:txBody>
          <a:bodyPr/>
          <a:lstStyle/>
          <a:p>
            <a:endParaRPr lang="en-GB"/>
          </a:p>
        </p:txBody>
      </p:sp>
      <p:sp>
        <p:nvSpPr>
          <p:cNvPr id="11" name="Footer Placeholder 4">
            <a:extLst>
              <a:ext uri="{FF2B5EF4-FFF2-40B4-BE49-F238E27FC236}">
                <a16:creationId xmlns:a16="http://schemas.microsoft.com/office/drawing/2014/main" id="{02BB08CF-C7F2-4470-982D-22217E28F13B}"/>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12" name="Straight Connector 11">
            <a:extLst>
              <a:ext uri="{FF2B5EF4-FFF2-40B4-BE49-F238E27FC236}">
                <a16:creationId xmlns:a16="http://schemas.microsoft.com/office/drawing/2014/main" id="{08527FFC-757F-4562-8D31-14E776D9EFD9}"/>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7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358D-4895-4B82-986E-0EDE51116F0F}"/>
              </a:ext>
            </a:extLst>
          </p:cNvPr>
          <p:cNvSpPr>
            <a:spLocks noGrp="1"/>
          </p:cNvSpPr>
          <p:nvPr>
            <p:ph type="title"/>
          </p:nvPr>
        </p:nvSpPr>
        <p:spPr/>
        <p:txBody>
          <a:bodyPr/>
          <a:lstStyle/>
          <a:p>
            <a:r>
              <a:rPr lang="en-GB" dirty="0"/>
              <a:t>Investigations </a:t>
            </a:r>
          </a:p>
        </p:txBody>
      </p:sp>
      <p:sp>
        <p:nvSpPr>
          <p:cNvPr id="3" name="Content Placeholder 2">
            <a:extLst>
              <a:ext uri="{FF2B5EF4-FFF2-40B4-BE49-F238E27FC236}">
                <a16:creationId xmlns:a16="http://schemas.microsoft.com/office/drawing/2014/main" id="{02541F19-25C1-474C-811A-1AD854957CC1}"/>
              </a:ext>
            </a:extLst>
          </p:cNvPr>
          <p:cNvSpPr>
            <a:spLocks noGrp="1"/>
          </p:cNvSpPr>
          <p:nvPr>
            <p:ph idx="1"/>
          </p:nvPr>
        </p:nvSpPr>
        <p:spPr>
          <a:xfrm>
            <a:off x="838201" y="1825625"/>
            <a:ext cx="5867400" cy="4351338"/>
          </a:xfrm>
        </p:spPr>
        <p:txBody>
          <a:bodyPr/>
          <a:lstStyle/>
          <a:p>
            <a:pPr>
              <a:buClr>
                <a:schemeClr val="accent4"/>
              </a:buClr>
              <a:buSzPct val="80000"/>
              <a:buFont typeface="Wingdings" panose="05000000000000000000" pitchFamily="2" charset="2"/>
              <a:buChar char="§"/>
            </a:pPr>
            <a:r>
              <a:rPr lang="en-AU" dirty="0"/>
              <a:t>Part 1:</a:t>
            </a:r>
            <a:endParaRPr lang="en-GB" dirty="0"/>
          </a:p>
          <a:p>
            <a:pPr lvl="1">
              <a:buClr>
                <a:schemeClr val="accent4"/>
              </a:buClr>
              <a:buSzPct val="80000"/>
              <a:buFont typeface="Wingdings" panose="05000000000000000000" pitchFamily="2" charset="2"/>
              <a:buChar char="§"/>
            </a:pPr>
            <a:r>
              <a:rPr lang="en-AU" sz="2800" dirty="0"/>
              <a:t>Which principle is the hardest to adhere to? </a:t>
            </a:r>
            <a:endParaRPr lang="en-GB" sz="2800" dirty="0"/>
          </a:p>
          <a:p>
            <a:pPr lvl="1">
              <a:buClr>
                <a:schemeClr val="accent4"/>
              </a:buClr>
              <a:buSzPct val="80000"/>
              <a:buFont typeface="Wingdings" panose="05000000000000000000" pitchFamily="2" charset="2"/>
              <a:buChar char="§"/>
            </a:pPr>
            <a:r>
              <a:rPr lang="en-AU" sz="2800" dirty="0"/>
              <a:t>Which principle is the most important to adhere to?</a:t>
            </a:r>
            <a:endParaRPr lang="en-GB" sz="2800" dirty="0"/>
          </a:p>
          <a:p>
            <a:endParaRPr lang="en-GB" dirty="0"/>
          </a:p>
        </p:txBody>
      </p:sp>
      <p:sp>
        <p:nvSpPr>
          <p:cNvPr id="6" name="Footer Placeholder 4">
            <a:extLst>
              <a:ext uri="{FF2B5EF4-FFF2-40B4-BE49-F238E27FC236}">
                <a16:creationId xmlns:a16="http://schemas.microsoft.com/office/drawing/2014/main" id="{E2473D0E-D13A-4D4C-A00C-4DED3E1D6E60}"/>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7" name="Straight Connector 6">
            <a:extLst>
              <a:ext uri="{FF2B5EF4-FFF2-40B4-BE49-F238E27FC236}">
                <a16:creationId xmlns:a16="http://schemas.microsoft.com/office/drawing/2014/main" id="{FF8F4CB2-C316-42D6-BAB7-A922E6F7E37F}"/>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B80108A-5623-4611-8469-FDEA560044EE}"/>
              </a:ext>
            </a:extLst>
          </p:cNvPr>
          <p:cNvPicPr>
            <a:picLocks noChangeAspect="1"/>
          </p:cNvPicPr>
          <p:nvPr/>
        </p:nvPicPr>
        <p:blipFill>
          <a:blip r:embed="rId2"/>
          <a:stretch>
            <a:fillRect/>
          </a:stretch>
        </p:blipFill>
        <p:spPr>
          <a:xfrm>
            <a:off x="6478536" y="681037"/>
            <a:ext cx="5245881" cy="3964843"/>
          </a:xfrm>
          <a:prstGeom prst="rect">
            <a:avLst/>
          </a:prstGeom>
        </p:spPr>
      </p:pic>
    </p:spTree>
    <p:extLst>
      <p:ext uri="{BB962C8B-B14F-4D97-AF65-F5344CB8AC3E}">
        <p14:creationId xmlns:p14="http://schemas.microsoft.com/office/powerpoint/2010/main" val="3773571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E2473D0E-D13A-4D4C-A00C-4DED3E1D6E60}"/>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graphicFrame>
        <p:nvGraphicFramePr>
          <p:cNvPr id="12" name="Table 11">
            <a:extLst>
              <a:ext uri="{FF2B5EF4-FFF2-40B4-BE49-F238E27FC236}">
                <a16:creationId xmlns:a16="http://schemas.microsoft.com/office/drawing/2014/main" id="{E78D4D05-B9BD-4F8C-ADD6-34432BD28AE7}"/>
              </a:ext>
            </a:extLst>
          </p:cNvPr>
          <p:cNvGraphicFramePr>
            <a:graphicFrameLocks noGrp="1"/>
          </p:cNvGraphicFramePr>
          <p:nvPr>
            <p:extLst>
              <p:ext uri="{D42A27DB-BD31-4B8C-83A1-F6EECF244321}">
                <p14:modId xmlns:p14="http://schemas.microsoft.com/office/powerpoint/2010/main" val="11486820"/>
              </p:ext>
            </p:extLst>
          </p:nvPr>
        </p:nvGraphicFramePr>
        <p:xfrm>
          <a:off x="469900" y="812277"/>
          <a:ext cx="11252200" cy="5233446"/>
        </p:xfrm>
        <a:graphic>
          <a:graphicData uri="http://schemas.openxmlformats.org/drawingml/2006/table">
            <a:tbl>
              <a:tblPr firstRow="1" firstCol="1" bandRow="1">
                <a:tableStyleId>{00A15C55-8517-42AA-B614-E9B94910E393}</a:tableStyleId>
              </a:tblPr>
              <a:tblGrid>
                <a:gridCol w="723900">
                  <a:extLst>
                    <a:ext uri="{9D8B030D-6E8A-4147-A177-3AD203B41FA5}">
                      <a16:colId xmlns:a16="http://schemas.microsoft.com/office/drawing/2014/main" val="2170046570"/>
                    </a:ext>
                  </a:extLst>
                </a:gridCol>
                <a:gridCol w="10528300">
                  <a:extLst>
                    <a:ext uri="{9D8B030D-6E8A-4147-A177-3AD203B41FA5}">
                      <a16:colId xmlns:a16="http://schemas.microsoft.com/office/drawing/2014/main" val="3612521856"/>
                    </a:ext>
                  </a:extLst>
                </a:gridCol>
              </a:tblGrid>
              <a:tr h="279190">
                <a:tc>
                  <a:txBody>
                    <a:bodyPr/>
                    <a:lstStyle/>
                    <a:p>
                      <a:pPr>
                        <a:lnSpc>
                          <a:spcPct val="115000"/>
                        </a:lnSpc>
                        <a:spcBef>
                          <a:spcPts val="600"/>
                        </a:spcBef>
                        <a:spcAft>
                          <a:spcPts val="0"/>
                        </a:spcAft>
                      </a:pPr>
                      <a:endParaRPr lang="en-GB" sz="2800" dirty="0">
                        <a:solidFill>
                          <a:srgbClr val="253858"/>
                        </a:solidFill>
                        <a:effectLst/>
                        <a:latin typeface="+mn-lt"/>
                        <a:ea typeface="Calibri" panose="020F0502020204030204" pitchFamily="34" charset="0"/>
                        <a:cs typeface="Arial" panose="020B0604020202020204" pitchFamily="34" charset="0"/>
                      </a:endParaRPr>
                    </a:p>
                  </a:txBody>
                  <a:tcPr marL="35109" marR="35109" marT="0" marB="0"/>
                </a:tc>
                <a:tc>
                  <a:txBody>
                    <a:bodyPr/>
                    <a:lstStyle/>
                    <a:p>
                      <a:pPr>
                        <a:lnSpc>
                          <a:spcPct val="115000"/>
                        </a:lnSpc>
                        <a:spcBef>
                          <a:spcPts val="600"/>
                        </a:spcBef>
                        <a:spcAft>
                          <a:spcPts val="0"/>
                        </a:spcAft>
                      </a:pPr>
                      <a:r>
                        <a:rPr lang="en-US" sz="2800" dirty="0">
                          <a:effectLst/>
                          <a:latin typeface="+mn-lt"/>
                        </a:rPr>
                        <a:t>Key steps of an investigation </a:t>
                      </a:r>
                      <a:endParaRPr lang="en-GB" sz="2800" dirty="0">
                        <a:solidFill>
                          <a:srgbClr val="253858"/>
                        </a:solidFill>
                        <a:effectLst/>
                        <a:latin typeface="+mn-lt"/>
                        <a:ea typeface="Calibri" panose="020F0502020204030204" pitchFamily="34" charset="0"/>
                        <a:cs typeface="Arial" panose="020B0604020202020204" pitchFamily="34" charset="0"/>
                      </a:endParaRPr>
                    </a:p>
                  </a:txBody>
                  <a:tcPr marL="35109" marR="35109" marT="0" marB="0"/>
                </a:tc>
                <a:extLst>
                  <a:ext uri="{0D108BD9-81ED-4DB2-BD59-A6C34878D82A}">
                    <a16:rowId xmlns:a16="http://schemas.microsoft.com/office/drawing/2014/main" val="2935328086"/>
                  </a:ext>
                </a:extLst>
              </a:tr>
              <a:tr h="270085">
                <a:tc>
                  <a:txBody>
                    <a:bodyPr/>
                    <a:lstStyle/>
                    <a:p>
                      <a:pPr>
                        <a:lnSpc>
                          <a:spcPct val="115000"/>
                        </a:lnSpc>
                        <a:spcBef>
                          <a:spcPts val="600"/>
                        </a:spcBef>
                        <a:spcAft>
                          <a:spcPts val="0"/>
                        </a:spcAft>
                      </a:pPr>
                      <a:r>
                        <a:rPr lang="en-US" sz="2800" dirty="0">
                          <a:effectLst/>
                          <a:latin typeface="+mn-lt"/>
                        </a:rPr>
                        <a:t>1</a:t>
                      </a:r>
                      <a:endParaRPr lang="en-GB" sz="2800" dirty="0">
                        <a:solidFill>
                          <a:srgbClr val="253858"/>
                        </a:solidFill>
                        <a:effectLst/>
                        <a:latin typeface="+mn-lt"/>
                        <a:ea typeface="Calibri" panose="020F0502020204030204" pitchFamily="34" charset="0"/>
                        <a:cs typeface="Arial" panose="020B0604020202020204" pitchFamily="34" charset="0"/>
                      </a:endParaRPr>
                    </a:p>
                  </a:txBody>
                  <a:tcPr marL="35109" marR="35109" marT="0" marB="0"/>
                </a:tc>
                <a:tc>
                  <a:txBody>
                    <a:bodyPr/>
                    <a:lstStyle/>
                    <a:p>
                      <a:pPr>
                        <a:lnSpc>
                          <a:spcPct val="115000"/>
                        </a:lnSpc>
                        <a:spcBef>
                          <a:spcPts val="600"/>
                        </a:spcBef>
                        <a:spcAft>
                          <a:spcPts val="0"/>
                        </a:spcAft>
                      </a:pPr>
                      <a:r>
                        <a:rPr lang="en-US" sz="2800" dirty="0">
                          <a:effectLst/>
                          <a:latin typeface="+mn-lt"/>
                        </a:rPr>
                        <a:t>Receive an allegation</a:t>
                      </a:r>
                      <a:endParaRPr lang="en-GB" sz="2800" dirty="0">
                        <a:solidFill>
                          <a:srgbClr val="253858"/>
                        </a:solidFill>
                        <a:effectLst/>
                        <a:latin typeface="+mn-lt"/>
                        <a:ea typeface="Calibri" panose="020F0502020204030204" pitchFamily="34" charset="0"/>
                        <a:cs typeface="Arial" panose="020B0604020202020204" pitchFamily="34" charset="0"/>
                      </a:endParaRPr>
                    </a:p>
                  </a:txBody>
                  <a:tcPr marL="35109" marR="35109" marT="0" marB="0"/>
                </a:tc>
                <a:extLst>
                  <a:ext uri="{0D108BD9-81ED-4DB2-BD59-A6C34878D82A}">
                    <a16:rowId xmlns:a16="http://schemas.microsoft.com/office/drawing/2014/main" val="2869197759"/>
                  </a:ext>
                </a:extLst>
              </a:tr>
              <a:tr h="507505">
                <a:tc>
                  <a:txBody>
                    <a:bodyPr/>
                    <a:lstStyle/>
                    <a:p>
                      <a:pPr>
                        <a:lnSpc>
                          <a:spcPct val="115000"/>
                        </a:lnSpc>
                        <a:spcBef>
                          <a:spcPts val="600"/>
                        </a:spcBef>
                        <a:spcAft>
                          <a:spcPts val="0"/>
                        </a:spcAft>
                      </a:pPr>
                      <a:r>
                        <a:rPr lang="en-US" sz="2800">
                          <a:effectLst/>
                          <a:latin typeface="+mn-lt"/>
                        </a:rPr>
                        <a:t>2</a:t>
                      </a:r>
                      <a:endParaRPr lang="en-GB" sz="2800">
                        <a:solidFill>
                          <a:srgbClr val="253858"/>
                        </a:solidFill>
                        <a:effectLst/>
                        <a:latin typeface="+mn-lt"/>
                        <a:ea typeface="Calibri" panose="020F0502020204030204" pitchFamily="34" charset="0"/>
                        <a:cs typeface="Arial" panose="020B0604020202020204" pitchFamily="34" charset="0"/>
                      </a:endParaRPr>
                    </a:p>
                  </a:txBody>
                  <a:tcPr marL="35109" marR="35109" marT="0" marB="0"/>
                </a:tc>
                <a:tc>
                  <a:txBody>
                    <a:bodyPr/>
                    <a:lstStyle/>
                    <a:p>
                      <a:pPr>
                        <a:lnSpc>
                          <a:spcPct val="115000"/>
                        </a:lnSpc>
                        <a:spcBef>
                          <a:spcPts val="600"/>
                        </a:spcBef>
                        <a:spcAft>
                          <a:spcPts val="0"/>
                        </a:spcAft>
                      </a:pPr>
                      <a:r>
                        <a:rPr lang="en-US" sz="2800" dirty="0">
                          <a:effectLst/>
                          <a:latin typeface="+mn-lt"/>
                        </a:rPr>
                        <a:t>Make management decision on how to proceed</a:t>
                      </a:r>
                      <a:endParaRPr lang="en-GB" sz="2800" dirty="0">
                        <a:solidFill>
                          <a:srgbClr val="253858"/>
                        </a:solidFill>
                        <a:effectLst/>
                        <a:latin typeface="+mn-lt"/>
                        <a:ea typeface="Calibri" panose="020F0502020204030204" pitchFamily="34" charset="0"/>
                        <a:cs typeface="Arial" panose="020B0604020202020204" pitchFamily="34" charset="0"/>
                      </a:endParaRPr>
                    </a:p>
                  </a:txBody>
                  <a:tcPr marL="35109" marR="35109" marT="0" marB="0"/>
                </a:tc>
                <a:extLst>
                  <a:ext uri="{0D108BD9-81ED-4DB2-BD59-A6C34878D82A}">
                    <a16:rowId xmlns:a16="http://schemas.microsoft.com/office/drawing/2014/main" val="857355833"/>
                  </a:ext>
                </a:extLst>
              </a:tr>
              <a:tr h="499533">
                <a:tc>
                  <a:txBody>
                    <a:bodyPr/>
                    <a:lstStyle/>
                    <a:p>
                      <a:pPr>
                        <a:lnSpc>
                          <a:spcPct val="115000"/>
                        </a:lnSpc>
                        <a:spcBef>
                          <a:spcPts val="600"/>
                        </a:spcBef>
                        <a:spcAft>
                          <a:spcPts val="0"/>
                        </a:spcAft>
                      </a:pPr>
                      <a:r>
                        <a:rPr lang="en-US" sz="2800">
                          <a:effectLst/>
                          <a:latin typeface="+mn-lt"/>
                        </a:rPr>
                        <a:t>3</a:t>
                      </a:r>
                      <a:endParaRPr lang="en-GB" sz="2800">
                        <a:solidFill>
                          <a:srgbClr val="253858"/>
                        </a:solidFill>
                        <a:effectLst/>
                        <a:latin typeface="+mn-lt"/>
                        <a:ea typeface="Calibri" panose="020F0502020204030204" pitchFamily="34" charset="0"/>
                        <a:cs typeface="Arial" panose="020B0604020202020204" pitchFamily="34" charset="0"/>
                      </a:endParaRPr>
                    </a:p>
                  </a:txBody>
                  <a:tcPr marL="35109" marR="35109" marT="0" marB="0"/>
                </a:tc>
                <a:tc>
                  <a:txBody>
                    <a:bodyPr/>
                    <a:lstStyle/>
                    <a:p>
                      <a:pPr>
                        <a:lnSpc>
                          <a:spcPct val="115000"/>
                        </a:lnSpc>
                        <a:spcBef>
                          <a:spcPts val="600"/>
                        </a:spcBef>
                        <a:spcAft>
                          <a:spcPts val="0"/>
                        </a:spcAft>
                      </a:pPr>
                      <a:r>
                        <a:rPr lang="en-US" sz="2800" dirty="0">
                          <a:effectLst/>
                          <a:latin typeface="+mn-lt"/>
                        </a:rPr>
                        <a:t>Appoint investigation team</a:t>
                      </a:r>
                      <a:endParaRPr lang="en-GB" sz="2800" dirty="0">
                        <a:solidFill>
                          <a:srgbClr val="253858"/>
                        </a:solidFill>
                        <a:effectLst/>
                        <a:latin typeface="+mn-lt"/>
                        <a:ea typeface="Calibri" panose="020F0502020204030204" pitchFamily="34" charset="0"/>
                        <a:cs typeface="Arial" panose="020B0604020202020204" pitchFamily="34" charset="0"/>
                      </a:endParaRPr>
                    </a:p>
                  </a:txBody>
                  <a:tcPr marL="35109" marR="35109" marT="0" marB="0"/>
                </a:tc>
                <a:extLst>
                  <a:ext uri="{0D108BD9-81ED-4DB2-BD59-A6C34878D82A}">
                    <a16:rowId xmlns:a16="http://schemas.microsoft.com/office/drawing/2014/main" val="269365694"/>
                  </a:ext>
                </a:extLst>
              </a:tr>
              <a:tr h="448734">
                <a:tc>
                  <a:txBody>
                    <a:bodyPr/>
                    <a:lstStyle/>
                    <a:p>
                      <a:pPr>
                        <a:lnSpc>
                          <a:spcPct val="115000"/>
                        </a:lnSpc>
                        <a:spcBef>
                          <a:spcPts val="600"/>
                        </a:spcBef>
                        <a:spcAft>
                          <a:spcPts val="0"/>
                        </a:spcAft>
                      </a:pPr>
                      <a:r>
                        <a:rPr lang="en-US" sz="2800">
                          <a:effectLst/>
                          <a:latin typeface="+mn-lt"/>
                        </a:rPr>
                        <a:t>4</a:t>
                      </a:r>
                      <a:endParaRPr lang="en-GB" sz="2800">
                        <a:solidFill>
                          <a:srgbClr val="253858"/>
                        </a:solidFill>
                        <a:effectLst/>
                        <a:latin typeface="+mn-lt"/>
                        <a:ea typeface="Calibri" panose="020F0502020204030204" pitchFamily="34" charset="0"/>
                        <a:cs typeface="Arial" panose="020B0604020202020204" pitchFamily="34" charset="0"/>
                      </a:endParaRPr>
                    </a:p>
                  </a:txBody>
                  <a:tcPr marL="35109" marR="35109" marT="0" marB="0"/>
                </a:tc>
                <a:tc>
                  <a:txBody>
                    <a:bodyPr/>
                    <a:lstStyle/>
                    <a:p>
                      <a:pPr>
                        <a:lnSpc>
                          <a:spcPct val="115000"/>
                        </a:lnSpc>
                        <a:spcBef>
                          <a:spcPts val="600"/>
                        </a:spcBef>
                        <a:spcAft>
                          <a:spcPts val="0"/>
                        </a:spcAft>
                      </a:pPr>
                      <a:r>
                        <a:rPr lang="en-US" sz="2800" dirty="0">
                          <a:effectLst/>
                          <a:latin typeface="+mn-lt"/>
                        </a:rPr>
                        <a:t>Plan the investigation and undertake a risk assessment</a:t>
                      </a:r>
                      <a:endParaRPr lang="en-GB" sz="2800" dirty="0">
                        <a:solidFill>
                          <a:srgbClr val="253858"/>
                        </a:solidFill>
                        <a:effectLst/>
                        <a:latin typeface="+mn-lt"/>
                        <a:ea typeface="Calibri" panose="020F0502020204030204" pitchFamily="34" charset="0"/>
                        <a:cs typeface="Arial" panose="020B0604020202020204" pitchFamily="34" charset="0"/>
                      </a:endParaRPr>
                    </a:p>
                  </a:txBody>
                  <a:tcPr marL="35109" marR="35109" marT="0" marB="0"/>
                </a:tc>
                <a:extLst>
                  <a:ext uri="{0D108BD9-81ED-4DB2-BD59-A6C34878D82A}">
                    <a16:rowId xmlns:a16="http://schemas.microsoft.com/office/drawing/2014/main" val="3139811380"/>
                  </a:ext>
                </a:extLst>
              </a:tr>
              <a:tr h="422997">
                <a:tc>
                  <a:txBody>
                    <a:bodyPr/>
                    <a:lstStyle/>
                    <a:p>
                      <a:pPr>
                        <a:lnSpc>
                          <a:spcPct val="115000"/>
                        </a:lnSpc>
                        <a:spcBef>
                          <a:spcPts val="600"/>
                        </a:spcBef>
                        <a:spcAft>
                          <a:spcPts val="0"/>
                        </a:spcAft>
                      </a:pPr>
                      <a:r>
                        <a:rPr lang="en-US" sz="2800">
                          <a:effectLst/>
                          <a:latin typeface="+mn-lt"/>
                        </a:rPr>
                        <a:t>5</a:t>
                      </a:r>
                      <a:endParaRPr lang="en-GB" sz="2800">
                        <a:solidFill>
                          <a:srgbClr val="253858"/>
                        </a:solidFill>
                        <a:effectLst/>
                        <a:latin typeface="+mn-lt"/>
                        <a:ea typeface="Calibri" panose="020F0502020204030204" pitchFamily="34" charset="0"/>
                        <a:cs typeface="Arial" panose="020B0604020202020204" pitchFamily="34" charset="0"/>
                      </a:endParaRPr>
                    </a:p>
                  </a:txBody>
                  <a:tcPr marL="35109" marR="35109" marT="0" marB="0"/>
                </a:tc>
                <a:tc>
                  <a:txBody>
                    <a:bodyPr/>
                    <a:lstStyle/>
                    <a:p>
                      <a:pPr>
                        <a:lnSpc>
                          <a:spcPct val="115000"/>
                        </a:lnSpc>
                        <a:spcBef>
                          <a:spcPts val="600"/>
                        </a:spcBef>
                        <a:spcAft>
                          <a:spcPts val="0"/>
                        </a:spcAft>
                      </a:pPr>
                      <a:r>
                        <a:rPr lang="en-US" sz="2800">
                          <a:effectLst/>
                          <a:latin typeface="+mn-lt"/>
                        </a:rPr>
                        <a:t>Gather and study background material and documentary evidence</a:t>
                      </a:r>
                      <a:endParaRPr lang="en-GB" sz="2800">
                        <a:solidFill>
                          <a:srgbClr val="253858"/>
                        </a:solidFill>
                        <a:effectLst/>
                        <a:latin typeface="+mn-lt"/>
                        <a:ea typeface="Calibri" panose="020F0502020204030204" pitchFamily="34" charset="0"/>
                        <a:cs typeface="Arial" panose="020B0604020202020204" pitchFamily="34" charset="0"/>
                      </a:endParaRPr>
                    </a:p>
                  </a:txBody>
                  <a:tcPr marL="35109" marR="35109" marT="0" marB="0"/>
                </a:tc>
                <a:extLst>
                  <a:ext uri="{0D108BD9-81ED-4DB2-BD59-A6C34878D82A}">
                    <a16:rowId xmlns:a16="http://schemas.microsoft.com/office/drawing/2014/main" val="1875949916"/>
                  </a:ext>
                </a:extLst>
              </a:tr>
              <a:tr h="422997">
                <a:tc>
                  <a:txBody>
                    <a:bodyPr/>
                    <a:lstStyle/>
                    <a:p>
                      <a:pPr>
                        <a:lnSpc>
                          <a:spcPct val="115000"/>
                        </a:lnSpc>
                        <a:spcBef>
                          <a:spcPts val="600"/>
                        </a:spcBef>
                        <a:spcAft>
                          <a:spcPts val="0"/>
                        </a:spcAft>
                      </a:pPr>
                      <a:r>
                        <a:rPr lang="en-US" sz="2800">
                          <a:effectLst/>
                          <a:latin typeface="+mn-lt"/>
                        </a:rPr>
                        <a:t>6</a:t>
                      </a:r>
                      <a:endParaRPr lang="en-GB" sz="2800">
                        <a:solidFill>
                          <a:srgbClr val="253858"/>
                        </a:solidFill>
                        <a:effectLst/>
                        <a:latin typeface="+mn-lt"/>
                        <a:ea typeface="Calibri" panose="020F0502020204030204" pitchFamily="34" charset="0"/>
                        <a:cs typeface="Arial" panose="020B0604020202020204" pitchFamily="34" charset="0"/>
                      </a:endParaRPr>
                    </a:p>
                  </a:txBody>
                  <a:tcPr marL="35109" marR="35109" marT="0" marB="0"/>
                </a:tc>
                <a:tc>
                  <a:txBody>
                    <a:bodyPr/>
                    <a:lstStyle/>
                    <a:p>
                      <a:pPr>
                        <a:lnSpc>
                          <a:spcPct val="115000"/>
                        </a:lnSpc>
                        <a:spcBef>
                          <a:spcPts val="600"/>
                        </a:spcBef>
                        <a:spcAft>
                          <a:spcPts val="0"/>
                        </a:spcAft>
                      </a:pPr>
                      <a:r>
                        <a:rPr lang="en-US" sz="2800" dirty="0">
                          <a:effectLst/>
                          <a:latin typeface="+mn-lt"/>
                        </a:rPr>
                        <a:t>Update investigations plan and draft interview questions</a:t>
                      </a:r>
                      <a:endParaRPr lang="en-GB" sz="2800" dirty="0">
                        <a:solidFill>
                          <a:srgbClr val="253858"/>
                        </a:solidFill>
                        <a:effectLst/>
                        <a:latin typeface="+mn-lt"/>
                        <a:ea typeface="Calibri" panose="020F0502020204030204" pitchFamily="34" charset="0"/>
                        <a:cs typeface="Arial" panose="020B0604020202020204" pitchFamily="34" charset="0"/>
                      </a:endParaRPr>
                    </a:p>
                  </a:txBody>
                  <a:tcPr marL="35109" marR="35109" marT="0" marB="0"/>
                </a:tc>
                <a:extLst>
                  <a:ext uri="{0D108BD9-81ED-4DB2-BD59-A6C34878D82A}">
                    <a16:rowId xmlns:a16="http://schemas.microsoft.com/office/drawing/2014/main" val="303770915"/>
                  </a:ext>
                </a:extLst>
              </a:tr>
              <a:tr h="502387">
                <a:tc>
                  <a:txBody>
                    <a:bodyPr/>
                    <a:lstStyle/>
                    <a:p>
                      <a:pPr>
                        <a:lnSpc>
                          <a:spcPct val="115000"/>
                        </a:lnSpc>
                        <a:spcBef>
                          <a:spcPts val="600"/>
                        </a:spcBef>
                        <a:spcAft>
                          <a:spcPts val="0"/>
                        </a:spcAft>
                      </a:pPr>
                      <a:r>
                        <a:rPr lang="en-US" sz="2800">
                          <a:effectLst/>
                          <a:latin typeface="+mn-lt"/>
                        </a:rPr>
                        <a:t>7</a:t>
                      </a:r>
                      <a:endParaRPr lang="en-GB" sz="2800">
                        <a:solidFill>
                          <a:srgbClr val="253858"/>
                        </a:solidFill>
                        <a:effectLst/>
                        <a:latin typeface="+mn-lt"/>
                        <a:ea typeface="Calibri" panose="020F0502020204030204" pitchFamily="34" charset="0"/>
                        <a:cs typeface="Arial" panose="020B0604020202020204" pitchFamily="34" charset="0"/>
                      </a:endParaRPr>
                    </a:p>
                  </a:txBody>
                  <a:tcPr marL="35109" marR="35109" marT="0" marB="0"/>
                </a:tc>
                <a:tc>
                  <a:txBody>
                    <a:bodyPr/>
                    <a:lstStyle/>
                    <a:p>
                      <a:pPr>
                        <a:lnSpc>
                          <a:spcPct val="115000"/>
                        </a:lnSpc>
                        <a:spcBef>
                          <a:spcPts val="600"/>
                        </a:spcBef>
                        <a:spcAft>
                          <a:spcPts val="0"/>
                        </a:spcAft>
                      </a:pPr>
                      <a:r>
                        <a:rPr lang="en-US" sz="2800" dirty="0">
                          <a:effectLst/>
                          <a:latin typeface="+mn-lt"/>
                        </a:rPr>
                        <a:t>Interview witnesses</a:t>
                      </a:r>
                      <a:endParaRPr lang="en-GB" sz="2800" dirty="0">
                        <a:solidFill>
                          <a:srgbClr val="253858"/>
                        </a:solidFill>
                        <a:effectLst/>
                        <a:latin typeface="+mn-lt"/>
                        <a:ea typeface="Calibri" panose="020F0502020204030204" pitchFamily="34" charset="0"/>
                        <a:cs typeface="Arial" panose="020B0604020202020204" pitchFamily="34" charset="0"/>
                      </a:endParaRPr>
                    </a:p>
                  </a:txBody>
                  <a:tcPr marL="35109" marR="35109" marT="0" marB="0"/>
                </a:tc>
                <a:extLst>
                  <a:ext uri="{0D108BD9-81ED-4DB2-BD59-A6C34878D82A}">
                    <a16:rowId xmlns:a16="http://schemas.microsoft.com/office/drawing/2014/main" val="2394031176"/>
                  </a:ext>
                </a:extLst>
              </a:tr>
              <a:tr h="422997">
                <a:tc>
                  <a:txBody>
                    <a:bodyPr/>
                    <a:lstStyle/>
                    <a:p>
                      <a:pPr>
                        <a:lnSpc>
                          <a:spcPct val="115000"/>
                        </a:lnSpc>
                        <a:spcBef>
                          <a:spcPts val="600"/>
                        </a:spcBef>
                        <a:spcAft>
                          <a:spcPts val="0"/>
                        </a:spcAft>
                      </a:pPr>
                      <a:r>
                        <a:rPr lang="en-US" sz="2800">
                          <a:effectLst/>
                          <a:latin typeface="+mn-lt"/>
                        </a:rPr>
                        <a:t>8</a:t>
                      </a:r>
                      <a:endParaRPr lang="en-GB" sz="2800">
                        <a:solidFill>
                          <a:srgbClr val="253858"/>
                        </a:solidFill>
                        <a:effectLst/>
                        <a:latin typeface="+mn-lt"/>
                        <a:ea typeface="Calibri" panose="020F0502020204030204" pitchFamily="34" charset="0"/>
                        <a:cs typeface="Arial" panose="020B0604020202020204" pitchFamily="34" charset="0"/>
                      </a:endParaRPr>
                    </a:p>
                  </a:txBody>
                  <a:tcPr marL="35109" marR="35109" marT="0" marB="0"/>
                </a:tc>
                <a:tc>
                  <a:txBody>
                    <a:bodyPr/>
                    <a:lstStyle/>
                    <a:p>
                      <a:pPr>
                        <a:lnSpc>
                          <a:spcPct val="115000"/>
                        </a:lnSpc>
                        <a:spcBef>
                          <a:spcPts val="600"/>
                        </a:spcBef>
                        <a:spcAft>
                          <a:spcPts val="0"/>
                        </a:spcAft>
                      </a:pPr>
                      <a:r>
                        <a:rPr lang="en-US" sz="2800">
                          <a:effectLst/>
                          <a:latin typeface="+mn-lt"/>
                        </a:rPr>
                        <a:t>Write investigation report and management outcome report </a:t>
                      </a:r>
                      <a:endParaRPr lang="en-GB" sz="2800">
                        <a:solidFill>
                          <a:srgbClr val="253858"/>
                        </a:solidFill>
                        <a:effectLst/>
                        <a:latin typeface="+mn-lt"/>
                        <a:ea typeface="Calibri" panose="020F0502020204030204" pitchFamily="34" charset="0"/>
                        <a:cs typeface="Arial" panose="020B0604020202020204" pitchFamily="34" charset="0"/>
                      </a:endParaRPr>
                    </a:p>
                  </a:txBody>
                  <a:tcPr marL="35109" marR="35109" marT="0" marB="0"/>
                </a:tc>
                <a:extLst>
                  <a:ext uri="{0D108BD9-81ED-4DB2-BD59-A6C34878D82A}">
                    <a16:rowId xmlns:a16="http://schemas.microsoft.com/office/drawing/2014/main" val="412916472"/>
                  </a:ext>
                </a:extLst>
              </a:tr>
              <a:tr h="457537">
                <a:tc>
                  <a:txBody>
                    <a:bodyPr/>
                    <a:lstStyle/>
                    <a:p>
                      <a:pPr>
                        <a:lnSpc>
                          <a:spcPct val="115000"/>
                        </a:lnSpc>
                        <a:spcBef>
                          <a:spcPts val="600"/>
                        </a:spcBef>
                        <a:spcAft>
                          <a:spcPts val="0"/>
                        </a:spcAft>
                      </a:pPr>
                      <a:r>
                        <a:rPr lang="en-US" sz="2800">
                          <a:effectLst/>
                          <a:latin typeface="+mn-lt"/>
                        </a:rPr>
                        <a:t>9</a:t>
                      </a:r>
                      <a:endParaRPr lang="en-GB" sz="2800">
                        <a:solidFill>
                          <a:srgbClr val="253858"/>
                        </a:solidFill>
                        <a:effectLst/>
                        <a:latin typeface="+mn-lt"/>
                        <a:ea typeface="Calibri" panose="020F0502020204030204" pitchFamily="34" charset="0"/>
                        <a:cs typeface="Arial" panose="020B0604020202020204" pitchFamily="34" charset="0"/>
                      </a:endParaRPr>
                    </a:p>
                  </a:txBody>
                  <a:tcPr marL="35109" marR="35109" marT="0" marB="0"/>
                </a:tc>
                <a:tc>
                  <a:txBody>
                    <a:bodyPr/>
                    <a:lstStyle/>
                    <a:p>
                      <a:pPr>
                        <a:lnSpc>
                          <a:spcPct val="115000"/>
                        </a:lnSpc>
                        <a:spcBef>
                          <a:spcPts val="600"/>
                        </a:spcBef>
                        <a:spcAft>
                          <a:spcPts val="0"/>
                        </a:spcAft>
                      </a:pPr>
                      <a:r>
                        <a:rPr lang="en-US" sz="2800" dirty="0">
                          <a:effectLst/>
                          <a:latin typeface="+mn-lt"/>
                        </a:rPr>
                        <a:t>Conclude the investigation, and submit report to management for appropriate follow-up</a:t>
                      </a:r>
                      <a:endParaRPr lang="en-GB" sz="2800" dirty="0">
                        <a:solidFill>
                          <a:srgbClr val="253858"/>
                        </a:solidFill>
                        <a:effectLst/>
                        <a:latin typeface="+mn-lt"/>
                        <a:ea typeface="Calibri" panose="020F0502020204030204" pitchFamily="34" charset="0"/>
                        <a:cs typeface="Arial" panose="020B0604020202020204" pitchFamily="34" charset="0"/>
                      </a:endParaRPr>
                    </a:p>
                  </a:txBody>
                  <a:tcPr marL="35109" marR="35109" marT="0" marB="0"/>
                </a:tc>
                <a:extLst>
                  <a:ext uri="{0D108BD9-81ED-4DB2-BD59-A6C34878D82A}">
                    <a16:rowId xmlns:a16="http://schemas.microsoft.com/office/drawing/2014/main" val="3332583273"/>
                  </a:ext>
                </a:extLst>
              </a:tr>
            </a:tbl>
          </a:graphicData>
        </a:graphic>
      </p:graphicFrame>
    </p:spTree>
    <p:extLst>
      <p:ext uri="{BB962C8B-B14F-4D97-AF65-F5344CB8AC3E}">
        <p14:creationId xmlns:p14="http://schemas.microsoft.com/office/powerpoint/2010/main" val="44350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DBFD-CE7E-014C-A256-D633FE8FDD0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13B79F6-8697-8148-B34B-FE5CA7BB06A8}"/>
              </a:ext>
            </a:extLst>
          </p:cNvPr>
          <p:cNvSpPr>
            <a:spLocks noGrp="1"/>
          </p:cNvSpPr>
          <p:nvPr>
            <p:ph idx="1"/>
          </p:nvPr>
        </p:nvSpPr>
        <p:spPr/>
        <p:txBody>
          <a:bodyPr/>
          <a:lstStyle/>
          <a:p>
            <a:pPr lvl="0">
              <a:buClr>
                <a:schemeClr val="accent4"/>
              </a:buClr>
              <a:buSzPct val="80000"/>
              <a:buFont typeface="Wingdings" panose="05000000000000000000" pitchFamily="2" charset="2"/>
              <a:buChar char="§"/>
            </a:pPr>
            <a:r>
              <a:rPr lang="en-AU" dirty="0"/>
              <a:t>Understand and be able to apply the principles of person-</a:t>
            </a:r>
            <a:r>
              <a:rPr lang="en-AU" dirty="0" err="1"/>
              <a:t>centered</a:t>
            </a:r>
            <a:r>
              <a:rPr lang="en-AU" dirty="0"/>
              <a:t> approach, including confidentiality, consent, and how to share information safely.</a:t>
            </a:r>
            <a:endParaRPr lang="en-GB" dirty="0"/>
          </a:p>
          <a:p>
            <a:pPr lvl="0">
              <a:buClr>
                <a:schemeClr val="accent4"/>
              </a:buClr>
              <a:buSzPct val="80000"/>
              <a:buFont typeface="Wingdings" panose="05000000000000000000" pitchFamily="2" charset="2"/>
              <a:buChar char="§"/>
            </a:pPr>
            <a:r>
              <a:rPr lang="en-AU" dirty="0"/>
              <a:t>Understand how to address immediate safety concerns, including providing information.</a:t>
            </a:r>
            <a:endParaRPr lang="en-GB" dirty="0"/>
          </a:p>
          <a:p>
            <a:pPr lvl="0">
              <a:buClr>
                <a:schemeClr val="accent4"/>
              </a:buClr>
              <a:buSzPct val="80000"/>
              <a:buFont typeface="Wingdings" panose="05000000000000000000" pitchFamily="2" charset="2"/>
              <a:buChar char="§"/>
            </a:pPr>
            <a:r>
              <a:rPr lang="en-AU" dirty="0"/>
              <a:t>Understand the process of investigations and the duty to report concerns and maintain confidentiality.</a:t>
            </a:r>
            <a:endParaRPr lang="en-GB" dirty="0"/>
          </a:p>
          <a:p>
            <a:pPr marL="0" indent="0">
              <a:buNone/>
            </a:pPr>
            <a:endParaRPr lang="en-US" dirty="0"/>
          </a:p>
        </p:txBody>
      </p:sp>
      <p:sp>
        <p:nvSpPr>
          <p:cNvPr id="5" name="Footer Placeholder 4">
            <a:extLst>
              <a:ext uri="{FF2B5EF4-FFF2-40B4-BE49-F238E27FC236}">
                <a16:creationId xmlns:a16="http://schemas.microsoft.com/office/drawing/2014/main" id="{EA6FEE60-01E4-7547-B22D-FC7389C5FDC4}"/>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95A063D4-FB17-3347-B64A-9DFE317006A2}"/>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90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B405C0-13DD-4A11-8109-3FDE99E82488}"/>
              </a:ext>
            </a:extLst>
          </p:cNvPr>
          <p:cNvSpPr>
            <a:spLocks noGrp="1"/>
          </p:cNvSpPr>
          <p:nvPr>
            <p:ph type="title"/>
          </p:nvPr>
        </p:nvSpPr>
        <p:spPr>
          <a:xfrm>
            <a:off x="831850" y="3588327"/>
            <a:ext cx="10515600" cy="974148"/>
          </a:xfrm>
          <a:solidFill>
            <a:schemeClr val="accent4"/>
          </a:solidFill>
        </p:spPr>
        <p:txBody>
          <a:bodyPr>
            <a:normAutofit/>
          </a:bodyPr>
          <a:lstStyle/>
          <a:p>
            <a:r>
              <a:rPr lang="en-GB" dirty="0">
                <a:solidFill>
                  <a:schemeClr val="bg1"/>
                </a:solidFill>
              </a:rPr>
              <a:t> Session 4: Additional Sessions</a:t>
            </a:r>
          </a:p>
        </p:txBody>
      </p:sp>
      <p:sp>
        <p:nvSpPr>
          <p:cNvPr id="8" name="Text Placeholder 7">
            <a:extLst>
              <a:ext uri="{FF2B5EF4-FFF2-40B4-BE49-F238E27FC236}">
                <a16:creationId xmlns:a16="http://schemas.microsoft.com/office/drawing/2014/main" id="{E42DA5A8-835A-4D73-A2DA-92BDC5B218EE}"/>
              </a:ext>
            </a:extLst>
          </p:cNvPr>
          <p:cNvSpPr>
            <a:spLocks noGrp="1"/>
          </p:cNvSpPr>
          <p:nvPr>
            <p:ph type="body" idx="1"/>
          </p:nvPr>
        </p:nvSpPr>
        <p:spPr/>
        <p:txBody>
          <a:bodyPr/>
          <a:lstStyle/>
          <a:p>
            <a:endParaRPr lang="en-GB"/>
          </a:p>
        </p:txBody>
      </p:sp>
      <p:sp>
        <p:nvSpPr>
          <p:cNvPr id="11" name="Footer Placeholder 4">
            <a:extLst>
              <a:ext uri="{FF2B5EF4-FFF2-40B4-BE49-F238E27FC236}">
                <a16:creationId xmlns:a16="http://schemas.microsoft.com/office/drawing/2014/main" id="{02BB08CF-C7F2-4470-982D-22217E28F13B}"/>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12" name="Straight Connector 11">
            <a:extLst>
              <a:ext uri="{FF2B5EF4-FFF2-40B4-BE49-F238E27FC236}">
                <a16:creationId xmlns:a16="http://schemas.microsoft.com/office/drawing/2014/main" id="{08527FFC-757F-4562-8D31-14E776D9EFD9}"/>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17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358D-4895-4B82-986E-0EDE51116F0F}"/>
              </a:ext>
            </a:extLst>
          </p:cNvPr>
          <p:cNvSpPr>
            <a:spLocks noGrp="1"/>
          </p:cNvSpPr>
          <p:nvPr>
            <p:ph type="title"/>
          </p:nvPr>
        </p:nvSpPr>
        <p:spPr/>
        <p:txBody>
          <a:bodyPr/>
          <a:lstStyle/>
          <a:p>
            <a:r>
              <a:rPr lang="en-GB" dirty="0"/>
              <a:t>Service Mapping </a:t>
            </a:r>
          </a:p>
        </p:txBody>
      </p:sp>
      <p:sp>
        <p:nvSpPr>
          <p:cNvPr id="6" name="Footer Placeholder 4">
            <a:extLst>
              <a:ext uri="{FF2B5EF4-FFF2-40B4-BE49-F238E27FC236}">
                <a16:creationId xmlns:a16="http://schemas.microsoft.com/office/drawing/2014/main" id="{E2473D0E-D13A-4D4C-A00C-4DED3E1D6E60}"/>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7" name="Straight Connector 6">
            <a:extLst>
              <a:ext uri="{FF2B5EF4-FFF2-40B4-BE49-F238E27FC236}">
                <a16:creationId xmlns:a16="http://schemas.microsoft.com/office/drawing/2014/main" id="{FF8F4CB2-C316-42D6-BAB7-A922E6F7E37F}"/>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81E096C-598B-478F-809B-A493D3AEC80B}"/>
              </a:ext>
            </a:extLst>
          </p:cNvPr>
          <p:cNvPicPr>
            <a:picLocks noChangeAspect="1"/>
          </p:cNvPicPr>
          <p:nvPr/>
        </p:nvPicPr>
        <p:blipFill>
          <a:blip r:embed="rId2"/>
          <a:stretch>
            <a:fillRect/>
          </a:stretch>
        </p:blipFill>
        <p:spPr>
          <a:xfrm>
            <a:off x="7232417" y="1600117"/>
            <a:ext cx="4363175" cy="2790908"/>
          </a:xfrm>
          <a:prstGeom prst="rect">
            <a:avLst/>
          </a:prstGeom>
        </p:spPr>
      </p:pic>
      <p:sp>
        <p:nvSpPr>
          <p:cNvPr id="5" name="Rectangle 4">
            <a:extLst>
              <a:ext uri="{FF2B5EF4-FFF2-40B4-BE49-F238E27FC236}">
                <a16:creationId xmlns:a16="http://schemas.microsoft.com/office/drawing/2014/main" id="{4F7E026B-09AD-4D46-BA4B-6770F0E560AC}"/>
              </a:ext>
            </a:extLst>
          </p:cNvPr>
          <p:cNvSpPr/>
          <p:nvPr/>
        </p:nvSpPr>
        <p:spPr>
          <a:xfrm>
            <a:off x="838200" y="1891999"/>
            <a:ext cx="5191125" cy="3117456"/>
          </a:xfrm>
          <a:prstGeom prst="rect">
            <a:avLst/>
          </a:prstGeom>
        </p:spPr>
        <p:txBody>
          <a:bodyPr wrap="square">
            <a:spAutoFit/>
          </a:bodyPr>
          <a:lstStyle/>
          <a:p>
            <a:pPr marL="342900" lvl="0" indent="-342900">
              <a:lnSpc>
                <a:spcPct val="115000"/>
              </a:lnSpc>
              <a:spcBef>
                <a:spcPts val="600"/>
              </a:spcBef>
              <a:spcAft>
                <a:spcPts val="0"/>
              </a:spcAft>
              <a:buClr>
                <a:srgbClr val="FFC000"/>
              </a:buClr>
              <a:buFont typeface="Wingdings" panose="05000000000000000000" pitchFamily="2" charset="2"/>
              <a:buChar char=""/>
            </a:pPr>
            <a:r>
              <a:rPr lang="en-AU" sz="2400" dirty="0">
                <a:solidFill>
                  <a:srgbClr val="253858"/>
                </a:solidFill>
                <a:latin typeface="Calibri" panose="020F0502020204030204" pitchFamily="34" charset="0"/>
                <a:ea typeface="Times New Roman" panose="02020603050405020304" pitchFamily="18" charset="0"/>
                <a:cs typeface="Arial" panose="020B0604020202020204" pitchFamily="34" charset="0"/>
              </a:rPr>
              <a:t>What steps can you take to update the list </a:t>
            </a:r>
            <a:r>
              <a:rPr lang="en-AU" sz="2400">
                <a:solidFill>
                  <a:srgbClr val="253858"/>
                </a:solidFill>
                <a:latin typeface="Calibri" panose="020F0502020204030204" pitchFamily="34" charset="0"/>
                <a:ea typeface="Times New Roman" panose="02020603050405020304" pitchFamily="18" charset="0"/>
                <a:cs typeface="Arial" panose="020B0604020202020204" pitchFamily="34" charset="0"/>
              </a:rPr>
              <a:t>of services? </a:t>
            </a:r>
            <a:endParaRPr lang="en-AU" sz="2400" dirty="0">
              <a:solidFill>
                <a:srgbClr val="253858"/>
              </a:solidFill>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Bef>
                <a:spcPts val="600"/>
              </a:spcBef>
              <a:spcAft>
                <a:spcPts val="0"/>
              </a:spcAft>
              <a:buClr>
                <a:srgbClr val="FFC000"/>
              </a:buClr>
              <a:buFont typeface="Wingdings" panose="05000000000000000000" pitchFamily="2" charset="2"/>
              <a:buChar char=""/>
            </a:pPr>
            <a:r>
              <a:rPr lang="en-AU" sz="2400" dirty="0">
                <a:solidFill>
                  <a:srgbClr val="253858"/>
                </a:solidFill>
                <a:latin typeface="Calibri" panose="020F0502020204030204" pitchFamily="34" charset="0"/>
                <a:ea typeface="Times New Roman" panose="02020603050405020304" pitchFamily="18" charset="0"/>
                <a:cs typeface="Arial" panose="020B0604020202020204" pitchFamily="34" charset="0"/>
              </a:rPr>
              <a:t>How often should you update it? </a:t>
            </a:r>
            <a:endParaRPr lang="en-GB" sz="2400" dirty="0">
              <a:solidFill>
                <a:srgbClr val="253858"/>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Clr>
                <a:srgbClr val="FFC000"/>
              </a:buClr>
              <a:buFont typeface="Wingdings" panose="05000000000000000000" pitchFamily="2" charset="2"/>
              <a:buChar char=""/>
            </a:pPr>
            <a:r>
              <a:rPr lang="en-AU" sz="2400" dirty="0">
                <a:solidFill>
                  <a:srgbClr val="253858"/>
                </a:solidFill>
                <a:latin typeface="Calibri" panose="020F0502020204030204" pitchFamily="34" charset="0"/>
                <a:ea typeface="Times New Roman" panose="02020603050405020304" pitchFamily="18" charset="0"/>
                <a:cs typeface="Arial" panose="020B0604020202020204" pitchFamily="34" charset="0"/>
              </a:rPr>
              <a:t>Who should this information be shared with?</a:t>
            </a:r>
            <a:endParaRPr lang="en-GB" sz="2400" dirty="0">
              <a:solidFill>
                <a:srgbClr val="253858"/>
              </a:solidFill>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200"/>
              </a:spcAft>
              <a:buClr>
                <a:srgbClr val="FFC000"/>
              </a:buClr>
              <a:buFont typeface="Wingdings" panose="05000000000000000000" pitchFamily="2" charset="2"/>
              <a:buChar char=""/>
            </a:pPr>
            <a:r>
              <a:rPr lang="en-AU" sz="2400" dirty="0">
                <a:solidFill>
                  <a:srgbClr val="253858"/>
                </a:solidFill>
                <a:latin typeface="Calibri" panose="020F0502020204030204" pitchFamily="34" charset="0"/>
                <a:ea typeface="Times New Roman" panose="02020603050405020304" pitchFamily="18" charset="0"/>
                <a:cs typeface="Arial" panose="020B0604020202020204" pitchFamily="34" charset="0"/>
              </a:rPr>
              <a:t>What can you do if the services survivors are referred to are unsafe?</a:t>
            </a:r>
            <a:endParaRPr lang="en-GB" sz="2400" dirty="0">
              <a:solidFill>
                <a:srgbClr val="253858"/>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552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488C15-3D45-48C1-8251-9DC911A7F61E}"/>
              </a:ext>
            </a:extLst>
          </p:cNvPr>
          <p:cNvPicPr>
            <a:picLocks noChangeAspect="1"/>
          </p:cNvPicPr>
          <p:nvPr/>
        </p:nvPicPr>
        <p:blipFill>
          <a:blip r:embed="rId3"/>
          <a:stretch>
            <a:fillRect/>
          </a:stretch>
        </p:blipFill>
        <p:spPr>
          <a:xfrm>
            <a:off x="4857686" y="2828894"/>
            <a:ext cx="2476627" cy="1200212"/>
          </a:xfrm>
          <a:prstGeom prst="rect">
            <a:avLst/>
          </a:prstGeom>
        </p:spPr>
      </p:pic>
      <p:sp>
        <p:nvSpPr>
          <p:cNvPr id="2" name="Title 1">
            <a:extLst>
              <a:ext uri="{FF2B5EF4-FFF2-40B4-BE49-F238E27FC236}">
                <a16:creationId xmlns:a16="http://schemas.microsoft.com/office/drawing/2014/main" id="{EBB1AA78-48B3-4692-B226-BB7EFE452B97}"/>
              </a:ext>
            </a:extLst>
          </p:cNvPr>
          <p:cNvSpPr>
            <a:spLocks noGrp="1"/>
          </p:cNvSpPr>
          <p:nvPr>
            <p:ph type="title"/>
          </p:nvPr>
        </p:nvSpPr>
        <p:spPr/>
        <p:txBody>
          <a:bodyPr/>
          <a:lstStyle/>
          <a:p>
            <a:r>
              <a:rPr lang="en-GB" dirty="0"/>
              <a:t>Safeguarding Virtual Reality </a:t>
            </a:r>
          </a:p>
        </p:txBody>
      </p:sp>
      <p:pic>
        <p:nvPicPr>
          <p:cNvPr id="5" name="Content Placeholder 4">
            <a:extLst>
              <a:ext uri="{FF2B5EF4-FFF2-40B4-BE49-F238E27FC236}">
                <a16:creationId xmlns:a16="http://schemas.microsoft.com/office/drawing/2014/main" id="{6879F3FB-9A34-481B-B5BB-ADA9C4956922}"/>
              </a:ext>
            </a:extLst>
          </p:cNvPr>
          <p:cNvPicPr>
            <a:picLocks noGrp="1" noChangeAspect="1"/>
          </p:cNvPicPr>
          <p:nvPr>
            <p:ph idx="1"/>
          </p:nvPr>
        </p:nvPicPr>
        <p:blipFill>
          <a:blip r:embed="rId4"/>
          <a:stretch>
            <a:fillRect/>
          </a:stretch>
        </p:blipFill>
        <p:spPr>
          <a:xfrm>
            <a:off x="1853701" y="1430628"/>
            <a:ext cx="8640127" cy="4413241"/>
          </a:xfrm>
          <a:prstGeom prst="rect">
            <a:avLst/>
          </a:prstGeom>
        </p:spPr>
      </p:pic>
      <p:sp>
        <p:nvSpPr>
          <p:cNvPr id="6" name="Rectangle 5">
            <a:extLst>
              <a:ext uri="{FF2B5EF4-FFF2-40B4-BE49-F238E27FC236}">
                <a16:creationId xmlns:a16="http://schemas.microsoft.com/office/drawing/2014/main" id="{41B56498-9939-4EB0-9332-32256466DCB0}"/>
              </a:ext>
            </a:extLst>
          </p:cNvPr>
          <p:cNvSpPr/>
          <p:nvPr/>
        </p:nvSpPr>
        <p:spPr>
          <a:xfrm>
            <a:off x="2196443" y="5583808"/>
            <a:ext cx="8132000" cy="369332"/>
          </a:xfrm>
          <a:prstGeom prst="rect">
            <a:avLst/>
          </a:prstGeom>
        </p:spPr>
        <p:txBody>
          <a:bodyPr wrap="square">
            <a:spAutoFit/>
          </a:bodyPr>
          <a:lstStyle/>
          <a:p>
            <a:r>
              <a:rPr lang="en-GB" dirty="0"/>
              <a:t>https://www.humanitarianleadershipacademy.org/safeguarding-vr-case-study/</a:t>
            </a:r>
          </a:p>
        </p:txBody>
      </p:sp>
      <p:pic>
        <p:nvPicPr>
          <p:cNvPr id="8" name="Picture 7">
            <a:extLst>
              <a:ext uri="{FF2B5EF4-FFF2-40B4-BE49-F238E27FC236}">
                <a16:creationId xmlns:a16="http://schemas.microsoft.com/office/drawing/2014/main" id="{B3B4A850-8CD7-4293-9222-A645527F3341}"/>
              </a:ext>
            </a:extLst>
          </p:cNvPr>
          <p:cNvPicPr>
            <a:picLocks noChangeAspect="1"/>
          </p:cNvPicPr>
          <p:nvPr/>
        </p:nvPicPr>
        <p:blipFill>
          <a:blip r:embed="rId3"/>
          <a:stretch>
            <a:fillRect/>
          </a:stretch>
        </p:blipFill>
        <p:spPr>
          <a:xfrm>
            <a:off x="9255515" y="397763"/>
            <a:ext cx="2476627" cy="1200212"/>
          </a:xfrm>
          <a:prstGeom prst="rect">
            <a:avLst/>
          </a:prstGeom>
        </p:spPr>
      </p:pic>
      <p:sp>
        <p:nvSpPr>
          <p:cNvPr id="9" name="Footer Placeholder 4">
            <a:extLst>
              <a:ext uri="{FF2B5EF4-FFF2-40B4-BE49-F238E27FC236}">
                <a16:creationId xmlns:a16="http://schemas.microsoft.com/office/drawing/2014/main" id="{01C0A723-541C-474E-AC10-B24355AD56BE}"/>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B4A44E27-B6B1-48A5-9FC3-80212FE58385}"/>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25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DAA7-897E-45AB-AC4D-500A1BBAE927}"/>
              </a:ext>
            </a:extLst>
          </p:cNvPr>
          <p:cNvSpPr>
            <a:spLocks noGrp="1"/>
          </p:cNvSpPr>
          <p:nvPr>
            <p:ph type="title"/>
          </p:nvPr>
        </p:nvSpPr>
        <p:spPr/>
        <p:txBody>
          <a:bodyPr/>
          <a:lstStyle/>
          <a:p>
            <a:r>
              <a:rPr lang="en-GB" dirty="0"/>
              <a:t>Safeguarding Workplan</a:t>
            </a:r>
          </a:p>
        </p:txBody>
      </p:sp>
      <p:sp>
        <p:nvSpPr>
          <p:cNvPr id="6" name="Footer Placeholder 4">
            <a:extLst>
              <a:ext uri="{FF2B5EF4-FFF2-40B4-BE49-F238E27FC236}">
                <a16:creationId xmlns:a16="http://schemas.microsoft.com/office/drawing/2014/main" id="{13C021AD-C69F-436A-982F-1F14C7A5606E}"/>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7" name="Straight Connector 6">
            <a:extLst>
              <a:ext uri="{FF2B5EF4-FFF2-40B4-BE49-F238E27FC236}">
                <a16:creationId xmlns:a16="http://schemas.microsoft.com/office/drawing/2014/main" id="{5634CF4F-E9E3-4D3B-9959-DA7B10CDF379}"/>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60F22252-72BD-4FB7-8E78-E91DC1AA4C31}"/>
              </a:ext>
            </a:extLst>
          </p:cNvPr>
          <p:cNvPicPr>
            <a:picLocks noGrp="1" noChangeAspect="1"/>
          </p:cNvPicPr>
          <p:nvPr>
            <p:ph idx="1"/>
          </p:nvPr>
        </p:nvPicPr>
        <p:blipFill>
          <a:blip r:embed="rId2"/>
          <a:stretch>
            <a:fillRect/>
          </a:stretch>
        </p:blipFill>
        <p:spPr>
          <a:xfrm>
            <a:off x="3185565" y="1524001"/>
            <a:ext cx="5820870" cy="4499872"/>
          </a:xfrm>
          <a:prstGeom prst="rect">
            <a:avLst/>
          </a:prstGeom>
        </p:spPr>
      </p:pic>
    </p:spTree>
    <p:extLst>
      <p:ext uri="{BB962C8B-B14F-4D97-AF65-F5344CB8AC3E}">
        <p14:creationId xmlns:p14="http://schemas.microsoft.com/office/powerpoint/2010/main" val="124635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74EE-70CB-466D-97E7-63AF58F35594}"/>
              </a:ext>
            </a:extLst>
          </p:cNvPr>
          <p:cNvSpPr>
            <a:spLocks noGrp="1"/>
          </p:cNvSpPr>
          <p:nvPr>
            <p:ph type="title"/>
          </p:nvPr>
        </p:nvSpPr>
        <p:spPr/>
        <p:txBody>
          <a:bodyPr/>
          <a:lstStyle/>
          <a:p>
            <a:r>
              <a:rPr lang="en-GB"/>
              <a:t>Wrap-up</a:t>
            </a:r>
          </a:p>
        </p:txBody>
      </p:sp>
      <p:sp>
        <p:nvSpPr>
          <p:cNvPr id="3" name="Content Placeholder 2">
            <a:extLst>
              <a:ext uri="{FF2B5EF4-FFF2-40B4-BE49-F238E27FC236}">
                <a16:creationId xmlns:a16="http://schemas.microsoft.com/office/drawing/2014/main" id="{B79033C4-85F2-4710-A59E-7EDACAB50D64}"/>
              </a:ext>
            </a:extLst>
          </p:cNvPr>
          <p:cNvSpPr>
            <a:spLocks noGrp="1"/>
          </p:cNvSpPr>
          <p:nvPr>
            <p:ph idx="1"/>
          </p:nvPr>
        </p:nvSpPr>
        <p:spPr/>
        <p:txBody>
          <a:bodyPr/>
          <a:lstStyle/>
          <a:p>
            <a:pPr lvl="0">
              <a:buClr>
                <a:schemeClr val="accent4"/>
              </a:buClr>
              <a:buSzPct val="80000"/>
              <a:buFont typeface="Wingdings" panose="05000000000000000000" pitchFamily="2" charset="2"/>
              <a:buChar char="§"/>
            </a:pPr>
            <a:r>
              <a:rPr lang="en-AU" dirty="0"/>
              <a:t>If SFPs receive a disclosure of a sensitive nature, they should immediately report the concern through the organization’s reporting process and maintain confidentiality.</a:t>
            </a:r>
            <a:endParaRPr lang="en-GB" dirty="0"/>
          </a:p>
          <a:p>
            <a:pPr lvl="0">
              <a:buClr>
                <a:schemeClr val="accent4"/>
              </a:buClr>
              <a:buSzPct val="80000"/>
              <a:buFont typeface="Wingdings" panose="05000000000000000000" pitchFamily="2" charset="2"/>
              <a:buChar char="§"/>
            </a:pPr>
            <a:r>
              <a:rPr lang="en-AU" dirty="0"/>
              <a:t>The immediate safety and well-being concerns of the person affected should be prioritized. SFPs may also provide information on relevant services.</a:t>
            </a:r>
            <a:endParaRPr lang="en-GB" dirty="0"/>
          </a:p>
          <a:p>
            <a:pPr lvl="0">
              <a:buClr>
                <a:schemeClr val="accent4"/>
              </a:buClr>
              <a:buSzPct val="80000"/>
              <a:buFont typeface="Wingdings" panose="05000000000000000000" pitchFamily="2" charset="2"/>
              <a:buChar char="§"/>
            </a:pPr>
            <a:r>
              <a:rPr lang="en-AU" dirty="0"/>
              <a:t>SFPs should understand the process and principles of investigations but are not expected to participate in investigations unless they have specific investigations training </a:t>
            </a:r>
            <a:r>
              <a:rPr lang="en-AU" u="sng" dirty="0"/>
              <a:t>and</a:t>
            </a:r>
            <a:r>
              <a:rPr lang="en-AU" dirty="0"/>
              <a:t> have been requested to do so by the investigations team.</a:t>
            </a:r>
            <a:endParaRPr lang="en-GB" dirty="0"/>
          </a:p>
          <a:p>
            <a:pPr marL="0" indent="0">
              <a:buNone/>
            </a:pPr>
            <a:endParaRPr lang="en-GB" dirty="0"/>
          </a:p>
        </p:txBody>
      </p:sp>
      <p:sp>
        <p:nvSpPr>
          <p:cNvPr id="5" name="Footer Placeholder 4">
            <a:extLst>
              <a:ext uri="{FF2B5EF4-FFF2-40B4-BE49-F238E27FC236}">
                <a16:creationId xmlns:a16="http://schemas.microsoft.com/office/drawing/2014/main" id="{5A3AF3C5-F8A5-41FE-A65D-4205B9FB32A9}"/>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6" name="Straight Connector 5">
            <a:extLst>
              <a:ext uri="{FF2B5EF4-FFF2-40B4-BE49-F238E27FC236}">
                <a16:creationId xmlns:a16="http://schemas.microsoft.com/office/drawing/2014/main" id="{699065FF-999A-43DA-B85C-0F03AF438DE4}"/>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22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B405C0-13DD-4A11-8109-3FDE99E82488}"/>
              </a:ext>
            </a:extLst>
          </p:cNvPr>
          <p:cNvSpPr>
            <a:spLocks noGrp="1"/>
          </p:cNvSpPr>
          <p:nvPr>
            <p:ph type="title"/>
          </p:nvPr>
        </p:nvSpPr>
        <p:spPr>
          <a:xfrm>
            <a:off x="831850" y="3588327"/>
            <a:ext cx="10515600" cy="974148"/>
          </a:xfrm>
          <a:solidFill>
            <a:schemeClr val="accent4"/>
          </a:solidFill>
        </p:spPr>
        <p:txBody>
          <a:bodyPr/>
          <a:lstStyle/>
          <a:p>
            <a:r>
              <a:rPr lang="en-GB" dirty="0">
                <a:solidFill>
                  <a:schemeClr val="bg1"/>
                </a:solidFill>
              </a:rPr>
              <a:t> Session 0</a:t>
            </a:r>
            <a:r>
              <a:rPr lang="en-GB">
                <a:solidFill>
                  <a:schemeClr val="bg1"/>
                </a:solidFill>
              </a:rPr>
              <a:t>: Refresher </a:t>
            </a:r>
            <a:endParaRPr lang="en-GB" dirty="0">
              <a:solidFill>
                <a:schemeClr val="bg1"/>
              </a:solidFill>
            </a:endParaRPr>
          </a:p>
        </p:txBody>
      </p:sp>
      <p:sp>
        <p:nvSpPr>
          <p:cNvPr id="8" name="Text Placeholder 7">
            <a:extLst>
              <a:ext uri="{FF2B5EF4-FFF2-40B4-BE49-F238E27FC236}">
                <a16:creationId xmlns:a16="http://schemas.microsoft.com/office/drawing/2014/main" id="{E42DA5A8-835A-4D73-A2DA-92BDC5B218EE}"/>
              </a:ext>
            </a:extLst>
          </p:cNvPr>
          <p:cNvSpPr>
            <a:spLocks noGrp="1"/>
          </p:cNvSpPr>
          <p:nvPr>
            <p:ph type="body" idx="1"/>
          </p:nvPr>
        </p:nvSpPr>
        <p:spPr/>
        <p:txBody>
          <a:bodyPr/>
          <a:lstStyle/>
          <a:p>
            <a:endParaRPr lang="en-GB"/>
          </a:p>
        </p:txBody>
      </p:sp>
      <p:sp>
        <p:nvSpPr>
          <p:cNvPr id="11" name="Footer Placeholder 4">
            <a:extLst>
              <a:ext uri="{FF2B5EF4-FFF2-40B4-BE49-F238E27FC236}">
                <a16:creationId xmlns:a16="http://schemas.microsoft.com/office/drawing/2014/main" id="{02BB08CF-C7F2-4470-982D-22217E28F13B}"/>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12" name="Straight Connector 11">
            <a:extLst>
              <a:ext uri="{FF2B5EF4-FFF2-40B4-BE49-F238E27FC236}">
                <a16:creationId xmlns:a16="http://schemas.microsoft.com/office/drawing/2014/main" id="{08527FFC-757F-4562-8D31-14E776D9EFD9}"/>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5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DBFD-CE7E-014C-A256-D633FE8FDD07}"/>
              </a:ext>
            </a:extLst>
          </p:cNvPr>
          <p:cNvSpPr>
            <a:spLocks noGrp="1"/>
          </p:cNvSpPr>
          <p:nvPr>
            <p:ph type="title"/>
          </p:nvPr>
        </p:nvSpPr>
        <p:spPr/>
        <p:txBody>
          <a:bodyPr/>
          <a:lstStyle/>
          <a:p>
            <a:r>
              <a:rPr lang="en-US" dirty="0"/>
              <a:t>Ground Rules</a:t>
            </a:r>
          </a:p>
        </p:txBody>
      </p:sp>
      <p:sp>
        <p:nvSpPr>
          <p:cNvPr id="3" name="Content Placeholder 2">
            <a:extLst>
              <a:ext uri="{FF2B5EF4-FFF2-40B4-BE49-F238E27FC236}">
                <a16:creationId xmlns:a16="http://schemas.microsoft.com/office/drawing/2014/main" id="{213B79F6-8697-8148-B34B-FE5CA7BB06A8}"/>
              </a:ext>
            </a:extLst>
          </p:cNvPr>
          <p:cNvSpPr>
            <a:spLocks noGrp="1"/>
          </p:cNvSpPr>
          <p:nvPr>
            <p:ph idx="1"/>
          </p:nvPr>
        </p:nvSpPr>
        <p:spPr>
          <a:xfrm>
            <a:off x="838200" y="1428750"/>
            <a:ext cx="10515600" cy="4748213"/>
          </a:xfrm>
        </p:spPr>
        <p:txBody>
          <a:bodyPr>
            <a:normAutofit lnSpcReduction="10000"/>
          </a:bodyPr>
          <a:lstStyle/>
          <a:p>
            <a:pPr>
              <a:buClr>
                <a:schemeClr val="accent4"/>
              </a:buClr>
              <a:buSzPct val="80000"/>
              <a:buFont typeface="Wingdings" panose="05000000000000000000" pitchFamily="2" charset="2"/>
              <a:buChar char="§"/>
            </a:pPr>
            <a:r>
              <a:rPr lang="en-AU" dirty="0"/>
              <a:t>Ensure you have your preferred name showing. </a:t>
            </a:r>
          </a:p>
          <a:p>
            <a:pPr>
              <a:buClr>
                <a:schemeClr val="accent4"/>
              </a:buClr>
              <a:buSzPct val="80000"/>
              <a:buFont typeface="Wingdings" panose="05000000000000000000" pitchFamily="2" charset="2"/>
              <a:buChar char="§"/>
            </a:pPr>
            <a:r>
              <a:rPr lang="en-AU" dirty="0"/>
              <a:t>Please mute yourself while others are speaking.</a:t>
            </a:r>
            <a:endParaRPr lang="en-GB" dirty="0"/>
          </a:p>
          <a:p>
            <a:pPr>
              <a:buClr>
                <a:schemeClr val="accent4"/>
              </a:buClr>
              <a:buSzPct val="80000"/>
              <a:buFont typeface="Wingdings" panose="05000000000000000000" pitchFamily="2" charset="2"/>
              <a:buChar char="§"/>
            </a:pPr>
            <a:r>
              <a:rPr lang="en-AU" dirty="0"/>
              <a:t>Please keep your video on unless you have connection issues.  </a:t>
            </a:r>
            <a:endParaRPr lang="en-GB" dirty="0"/>
          </a:p>
          <a:p>
            <a:pPr>
              <a:buClr>
                <a:schemeClr val="accent4"/>
              </a:buClr>
              <a:buSzPct val="80000"/>
              <a:buFont typeface="Wingdings" panose="05000000000000000000" pitchFamily="2" charset="2"/>
              <a:buChar char="§"/>
            </a:pPr>
            <a:r>
              <a:rPr lang="en-AU" dirty="0"/>
              <a:t>Please use the chat box / or raise hand when you have questions.</a:t>
            </a:r>
            <a:endParaRPr lang="en-GB" dirty="0"/>
          </a:p>
          <a:p>
            <a:pPr>
              <a:buClr>
                <a:schemeClr val="accent4"/>
              </a:buClr>
              <a:buSzPct val="80000"/>
              <a:buFont typeface="Wingdings" panose="05000000000000000000" pitchFamily="2" charset="2"/>
              <a:buChar char="§"/>
            </a:pPr>
            <a:r>
              <a:rPr lang="en-AU" dirty="0"/>
              <a:t>Only step away from your computer during assigned breaks.</a:t>
            </a:r>
            <a:endParaRPr lang="en-GB" dirty="0"/>
          </a:p>
          <a:p>
            <a:pPr>
              <a:buClr>
                <a:schemeClr val="accent4"/>
              </a:buClr>
              <a:buSzPct val="80000"/>
              <a:buFont typeface="Wingdings" panose="05000000000000000000" pitchFamily="2" charset="2"/>
              <a:buChar char="§"/>
            </a:pPr>
            <a:r>
              <a:rPr lang="en-AU" dirty="0"/>
              <a:t>Please participate as much as possible!</a:t>
            </a:r>
          </a:p>
          <a:p>
            <a:pPr>
              <a:buClr>
                <a:schemeClr val="accent4"/>
              </a:buClr>
              <a:buSzPct val="80000"/>
              <a:buFont typeface="Wingdings" panose="05000000000000000000" pitchFamily="2" charset="2"/>
              <a:buChar char="§"/>
            </a:pPr>
            <a:r>
              <a:rPr lang="en-AU" dirty="0"/>
              <a:t>This session may raise sensitive issues. Please be aware that there is an employee assistance program available. </a:t>
            </a:r>
            <a:endParaRPr lang="en-GB" dirty="0"/>
          </a:p>
          <a:p>
            <a:pPr>
              <a:buClr>
                <a:schemeClr val="accent4"/>
              </a:buClr>
              <a:buSzPct val="80000"/>
              <a:buFont typeface="Wingdings" panose="05000000000000000000" pitchFamily="2" charset="2"/>
              <a:buChar char="§"/>
            </a:pPr>
            <a:r>
              <a:rPr lang="en-AU" dirty="0"/>
              <a:t>Ensure no detailed information about safeguarding experiences are shared.</a:t>
            </a:r>
            <a:endParaRPr lang="en-GB" dirty="0"/>
          </a:p>
          <a:p>
            <a:pPr>
              <a:buFont typeface="Arial" charset="0"/>
              <a:buChar char="•"/>
            </a:pPr>
            <a:endParaRPr lang="en-US" dirty="0"/>
          </a:p>
          <a:p>
            <a:pPr marL="0" indent="0">
              <a:buNone/>
            </a:pPr>
            <a:endParaRPr lang="en-US" dirty="0"/>
          </a:p>
        </p:txBody>
      </p:sp>
      <p:sp>
        <p:nvSpPr>
          <p:cNvPr id="5" name="Footer Placeholder 4">
            <a:extLst>
              <a:ext uri="{FF2B5EF4-FFF2-40B4-BE49-F238E27FC236}">
                <a16:creationId xmlns:a16="http://schemas.microsoft.com/office/drawing/2014/main" id="{EA6FEE60-01E4-7547-B22D-FC7389C5FDC4}"/>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10" name="Straight Connector 9">
            <a:extLst>
              <a:ext uri="{FF2B5EF4-FFF2-40B4-BE49-F238E27FC236}">
                <a16:creationId xmlns:a16="http://schemas.microsoft.com/office/drawing/2014/main" id="{95A063D4-FB17-3347-B64A-9DFE317006A2}"/>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75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B405C0-13DD-4A11-8109-3FDE99E82488}"/>
              </a:ext>
            </a:extLst>
          </p:cNvPr>
          <p:cNvSpPr>
            <a:spLocks noGrp="1"/>
          </p:cNvSpPr>
          <p:nvPr>
            <p:ph type="title"/>
          </p:nvPr>
        </p:nvSpPr>
        <p:spPr>
          <a:xfrm>
            <a:off x="831850" y="2886419"/>
            <a:ext cx="10515600" cy="1676056"/>
          </a:xfrm>
          <a:solidFill>
            <a:schemeClr val="accent4"/>
          </a:solidFill>
        </p:spPr>
        <p:txBody>
          <a:bodyPr>
            <a:normAutofit/>
          </a:bodyPr>
          <a:lstStyle/>
          <a:p>
            <a:r>
              <a:rPr lang="en-GB" dirty="0">
                <a:solidFill>
                  <a:schemeClr val="bg1"/>
                </a:solidFill>
              </a:rPr>
              <a:t> </a:t>
            </a:r>
            <a:r>
              <a:rPr lang="en-GB" sz="5300" dirty="0">
                <a:solidFill>
                  <a:schemeClr val="bg1"/>
                </a:solidFill>
              </a:rPr>
              <a:t>Session 1: Person-</a:t>
            </a:r>
            <a:r>
              <a:rPr lang="en-GB" sz="5300" dirty="0" err="1">
                <a:solidFill>
                  <a:schemeClr val="bg1"/>
                </a:solidFill>
              </a:rPr>
              <a:t>Centered</a:t>
            </a:r>
            <a:r>
              <a:rPr lang="en-GB" sz="5300" dirty="0">
                <a:solidFill>
                  <a:schemeClr val="bg1"/>
                </a:solidFill>
              </a:rPr>
              <a:t> Approach  </a:t>
            </a:r>
            <a:endParaRPr lang="en-GB" dirty="0">
              <a:solidFill>
                <a:schemeClr val="bg1"/>
              </a:solidFill>
            </a:endParaRPr>
          </a:p>
        </p:txBody>
      </p:sp>
      <p:sp>
        <p:nvSpPr>
          <p:cNvPr id="8" name="Text Placeholder 7">
            <a:extLst>
              <a:ext uri="{FF2B5EF4-FFF2-40B4-BE49-F238E27FC236}">
                <a16:creationId xmlns:a16="http://schemas.microsoft.com/office/drawing/2014/main" id="{E42DA5A8-835A-4D73-A2DA-92BDC5B218EE}"/>
              </a:ext>
            </a:extLst>
          </p:cNvPr>
          <p:cNvSpPr>
            <a:spLocks noGrp="1"/>
          </p:cNvSpPr>
          <p:nvPr>
            <p:ph type="body" idx="1"/>
          </p:nvPr>
        </p:nvSpPr>
        <p:spPr/>
        <p:txBody>
          <a:bodyPr/>
          <a:lstStyle/>
          <a:p>
            <a:endParaRPr lang="en-GB"/>
          </a:p>
        </p:txBody>
      </p:sp>
      <p:sp>
        <p:nvSpPr>
          <p:cNvPr id="11" name="Footer Placeholder 4">
            <a:extLst>
              <a:ext uri="{FF2B5EF4-FFF2-40B4-BE49-F238E27FC236}">
                <a16:creationId xmlns:a16="http://schemas.microsoft.com/office/drawing/2014/main" id="{02BB08CF-C7F2-4470-982D-22217E28F13B}"/>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12" name="Straight Connector 11">
            <a:extLst>
              <a:ext uri="{FF2B5EF4-FFF2-40B4-BE49-F238E27FC236}">
                <a16:creationId xmlns:a16="http://schemas.microsoft.com/office/drawing/2014/main" id="{08527FFC-757F-4562-8D31-14E776D9EFD9}"/>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07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DBFD-CE7E-014C-A256-D633FE8FDD07}"/>
              </a:ext>
            </a:extLst>
          </p:cNvPr>
          <p:cNvSpPr>
            <a:spLocks noGrp="1"/>
          </p:cNvSpPr>
          <p:nvPr>
            <p:ph type="title"/>
          </p:nvPr>
        </p:nvSpPr>
        <p:spPr/>
        <p:txBody>
          <a:bodyPr/>
          <a:lstStyle/>
          <a:p>
            <a:r>
              <a:rPr lang="en-US" dirty="0"/>
              <a:t>Reporting Web </a:t>
            </a:r>
          </a:p>
        </p:txBody>
      </p:sp>
      <p:sp>
        <p:nvSpPr>
          <p:cNvPr id="7" name="Footer Placeholder 4">
            <a:extLst>
              <a:ext uri="{FF2B5EF4-FFF2-40B4-BE49-F238E27FC236}">
                <a16:creationId xmlns:a16="http://schemas.microsoft.com/office/drawing/2014/main" id="{5E0208AB-4625-4784-AEAF-6D22D34CB01A}"/>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8" name="Straight Connector 7">
            <a:extLst>
              <a:ext uri="{FF2B5EF4-FFF2-40B4-BE49-F238E27FC236}">
                <a16:creationId xmlns:a16="http://schemas.microsoft.com/office/drawing/2014/main" id="{A016A2DD-B4BE-492B-BE8C-0737E424F81F}"/>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F3F0393F-5555-4B89-BA2B-F47C66A26C6D}"/>
              </a:ext>
            </a:extLst>
          </p:cNvPr>
          <p:cNvPicPr>
            <a:picLocks noGrp="1" noChangeAspect="1"/>
          </p:cNvPicPr>
          <p:nvPr>
            <p:ph idx="1"/>
          </p:nvPr>
        </p:nvPicPr>
        <p:blipFill>
          <a:blip r:embed="rId3"/>
          <a:stretch>
            <a:fillRect/>
          </a:stretch>
        </p:blipFill>
        <p:spPr>
          <a:xfrm>
            <a:off x="5931243" y="916034"/>
            <a:ext cx="5001788" cy="3890280"/>
          </a:xfrm>
          <a:prstGeom prst="rect">
            <a:avLst/>
          </a:prstGeom>
        </p:spPr>
      </p:pic>
      <p:sp>
        <p:nvSpPr>
          <p:cNvPr id="12" name="TextBox 11">
            <a:extLst>
              <a:ext uri="{FF2B5EF4-FFF2-40B4-BE49-F238E27FC236}">
                <a16:creationId xmlns:a16="http://schemas.microsoft.com/office/drawing/2014/main" id="{2AB35F68-DC25-48D3-91A2-006203214A58}"/>
              </a:ext>
            </a:extLst>
          </p:cNvPr>
          <p:cNvSpPr txBox="1"/>
          <p:nvPr/>
        </p:nvSpPr>
        <p:spPr>
          <a:xfrm>
            <a:off x="732930" y="2195171"/>
            <a:ext cx="4556629" cy="1643527"/>
          </a:xfrm>
          <a:prstGeom prst="rect">
            <a:avLst/>
          </a:prstGeom>
          <a:noFill/>
        </p:spPr>
        <p:txBody>
          <a:bodyPr wrap="square" rtlCol="0">
            <a:spAutoFit/>
          </a:bodyPr>
          <a:lstStyle/>
          <a:p>
            <a:pPr marL="228600" indent="-228600">
              <a:lnSpc>
                <a:spcPct val="90000"/>
              </a:lnSpc>
              <a:spcBef>
                <a:spcPts val="1000"/>
              </a:spcBef>
              <a:buClr>
                <a:schemeClr val="accent4"/>
              </a:buClr>
              <a:buSzPct val="80000"/>
              <a:buFont typeface="Wingdings" panose="05000000000000000000" pitchFamily="2" charset="2"/>
              <a:buChar char="§"/>
            </a:pPr>
            <a:r>
              <a:rPr lang="en-AU" sz="2800" dirty="0"/>
              <a:t>Every time a new character becomes involved in the girl’s story, draw an arrow to that character</a:t>
            </a:r>
            <a:endParaRPr lang="en-GB" sz="2800" dirty="0"/>
          </a:p>
        </p:txBody>
      </p:sp>
    </p:spTree>
    <p:extLst>
      <p:ext uri="{BB962C8B-B14F-4D97-AF65-F5344CB8AC3E}">
        <p14:creationId xmlns:p14="http://schemas.microsoft.com/office/powerpoint/2010/main" val="106423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DBFD-CE7E-014C-A256-D633FE8FDD07}"/>
              </a:ext>
            </a:extLst>
          </p:cNvPr>
          <p:cNvSpPr>
            <a:spLocks noGrp="1"/>
          </p:cNvSpPr>
          <p:nvPr>
            <p:ph type="title"/>
          </p:nvPr>
        </p:nvSpPr>
        <p:spPr/>
        <p:txBody>
          <a:bodyPr/>
          <a:lstStyle/>
          <a:p>
            <a:r>
              <a:rPr lang="en-US" dirty="0"/>
              <a:t>Person-Centered Approach </a:t>
            </a:r>
          </a:p>
        </p:txBody>
      </p:sp>
      <p:sp>
        <p:nvSpPr>
          <p:cNvPr id="3" name="Content Placeholder 2">
            <a:extLst>
              <a:ext uri="{FF2B5EF4-FFF2-40B4-BE49-F238E27FC236}">
                <a16:creationId xmlns:a16="http://schemas.microsoft.com/office/drawing/2014/main" id="{213B79F6-8697-8148-B34B-FE5CA7BB06A8}"/>
              </a:ext>
            </a:extLst>
          </p:cNvPr>
          <p:cNvSpPr>
            <a:spLocks noGrp="1"/>
          </p:cNvSpPr>
          <p:nvPr>
            <p:ph idx="1"/>
          </p:nvPr>
        </p:nvSpPr>
        <p:spPr>
          <a:xfrm>
            <a:off x="745834" y="1591833"/>
            <a:ext cx="11132372" cy="4764515"/>
          </a:xfrm>
        </p:spPr>
        <p:txBody>
          <a:bodyPr>
            <a:normAutofit fontScale="92500" lnSpcReduction="20000"/>
          </a:bodyPr>
          <a:lstStyle/>
          <a:p>
            <a:pPr>
              <a:buClr>
                <a:schemeClr val="accent4"/>
              </a:buClr>
              <a:buSzPct val="80000"/>
              <a:buFont typeface="Wingdings" panose="05000000000000000000" pitchFamily="2" charset="2"/>
              <a:buChar char="§"/>
            </a:pPr>
            <a:r>
              <a:rPr lang="en-AU" b="1" dirty="0"/>
              <a:t>Safety and confidentiality</a:t>
            </a:r>
          </a:p>
          <a:p>
            <a:pPr lvl="1">
              <a:buClr>
                <a:schemeClr val="accent4"/>
              </a:buClr>
              <a:buSzPct val="80000"/>
              <a:buFont typeface="Courier New" panose="02070309020205020404" pitchFamily="49" charset="0"/>
              <a:buChar char="o"/>
            </a:pPr>
            <a:r>
              <a:rPr lang="en-AU" dirty="0"/>
              <a:t>Essential for promoting trust and empowerment and reducing the risk of further harm to those involved in the process.</a:t>
            </a:r>
          </a:p>
          <a:p>
            <a:pPr lvl="1">
              <a:buClr>
                <a:schemeClr val="accent4"/>
              </a:buClr>
              <a:buSzPct val="80000"/>
              <a:buFont typeface="Courier New" panose="02070309020205020404" pitchFamily="49" charset="0"/>
              <a:buChar char="o"/>
            </a:pPr>
            <a:r>
              <a:rPr lang="en-AU" dirty="0"/>
              <a:t>Any information should be shared on a strict “need to know” basis. </a:t>
            </a:r>
          </a:p>
          <a:p>
            <a:pPr lvl="1">
              <a:buClr>
                <a:schemeClr val="accent4"/>
              </a:buClr>
              <a:buSzPct val="80000"/>
              <a:buFont typeface="Courier New" panose="02070309020205020404" pitchFamily="49" charset="0"/>
              <a:buChar char="o"/>
            </a:pPr>
            <a:r>
              <a:rPr lang="en-AU" dirty="0"/>
              <a:t>The survivor and/or complainant should be informed about what information will be shared with whom.</a:t>
            </a:r>
          </a:p>
          <a:p>
            <a:pPr>
              <a:buClr>
                <a:schemeClr val="accent4"/>
              </a:buClr>
              <a:buSzPct val="80000"/>
              <a:buFont typeface="Wingdings" panose="05000000000000000000" pitchFamily="2" charset="2"/>
              <a:buChar char="§"/>
            </a:pPr>
            <a:r>
              <a:rPr lang="en-AU" b="1" dirty="0"/>
              <a:t>Right to information</a:t>
            </a:r>
          </a:p>
          <a:p>
            <a:pPr lvl="1">
              <a:buClr>
                <a:schemeClr val="accent4"/>
              </a:buClr>
              <a:buSzPct val="80000"/>
              <a:buFont typeface="Courier New" panose="02070309020205020404" pitchFamily="49" charset="0"/>
              <a:buChar char="o"/>
            </a:pPr>
            <a:r>
              <a:rPr lang="en-AU" dirty="0"/>
              <a:t>Share information about potential next steps and how their information will be kept confidential (or when/with whom it might be shared).</a:t>
            </a:r>
          </a:p>
          <a:p>
            <a:pPr lvl="1">
              <a:buClr>
                <a:schemeClr val="accent4"/>
              </a:buClr>
              <a:buSzPct val="80000"/>
              <a:buFont typeface="Courier New" panose="02070309020205020404" pitchFamily="49" charset="0"/>
              <a:buChar char="o"/>
            </a:pPr>
            <a:r>
              <a:rPr lang="en-AU" dirty="0"/>
              <a:t>Be clear that in some situations, confidentiality may not be guaranteed.</a:t>
            </a:r>
            <a:endParaRPr lang="en-GB" dirty="0"/>
          </a:p>
          <a:p>
            <a:pPr>
              <a:buClr>
                <a:schemeClr val="accent4"/>
              </a:buClr>
              <a:buSzPct val="80000"/>
              <a:buFont typeface="Wingdings" panose="05000000000000000000" pitchFamily="2" charset="2"/>
              <a:buChar char="§"/>
            </a:pPr>
            <a:r>
              <a:rPr lang="en-AU" b="1" dirty="0"/>
              <a:t>Right to choose and be treated with respect, dignity, and non-discrimination</a:t>
            </a:r>
          </a:p>
          <a:p>
            <a:pPr lvl="1">
              <a:buClr>
                <a:schemeClr val="accent4"/>
              </a:buClr>
              <a:buSzPct val="80000"/>
              <a:buFont typeface="Courier New" panose="02070309020205020404" pitchFamily="49" charset="0"/>
              <a:buChar char="o"/>
            </a:pPr>
            <a:r>
              <a:rPr lang="en-AU" dirty="0"/>
              <a:t>All those involved in the process should be treated with dignity and respect, regardless of their age, gender, ethnicity, religion, or any other characteristic. </a:t>
            </a:r>
          </a:p>
          <a:p>
            <a:pPr lvl="1">
              <a:buClr>
                <a:schemeClr val="accent4"/>
              </a:buClr>
              <a:buSzPct val="80000"/>
              <a:buFont typeface="Courier New" panose="02070309020205020404" pitchFamily="49" charset="0"/>
              <a:buChar char="o"/>
            </a:pPr>
            <a:r>
              <a:rPr lang="en-AU" dirty="0"/>
              <a:t>Prioritize the preferences of the survivor where possible and safe. </a:t>
            </a:r>
          </a:p>
          <a:p>
            <a:pPr lvl="1">
              <a:buClr>
                <a:schemeClr val="accent4"/>
              </a:buClr>
              <a:buSzPct val="80000"/>
              <a:buFont typeface="Courier New" panose="02070309020205020404" pitchFamily="49" charset="0"/>
              <a:buChar char="o"/>
            </a:pPr>
            <a:r>
              <a:rPr lang="en-AU" dirty="0"/>
              <a:t>Where the person involved is a child, their best interest should be central to any decisions made.</a:t>
            </a:r>
            <a:endParaRPr lang="en-GB" dirty="0"/>
          </a:p>
          <a:p>
            <a:endParaRPr lang="en-US" b="1" dirty="0"/>
          </a:p>
        </p:txBody>
      </p:sp>
      <p:sp>
        <p:nvSpPr>
          <p:cNvPr id="7" name="Footer Placeholder 4">
            <a:extLst>
              <a:ext uri="{FF2B5EF4-FFF2-40B4-BE49-F238E27FC236}">
                <a16:creationId xmlns:a16="http://schemas.microsoft.com/office/drawing/2014/main" id="{391F509F-75D0-4A86-94BA-0CD2232D383F}"/>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8" name="Straight Connector 7">
            <a:extLst>
              <a:ext uri="{FF2B5EF4-FFF2-40B4-BE49-F238E27FC236}">
                <a16:creationId xmlns:a16="http://schemas.microsoft.com/office/drawing/2014/main" id="{3A8982C6-6C4E-4049-B5FC-E114D1B3B316}"/>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39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459D-DC5C-4C6F-BE8D-7AE6242301E5}"/>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593DF18D-F053-4339-8A58-C6EF5CE20DD1}"/>
              </a:ext>
            </a:extLst>
          </p:cNvPr>
          <p:cNvSpPr>
            <a:spLocks noGrp="1"/>
          </p:cNvSpPr>
          <p:nvPr>
            <p:ph idx="1"/>
          </p:nvPr>
        </p:nvSpPr>
        <p:spPr/>
        <p:txBody>
          <a:bodyPr/>
          <a:lstStyle/>
          <a:p>
            <a:pPr>
              <a:buClr>
                <a:schemeClr val="accent4"/>
              </a:buClr>
              <a:buSzPct val="80000"/>
              <a:buFont typeface="Wingdings" panose="05000000000000000000" pitchFamily="2" charset="2"/>
              <a:buChar char="§"/>
            </a:pPr>
            <a:r>
              <a:rPr lang="en-AU" dirty="0"/>
              <a:t>A person-</a:t>
            </a:r>
            <a:r>
              <a:rPr lang="en-AU" dirty="0" err="1"/>
              <a:t>centered</a:t>
            </a:r>
            <a:r>
              <a:rPr lang="en-AU" dirty="0"/>
              <a:t> approach means ensuring every action and decision is made with the best interests of the person harmed at the </a:t>
            </a:r>
            <a:r>
              <a:rPr lang="en-AU" dirty="0" err="1"/>
              <a:t>center</a:t>
            </a:r>
            <a:r>
              <a:rPr lang="en-AU" dirty="0"/>
              <a:t>. It also means that the safety and well-being of other people involved are considered.</a:t>
            </a:r>
            <a:endParaRPr lang="en-GB" dirty="0"/>
          </a:p>
          <a:p>
            <a:pPr>
              <a:buClr>
                <a:schemeClr val="accent4"/>
              </a:buClr>
              <a:buSzPct val="80000"/>
              <a:buFont typeface="Wingdings" panose="05000000000000000000" pitchFamily="2" charset="2"/>
              <a:buChar char="§"/>
            </a:pPr>
            <a:r>
              <a:rPr lang="en-AU" dirty="0"/>
              <a:t>Reporting mechanisms should consider how sensitive complaints can be made and processed in a simple, safe, and confidential ways. </a:t>
            </a:r>
            <a:endParaRPr lang="en-GB" dirty="0"/>
          </a:p>
          <a:p>
            <a:pPr>
              <a:buClr>
                <a:schemeClr val="accent4"/>
              </a:buClr>
              <a:buSzPct val="80000"/>
              <a:buFont typeface="Wingdings" panose="05000000000000000000" pitchFamily="2" charset="2"/>
              <a:buChar char="§"/>
            </a:pPr>
            <a:r>
              <a:rPr lang="en-AU" dirty="0"/>
              <a:t>All steps in the process should be clearly outlined to survivors to ensure they can make an informed choice.</a:t>
            </a:r>
            <a:endParaRPr lang="en-GB" dirty="0"/>
          </a:p>
        </p:txBody>
      </p:sp>
      <p:sp>
        <p:nvSpPr>
          <p:cNvPr id="5" name="Footer Placeholder 4">
            <a:extLst>
              <a:ext uri="{FF2B5EF4-FFF2-40B4-BE49-F238E27FC236}">
                <a16:creationId xmlns:a16="http://schemas.microsoft.com/office/drawing/2014/main" id="{67350435-1084-4989-AD14-F0E300ECE2FA}"/>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6" name="Straight Connector 5">
            <a:extLst>
              <a:ext uri="{FF2B5EF4-FFF2-40B4-BE49-F238E27FC236}">
                <a16:creationId xmlns:a16="http://schemas.microsoft.com/office/drawing/2014/main" id="{663B16DC-09A8-4B4E-996A-8989C23C3A02}"/>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96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B405C0-13DD-4A11-8109-3FDE99E82488}"/>
              </a:ext>
            </a:extLst>
          </p:cNvPr>
          <p:cNvSpPr>
            <a:spLocks noGrp="1"/>
          </p:cNvSpPr>
          <p:nvPr>
            <p:ph type="title"/>
          </p:nvPr>
        </p:nvSpPr>
        <p:spPr>
          <a:xfrm>
            <a:off x="831850" y="2842054"/>
            <a:ext cx="10515600" cy="1720421"/>
          </a:xfrm>
          <a:solidFill>
            <a:schemeClr val="accent4"/>
          </a:solidFill>
        </p:spPr>
        <p:txBody>
          <a:bodyPr>
            <a:normAutofit/>
          </a:bodyPr>
          <a:lstStyle/>
          <a:p>
            <a:r>
              <a:rPr lang="en-GB" sz="4800" dirty="0">
                <a:solidFill>
                  <a:schemeClr val="bg1"/>
                </a:solidFill>
              </a:rPr>
              <a:t> Session 2: Addressing Immediate Needs</a:t>
            </a:r>
          </a:p>
        </p:txBody>
      </p:sp>
      <p:sp>
        <p:nvSpPr>
          <p:cNvPr id="8" name="Text Placeholder 7">
            <a:extLst>
              <a:ext uri="{FF2B5EF4-FFF2-40B4-BE49-F238E27FC236}">
                <a16:creationId xmlns:a16="http://schemas.microsoft.com/office/drawing/2014/main" id="{E42DA5A8-835A-4D73-A2DA-92BDC5B218EE}"/>
              </a:ext>
            </a:extLst>
          </p:cNvPr>
          <p:cNvSpPr>
            <a:spLocks noGrp="1"/>
          </p:cNvSpPr>
          <p:nvPr>
            <p:ph type="body" idx="1"/>
          </p:nvPr>
        </p:nvSpPr>
        <p:spPr/>
        <p:txBody>
          <a:bodyPr/>
          <a:lstStyle/>
          <a:p>
            <a:endParaRPr lang="en-GB"/>
          </a:p>
        </p:txBody>
      </p:sp>
      <p:sp>
        <p:nvSpPr>
          <p:cNvPr id="11" name="Footer Placeholder 4">
            <a:extLst>
              <a:ext uri="{FF2B5EF4-FFF2-40B4-BE49-F238E27FC236}">
                <a16:creationId xmlns:a16="http://schemas.microsoft.com/office/drawing/2014/main" id="{02BB08CF-C7F2-4470-982D-22217E28F13B}"/>
              </a:ext>
            </a:extLst>
          </p:cNvPr>
          <p:cNvSpPr>
            <a:spLocks noGrp="1"/>
          </p:cNvSpPr>
          <p:nvPr>
            <p:ph type="ftr" sz="quarter" idx="11"/>
          </p:nvPr>
        </p:nvSpPr>
        <p:spPr>
          <a:xfrm>
            <a:off x="-1103555" y="6356349"/>
            <a:ext cx="4114800" cy="365125"/>
          </a:xfrm>
        </p:spPr>
        <p:txBody>
          <a:bodyPr/>
          <a:lstStyle/>
          <a:p>
            <a:r>
              <a:rPr lang="en-US" dirty="0">
                <a:solidFill>
                  <a:schemeClr val="accent4"/>
                </a:solidFill>
                <a:latin typeface="Segoe UI Emoji" panose="020B0502040204020203" pitchFamily="34" charset="0"/>
                <a:ea typeface="Segoe UI Emoji" panose="020B0502040204020203" pitchFamily="34" charset="0"/>
              </a:rPr>
              <a:t>SFP Training</a:t>
            </a:r>
          </a:p>
        </p:txBody>
      </p:sp>
      <p:cxnSp>
        <p:nvCxnSpPr>
          <p:cNvPr id="12" name="Straight Connector 11">
            <a:extLst>
              <a:ext uri="{FF2B5EF4-FFF2-40B4-BE49-F238E27FC236}">
                <a16:creationId xmlns:a16="http://schemas.microsoft.com/office/drawing/2014/main" id="{08527FFC-757F-4562-8D31-14E776D9EFD9}"/>
              </a:ext>
            </a:extLst>
          </p:cNvPr>
          <p:cNvCxnSpPr/>
          <p:nvPr/>
        </p:nvCxnSpPr>
        <p:spPr>
          <a:xfrm>
            <a:off x="0" y="6356349"/>
            <a:ext cx="12192000" cy="0"/>
          </a:xfrm>
          <a:prstGeom prst="line">
            <a:avLst/>
          </a:prstGeom>
          <a:ln w="25400">
            <a:solidFill>
              <a:schemeClr val="accent2">
                <a:alpha val="4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30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d0bf335-8635-4981-a3e7-d6f246598763">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E006770F72A2468861FB17890BD14B" ma:contentTypeVersion="13" ma:contentTypeDescription="Create a new document." ma:contentTypeScope="" ma:versionID="e193b4c15db1e5ed10ed2e71b1bbf01b">
  <xsd:schema xmlns:xsd="http://www.w3.org/2001/XMLSchema" xmlns:xs="http://www.w3.org/2001/XMLSchema" xmlns:p="http://schemas.microsoft.com/office/2006/metadata/properties" xmlns:ns3="539cbf81-9a0b-4a9f-ab89-c212337e851d" xmlns:ns4="8d0bf335-8635-4981-a3e7-d6f246598763" targetNamespace="http://schemas.microsoft.com/office/2006/metadata/properties" ma:root="true" ma:fieldsID="5b32687da8827a98d2be92f63c5befa2" ns3:_="" ns4:_="">
    <xsd:import namespace="539cbf81-9a0b-4a9f-ab89-c212337e851d"/>
    <xsd:import namespace="8d0bf335-8635-4981-a3e7-d6f2465987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cbf81-9a0b-4a9f-ab89-c212337e8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0bf335-8635-4981-a3e7-d6f2465987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273C8E-5E39-4D63-9FAE-92DCF7E6BC24}">
  <ds:schemaRefs>
    <ds:schemaRef ds:uri="8d0bf335-8635-4981-a3e7-d6f246598763"/>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539cbf81-9a0b-4a9f-ab89-c212337e851d"/>
  </ds:schemaRefs>
</ds:datastoreItem>
</file>

<file path=customXml/itemProps2.xml><?xml version="1.0" encoding="utf-8"?>
<ds:datastoreItem xmlns:ds="http://schemas.openxmlformats.org/officeDocument/2006/customXml" ds:itemID="{4B26405E-4094-4C8D-86DA-9FAAE9404CA9}">
  <ds:schemaRefs>
    <ds:schemaRef ds:uri="http://schemas.microsoft.com/sharepoint/v3/contenttype/forms"/>
  </ds:schemaRefs>
</ds:datastoreItem>
</file>

<file path=customXml/itemProps3.xml><?xml version="1.0" encoding="utf-8"?>
<ds:datastoreItem xmlns:ds="http://schemas.openxmlformats.org/officeDocument/2006/customXml" ds:itemID="{E31E6E9D-76C8-4500-AF77-9AE0D9AD60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cbf81-9a0b-4a9f-ab89-c212337e851d"/>
    <ds:schemaRef ds:uri="8d0bf335-8635-4981-a3e7-d6f2465987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371</TotalTime>
  <Words>1347</Words>
  <Application>Microsoft Office PowerPoint</Application>
  <PresentationFormat>Widescreen</PresentationFormat>
  <Paragraphs>172</Paragraphs>
  <Slides>24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Courier New</vt:lpstr>
      <vt:lpstr>Segoe UI Emoji</vt:lpstr>
      <vt:lpstr>Times New Roman</vt:lpstr>
      <vt:lpstr>Wingdings</vt:lpstr>
      <vt:lpstr>Office Theme</vt:lpstr>
      <vt:lpstr>PowerPoint Presentation</vt:lpstr>
      <vt:lpstr>Learning Objectives</vt:lpstr>
      <vt:lpstr> Session 0: Refresher </vt:lpstr>
      <vt:lpstr>Ground Rules</vt:lpstr>
      <vt:lpstr> Session 1: Person-Centered Approach  </vt:lpstr>
      <vt:lpstr>Reporting Web </vt:lpstr>
      <vt:lpstr>Person-Centered Approach </vt:lpstr>
      <vt:lpstr>Conclusions</vt:lpstr>
      <vt:lpstr> Session 2: Addressing Immediate Needs</vt:lpstr>
      <vt:lpstr>Do’s and Don’ts</vt:lpstr>
      <vt:lpstr>Common Reactions to Sexual Violence</vt:lpstr>
      <vt:lpstr>Recording Information</vt:lpstr>
      <vt:lpstr>Mapping Services</vt:lpstr>
      <vt:lpstr>Mapping Services</vt:lpstr>
      <vt:lpstr>Optional: Video</vt:lpstr>
      <vt:lpstr>Conclusions</vt:lpstr>
      <vt:lpstr> Session 3: Investigations</vt:lpstr>
      <vt:lpstr>Investigations </vt:lpstr>
      <vt:lpstr>PowerPoint Presentation</vt:lpstr>
      <vt:lpstr> Session 4: Additional Sessions</vt:lpstr>
      <vt:lpstr>Service Mapping </vt:lpstr>
      <vt:lpstr>Safeguarding Virtual Reality </vt:lpstr>
      <vt:lpstr>Safeguarding Workplan</vt:lpstr>
      <vt:lpstr>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jflint@humanitarianadvisorygroup.org</dc:creator>
  <cp:lastModifiedBy>Eddie Rogers</cp:lastModifiedBy>
  <cp:revision>17</cp:revision>
  <dcterms:created xsi:type="dcterms:W3CDTF">2020-06-25T07:17:32Z</dcterms:created>
  <dcterms:modified xsi:type="dcterms:W3CDTF">2022-03-24T18:25:43Z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0x0101006BE006770F72A2468861FB17890BD14B</vt:lpwstr>
  </property>
  <property fmtid="{D5CDD505-2E9C-101B-9397-08002B2CF9AE}" pid="3" name="Order">
    <vt:r8>1700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