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50"/>
  </p:notesMasterIdLst>
  <p:sldIdLst>
    <p:sldId id="389" r:id="rId2"/>
    <p:sldId id="404" r:id="rId3"/>
    <p:sldId id="395" r:id="rId4"/>
    <p:sldId id="440" r:id="rId5"/>
    <p:sldId id="399" r:id="rId6"/>
    <p:sldId id="376" r:id="rId7"/>
    <p:sldId id="441" r:id="rId8"/>
    <p:sldId id="442" r:id="rId9"/>
    <p:sldId id="443" r:id="rId10"/>
    <p:sldId id="448" r:id="rId11"/>
    <p:sldId id="444" r:id="rId12"/>
    <p:sldId id="410" r:id="rId13"/>
    <p:sldId id="447" r:id="rId14"/>
    <p:sldId id="412" r:id="rId15"/>
    <p:sldId id="411" r:id="rId16"/>
    <p:sldId id="413" r:id="rId17"/>
    <p:sldId id="414" r:id="rId18"/>
    <p:sldId id="415" r:id="rId19"/>
    <p:sldId id="416" r:id="rId20"/>
    <p:sldId id="272" r:id="rId21"/>
    <p:sldId id="417" r:id="rId22"/>
    <p:sldId id="418" r:id="rId23"/>
    <p:sldId id="445" r:id="rId24"/>
    <p:sldId id="375" r:id="rId25"/>
    <p:sldId id="420" r:id="rId26"/>
    <p:sldId id="419" r:id="rId27"/>
    <p:sldId id="421" r:id="rId28"/>
    <p:sldId id="422" r:id="rId29"/>
    <p:sldId id="423" r:id="rId30"/>
    <p:sldId id="424" r:id="rId31"/>
    <p:sldId id="425" r:id="rId32"/>
    <p:sldId id="426" r:id="rId33"/>
    <p:sldId id="451" r:id="rId34"/>
    <p:sldId id="427" r:id="rId35"/>
    <p:sldId id="450" r:id="rId36"/>
    <p:sldId id="428" r:id="rId37"/>
    <p:sldId id="429" r:id="rId38"/>
    <p:sldId id="430" r:id="rId39"/>
    <p:sldId id="431" r:id="rId40"/>
    <p:sldId id="432" r:id="rId41"/>
    <p:sldId id="433" r:id="rId42"/>
    <p:sldId id="434" r:id="rId43"/>
    <p:sldId id="435" r:id="rId44"/>
    <p:sldId id="436" r:id="rId45"/>
    <p:sldId id="437" r:id="rId46"/>
    <p:sldId id="452" r:id="rId47"/>
    <p:sldId id="439" r:id="rId48"/>
    <p:sldId id="368"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A6"/>
    <a:srgbClr val="CC0000"/>
    <a:srgbClr val="003399"/>
    <a:srgbClr val="99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BB58AE-FC0D-4C92-BDBD-CF04FEBF9704}" v="19" dt="2023-03-29T20:18:26.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275" autoAdjust="0"/>
  </p:normalViewPr>
  <p:slideViewPr>
    <p:cSldViewPr>
      <p:cViewPr varScale="1">
        <p:scale>
          <a:sx n="56" d="100"/>
          <a:sy n="56" d="100"/>
        </p:scale>
        <p:origin x="1604" y="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a Gerace" userId="g5dTaCjVEziFJWJW6sjDi2XRKJrsncasJ02w1Ph+onY=" providerId="None" clId="Web-{C7BB58AE-FC0D-4C92-BDBD-CF04FEBF9704}"/>
    <pc:docChg chg="modSld">
      <pc:chgData name="Michaela Gerace" userId="g5dTaCjVEziFJWJW6sjDi2XRKJrsncasJ02w1Ph+onY=" providerId="None" clId="Web-{C7BB58AE-FC0D-4C92-BDBD-CF04FEBF9704}" dt="2023-03-29T20:18:26.033" v="16"/>
      <pc:docMkLst>
        <pc:docMk/>
      </pc:docMkLst>
      <pc:sldChg chg="addSp modSp">
        <pc:chgData name="Michaela Gerace" userId="g5dTaCjVEziFJWJW6sjDi2XRKJrsncasJ02w1Ph+onY=" providerId="None" clId="Web-{C7BB58AE-FC0D-4C92-BDBD-CF04FEBF9704}" dt="2023-03-29T20:18:26.033" v="16"/>
        <pc:sldMkLst>
          <pc:docMk/>
          <pc:sldMk cId="0" sldId="368"/>
        </pc:sldMkLst>
        <pc:spChg chg="add">
          <ac:chgData name="Michaela Gerace" userId="g5dTaCjVEziFJWJW6sjDi2XRKJrsncasJ02w1Ph+onY=" providerId="None" clId="Web-{C7BB58AE-FC0D-4C92-BDBD-CF04FEBF9704}" dt="2023-03-29T20:18:26.033" v="16"/>
          <ac:spMkLst>
            <pc:docMk/>
            <pc:sldMk cId="0" sldId="368"/>
            <ac:spMk id="4" creationId="{52272B6E-0E6F-BD64-21BE-DBFB51B7FC18}"/>
          </ac:spMkLst>
        </pc:spChg>
        <pc:grpChg chg="mod">
          <ac:chgData name="Michaela Gerace" userId="g5dTaCjVEziFJWJW6sjDi2XRKJrsncasJ02w1Ph+onY=" providerId="None" clId="Web-{C7BB58AE-FC0D-4C92-BDBD-CF04FEBF9704}" dt="2023-03-29T20:18:23.846" v="15" actId="1076"/>
          <ac:grpSpMkLst>
            <pc:docMk/>
            <pc:sldMk cId="0" sldId="368"/>
            <ac:grpSpMk id="69637" creationId="{D2FCC8C9-EEEB-697D-38CB-2B458895C97D}"/>
          </ac:grpSpMkLst>
        </pc:grpChg>
      </pc:sldChg>
      <pc:sldChg chg="addSp modSp">
        <pc:chgData name="Michaela Gerace" userId="g5dTaCjVEziFJWJW6sjDi2XRKJrsncasJ02w1Ph+onY=" providerId="None" clId="Web-{C7BB58AE-FC0D-4C92-BDBD-CF04FEBF9704}" dt="2023-03-29T20:18:09.799" v="14" actId="1076"/>
        <pc:sldMkLst>
          <pc:docMk/>
          <pc:sldMk cId="0" sldId="389"/>
        </pc:sldMkLst>
        <pc:spChg chg="add mod">
          <ac:chgData name="Michaela Gerace" userId="g5dTaCjVEziFJWJW6sjDi2XRKJrsncasJ02w1Ph+onY=" providerId="None" clId="Web-{C7BB58AE-FC0D-4C92-BDBD-CF04FEBF9704}" dt="2023-03-29T20:18:09.799" v="14" actId="1076"/>
          <ac:spMkLst>
            <pc:docMk/>
            <pc:sldMk cId="0" sldId="389"/>
            <ac:spMk id="2" creationId="{57ED170F-01ED-0A7E-A046-B63236D7A5AB}"/>
          </ac:spMkLst>
        </pc:spChg>
        <pc:spChg chg="mod">
          <ac:chgData name="Michaela Gerace" userId="g5dTaCjVEziFJWJW6sjDi2XRKJrsncasJ02w1Ph+onY=" providerId="None" clId="Web-{C7BB58AE-FC0D-4C92-BDBD-CF04FEBF9704}" dt="2023-03-29T20:18:07.236" v="13" actId="1076"/>
          <ac:spMkLst>
            <pc:docMk/>
            <pc:sldMk cId="0" sldId="389"/>
            <ac:spMk id="7171" creationId="{451C6ACA-8E04-6740-11DE-7A2BABC33B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9882567-0182-A383-D2F2-E7BCC951113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cs typeface="Arial" charset="0"/>
              </a:defRPr>
            </a:lvl1pPr>
          </a:lstStyle>
          <a:p>
            <a:pPr>
              <a:defRPr/>
            </a:pPr>
            <a:endParaRPr lang="en-US"/>
          </a:p>
        </p:txBody>
      </p:sp>
      <p:sp>
        <p:nvSpPr>
          <p:cNvPr id="3075" name="Rectangle 3">
            <a:extLst>
              <a:ext uri="{FF2B5EF4-FFF2-40B4-BE49-F238E27FC236}">
                <a16:creationId xmlns:a16="http://schemas.microsoft.com/office/drawing/2014/main" id="{08E0879E-CB61-CDD2-6846-6D9DAB4AF97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cs typeface="Arial" charset="0"/>
              </a:defRPr>
            </a:lvl1pPr>
          </a:lstStyle>
          <a:p>
            <a:pPr>
              <a:defRPr/>
            </a:pPr>
            <a:endParaRPr lang="en-US"/>
          </a:p>
        </p:txBody>
      </p:sp>
      <p:sp>
        <p:nvSpPr>
          <p:cNvPr id="6148" name="Rectangle 4">
            <a:extLst>
              <a:ext uri="{FF2B5EF4-FFF2-40B4-BE49-F238E27FC236}">
                <a16:creationId xmlns:a16="http://schemas.microsoft.com/office/drawing/2014/main" id="{ED8EC5FF-15FC-A2AA-2A59-7910ECE8B07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63F919B1-BED5-3FB9-6D9C-41B5DD81620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CB9F3619-B1C0-0B96-5941-771AB5C195F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cs typeface="Arial" charset="0"/>
              </a:defRPr>
            </a:lvl1pPr>
          </a:lstStyle>
          <a:p>
            <a:pPr>
              <a:defRPr/>
            </a:pPr>
            <a:endParaRPr lang="en-US"/>
          </a:p>
        </p:txBody>
      </p:sp>
      <p:sp>
        <p:nvSpPr>
          <p:cNvPr id="3079" name="Rectangle 7">
            <a:extLst>
              <a:ext uri="{FF2B5EF4-FFF2-40B4-BE49-F238E27FC236}">
                <a16:creationId xmlns:a16="http://schemas.microsoft.com/office/drawing/2014/main" id="{59036CCD-5DB3-BAA1-4773-9448C1B2275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C2775E4-3884-4CDF-8B92-D3A13146BB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60999D3-0AF5-049C-0DC3-6F770E5967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E9093C6-2AFB-4E67-8D72-6DABA1860C88}" type="slidenum">
              <a:rPr lang="en-US" altLang="en-US" smtClean="0"/>
              <a:pPr>
                <a:spcBef>
                  <a:spcPct val="0"/>
                </a:spcBef>
              </a:pPr>
              <a:t>1</a:t>
            </a:fld>
            <a:endParaRPr lang="en-US" altLang="en-US"/>
          </a:p>
        </p:txBody>
      </p:sp>
      <p:sp>
        <p:nvSpPr>
          <p:cNvPr id="8195" name="Rectangle 2">
            <a:extLst>
              <a:ext uri="{FF2B5EF4-FFF2-40B4-BE49-F238E27FC236}">
                <a16:creationId xmlns:a16="http://schemas.microsoft.com/office/drawing/2014/main" id="{549896D6-F9C1-9C3E-10D4-BADEFDE7053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2C7FD1F1-B15E-805E-3162-CF99564556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0E733BF-AF64-D2E1-63AA-8FF4A85E4284}"/>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67129B25-D06F-E93A-EFAD-9E31996CFC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38916" name="Slide Number Placeholder 3">
            <a:extLst>
              <a:ext uri="{FF2B5EF4-FFF2-40B4-BE49-F238E27FC236}">
                <a16:creationId xmlns:a16="http://schemas.microsoft.com/office/drawing/2014/main" id="{3DEE5C93-7F34-F4AA-8903-0ED7F09B0F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2CD452-F1D0-4240-B21B-6DF97032E89F}"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F2BAA41-4D80-F248-F643-3A55BF36796E}"/>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5CAAF90C-1CA1-500A-9367-B93D13E8E1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41988" name="Slide Number Placeholder 3">
            <a:extLst>
              <a:ext uri="{FF2B5EF4-FFF2-40B4-BE49-F238E27FC236}">
                <a16:creationId xmlns:a16="http://schemas.microsoft.com/office/drawing/2014/main" id="{FEC5F473-DE32-6D38-6D26-4FAD7FD873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343DA97-2974-4B7E-B2F6-05EF701DA2E4}" type="slidenum">
              <a:rPr lang="en-US" altLang="en-US" smtClean="0"/>
              <a:pPr>
                <a:spcBef>
                  <a:spcPct val="0"/>
                </a:spcBef>
              </a:pPr>
              <a:t>24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BA0F5B3-8511-E07F-E418-1F3FDBA513DC}"/>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69890AB3-A81C-2C70-BBFC-2AEA224C3D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45060" name="Slide Number Placeholder 3">
            <a:extLst>
              <a:ext uri="{FF2B5EF4-FFF2-40B4-BE49-F238E27FC236}">
                <a16:creationId xmlns:a16="http://schemas.microsoft.com/office/drawing/2014/main" id="{46BBDD4C-C801-B97A-BD9E-B3B8096557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C2F0DB-0243-41C7-9912-3B2FBD501948}"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309D5FA-345B-6534-8EF9-027F642BD196}"/>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8160DA42-739E-ECFF-FC63-1F99822477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51204" name="Slide Number Placeholder 3">
            <a:extLst>
              <a:ext uri="{FF2B5EF4-FFF2-40B4-BE49-F238E27FC236}">
                <a16:creationId xmlns:a16="http://schemas.microsoft.com/office/drawing/2014/main" id="{739F3070-2AAD-91E5-5D32-202C348167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27FDF9-E7BB-4802-990F-757F2B494D70}"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28C57BA-E6A7-828B-BFA3-3ED2D97A9624}"/>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9245637E-61D5-E1C3-B423-AF05585514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58372" name="Slide Number Placeholder 3">
            <a:extLst>
              <a:ext uri="{FF2B5EF4-FFF2-40B4-BE49-F238E27FC236}">
                <a16:creationId xmlns:a16="http://schemas.microsoft.com/office/drawing/2014/main" id="{4406287C-CF02-C4C8-4045-0BBB0241E8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5910AE-70FE-4FA9-BE79-42024F62628F}"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DC6801B-8B8E-2D55-3FD4-5590DB384D40}"/>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C5848938-C2A3-27F0-DB31-CBC82C6D00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cs typeface="Arial" panose="020B0604020202020204" pitchFamily="34" charset="0"/>
              </a:rPr>
              <a:t>Answer any question asked, time permitting. Ask people to write e-mail about any remaining question they may have and ensure answers are delivered timely.</a:t>
            </a:r>
          </a:p>
        </p:txBody>
      </p:sp>
      <p:sp>
        <p:nvSpPr>
          <p:cNvPr id="70660" name="Slide Number Placeholder 3">
            <a:extLst>
              <a:ext uri="{FF2B5EF4-FFF2-40B4-BE49-F238E27FC236}">
                <a16:creationId xmlns:a16="http://schemas.microsoft.com/office/drawing/2014/main" id="{4DEAAF54-7D14-DF80-A881-879A7E4F7D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09256B-13EC-4474-8BD1-9A67ABA45888}"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6E28930-5CA3-C5A4-D1AA-C2AFAAE7BA26}"/>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96DE4E12-F518-6FCE-A427-D47DFE7DE7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0DBB248B-49A0-FA62-1EC1-57AAD484EC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E4F97D4-457E-4701-B5D6-584DC1725864}"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C0BECD9-C019-0E97-D1A8-598B460EE44C}"/>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23CF9C26-DCB6-9828-7844-0C6AFB75BF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06457713-731D-F7C6-5A5A-C22161C47A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2451F1-DA51-4356-9566-DFD210C53F3B}"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EB0AC02-AED7-159A-6953-11B192007538}"/>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5A15B2AA-23F4-96F2-C7C7-3D2654F0F3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14340" name="Slide Number Placeholder 3">
            <a:extLst>
              <a:ext uri="{FF2B5EF4-FFF2-40B4-BE49-F238E27FC236}">
                <a16:creationId xmlns:a16="http://schemas.microsoft.com/office/drawing/2014/main" id="{4E71A0E4-F9C4-FB34-AA37-AE7B9F2D8B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29E3D7-E4D3-4734-9E08-5F98A8BA03A7}"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5B89F5B-C86F-6966-67E4-571F1F0400EC}"/>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6A833F14-4976-DDE2-1617-716008D571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A5E35F22-714A-EE3E-27CB-2D3D1DED69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60A7B3-D647-41EF-8C9E-DD1FB16B2511}"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607F94D-1DAB-DFF9-09C5-BF02BC39C2A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661AF8D9-35F7-BC01-6B84-77BB327155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146383E0-2510-87C5-189F-69F52BB90C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25F7BA-223D-4903-A55F-110E027438D9}"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DA35DF8-F0D3-0C0C-7001-2A508AB05385}"/>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4E6FC94F-47D8-B525-1606-8FF0234A82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21508" name="Slide Number Placeholder 3">
            <a:extLst>
              <a:ext uri="{FF2B5EF4-FFF2-40B4-BE49-F238E27FC236}">
                <a16:creationId xmlns:a16="http://schemas.microsoft.com/office/drawing/2014/main" id="{9960B90A-E1B7-A16D-13AE-8F2971CCC1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D69B9E-83D3-4E2A-812E-67D37DD6E057}"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D1CD518-1DF4-D74C-F157-672CB4F3CE65}"/>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83F4FD82-6EB3-8D7A-B11D-F5D3AC1ED0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Arial" panose="020B0604020202020204" pitchFamily="34" charset="0"/>
            </a:endParaRPr>
          </a:p>
        </p:txBody>
      </p:sp>
      <p:sp>
        <p:nvSpPr>
          <p:cNvPr id="30724" name="Slide Number Placeholder 3">
            <a:extLst>
              <a:ext uri="{FF2B5EF4-FFF2-40B4-BE49-F238E27FC236}">
                <a16:creationId xmlns:a16="http://schemas.microsoft.com/office/drawing/2014/main" id="{204ECA61-6CAD-6DD0-C09E-6E0D250C6F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0E9732-749A-4930-BFFB-35A1C90CE7D4}"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DCE252D-5AE5-D96E-8D8A-394CDC0213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9C77278-7D07-4E30-B13A-B20C42A8CE7B}" type="slidenum">
              <a:rPr lang="en-US" altLang="en-US" smtClean="0"/>
              <a:pPr>
                <a:spcBef>
                  <a:spcPct val="0"/>
                </a:spcBef>
              </a:pPr>
              <a:t>20</a:t>
            </a:fld>
            <a:endParaRPr lang="en-US" altLang="en-US"/>
          </a:p>
        </p:txBody>
      </p:sp>
      <p:sp>
        <p:nvSpPr>
          <p:cNvPr id="35843" name="Rectangle 2">
            <a:extLst>
              <a:ext uri="{FF2B5EF4-FFF2-40B4-BE49-F238E27FC236}">
                <a16:creationId xmlns:a16="http://schemas.microsoft.com/office/drawing/2014/main" id="{B67B8130-54BC-393C-E4FD-8A1333E6B6E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02CBD9A-E7CD-E907-BD45-7533E80E6B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RESTRICTIONS highlight (by Government and Donors). Emphasize what emergency is and that urgency due to lack of planning or underperformance of staff is not emergency!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3F316E8-9AF3-8144-CB64-EF1C95CC843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F6FF62E-1E10-22A3-40F3-6D2D0AEE10B4}"/>
              </a:ext>
            </a:extLst>
          </p:cNvPr>
          <p:cNvSpPr>
            <a:spLocks noGrp="1"/>
          </p:cNvSpPr>
          <p:nvPr>
            <p:ph type="ftr" sz="quarter" idx="11"/>
          </p:nvPr>
        </p:nvSpPr>
        <p:spPr/>
        <p:txBody>
          <a:bodyPr/>
          <a:lstStyle>
            <a:lvl1pPr>
              <a:defRPr/>
            </a:lvl1pPr>
          </a:lstStyle>
          <a:p>
            <a:pPr>
              <a:defRPr/>
            </a:pPr>
            <a:r>
              <a:rPr lang="en-US"/>
              <a:t>IMC</a:t>
            </a:r>
          </a:p>
        </p:txBody>
      </p:sp>
      <p:sp>
        <p:nvSpPr>
          <p:cNvPr id="6" name="Slide Number Placeholder 5">
            <a:extLst>
              <a:ext uri="{FF2B5EF4-FFF2-40B4-BE49-F238E27FC236}">
                <a16:creationId xmlns:a16="http://schemas.microsoft.com/office/drawing/2014/main" id="{A1B9E6E9-2F69-1580-7EDD-82B28C36259E}"/>
              </a:ext>
            </a:extLst>
          </p:cNvPr>
          <p:cNvSpPr>
            <a:spLocks noGrp="1"/>
          </p:cNvSpPr>
          <p:nvPr>
            <p:ph type="sldNum" sz="quarter" idx="12"/>
          </p:nvPr>
        </p:nvSpPr>
        <p:spPr/>
        <p:txBody>
          <a:bodyPr/>
          <a:lstStyle>
            <a:lvl1pPr>
              <a:defRPr/>
            </a:lvl1pPr>
          </a:lstStyle>
          <a:p>
            <a:pPr>
              <a:defRPr/>
            </a:pPr>
            <a:fld id="{AFAAFD50-801D-4215-B27F-9C9258D48A82}" type="slidenum">
              <a:rPr lang="en-US" altLang="en-US"/>
              <a:pPr>
                <a:defRPr/>
              </a:pPr>
              <a:t>‹#›</a:t>
            </a:fld>
            <a:endParaRPr lang="en-US" altLang="en-US"/>
          </a:p>
        </p:txBody>
      </p:sp>
    </p:spTree>
    <p:extLst>
      <p:ext uri="{BB962C8B-B14F-4D97-AF65-F5344CB8AC3E}">
        <p14:creationId xmlns:p14="http://schemas.microsoft.com/office/powerpoint/2010/main" val="182835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63BA3-3E72-C0A3-7B1B-4A78F024688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69AE77E-EAE0-0E51-33AC-2904240AD2B6}"/>
              </a:ext>
            </a:extLst>
          </p:cNvPr>
          <p:cNvSpPr>
            <a:spLocks noGrp="1"/>
          </p:cNvSpPr>
          <p:nvPr>
            <p:ph type="ftr" sz="quarter" idx="11"/>
          </p:nvPr>
        </p:nvSpPr>
        <p:spPr/>
        <p:txBody>
          <a:bodyPr/>
          <a:lstStyle>
            <a:lvl1pPr>
              <a:defRPr/>
            </a:lvl1pPr>
          </a:lstStyle>
          <a:p>
            <a:pPr>
              <a:defRPr/>
            </a:pPr>
            <a:r>
              <a:rPr lang="en-US"/>
              <a:t>IMC</a:t>
            </a:r>
          </a:p>
        </p:txBody>
      </p:sp>
      <p:sp>
        <p:nvSpPr>
          <p:cNvPr id="6" name="Slide Number Placeholder 5">
            <a:extLst>
              <a:ext uri="{FF2B5EF4-FFF2-40B4-BE49-F238E27FC236}">
                <a16:creationId xmlns:a16="http://schemas.microsoft.com/office/drawing/2014/main" id="{6001FDE2-41D3-7260-E443-8E8900607FF6}"/>
              </a:ext>
            </a:extLst>
          </p:cNvPr>
          <p:cNvSpPr>
            <a:spLocks noGrp="1"/>
          </p:cNvSpPr>
          <p:nvPr>
            <p:ph type="sldNum" sz="quarter" idx="12"/>
          </p:nvPr>
        </p:nvSpPr>
        <p:spPr/>
        <p:txBody>
          <a:bodyPr/>
          <a:lstStyle>
            <a:lvl1pPr>
              <a:defRPr/>
            </a:lvl1pPr>
          </a:lstStyle>
          <a:p>
            <a:pPr>
              <a:defRPr/>
            </a:pPr>
            <a:fld id="{7AB4E7F4-69FD-4510-B7E5-248A4055E6E7}" type="slidenum">
              <a:rPr lang="en-US" altLang="en-US"/>
              <a:pPr>
                <a:defRPr/>
              </a:pPr>
              <a:t>‹#›</a:t>
            </a:fld>
            <a:endParaRPr lang="en-US" altLang="en-US"/>
          </a:p>
        </p:txBody>
      </p:sp>
    </p:spTree>
    <p:extLst>
      <p:ext uri="{BB962C8B-B14F-4D97-AF65-F5344CB8AC3E}">
        <p14:creationId xmlns:p14="http://schemas.microsoft.com/office/powerpoint/2010/main" val="373809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7B858-971F-AFD7-CD0A-EBF42134251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6289C1-9587-0BD0-7A10-FB88BD2BC025}"/>
              </a:ext>
            </a:extLst>
          </p:cNvPr>
          <p:cNvSpPr>
            <a:spLocks noGrp="1"/>
          </p:cNvSpPr>
          <p:nvPr>
            <p:ph type="ftr" sz="quarter" idx="11"/>
          </p:nvPr>
        </p:nvSpPr>
        <p:spPr/>
        <p:txBody>
          <a:bodyPr/>
          <a:lstStyle>
            <a:lvl1pPr>
              <a:defRPr/>
            </a:lvl1pPr>
          </a:lstStyle>
          <a:p>
            <a:pPr>
              <a:defRPr/>
            </a:pPr>
            <a:r>
              <a:rPr lang="en-US"/>
              <a:t>IMC</a:t>
            </a:r>
          </a:p>
        </p:txBody>
      </p:sp>
      <p:sp>
        <p:nvSpPr>
          <p:cNvPr id="6" name="Slide Number Placeholder 5">
            <a:extLst>
              <a:ext uri="{FF2B5EF4-FFF2-40B4-BE49-F238E27FC236}">
                <a16:creationId xmlns:a16="http://schemas.microsoft.com/office/drawing/2014/main" id="{1DDE6A58-8213-7092-22DC-C978D6A23FC7}"/>
              </a:ext>
            </a:extLst>
          </p:cNvPr>
          <p:cNvSpPr>
            <a:spLocks noGrp="1"/>
          </p:cNvSpPr>
          <p:nvPr>
            <p:ph type="sldNum" sz="quarter" idx="12"/>
          </p:nvPr>
        </p:nvSpPr>
        <p:spPr/>
        <p:txBody>
          <a:bodyPr/>
          <a:lstStyle>
            <a:lvl1pPr>
              <a:defRPr/>
            </a:lvl1pPr>
          </a:lstStyle>
          <a:p>
            <a:pPr>
              <a:defRPr/>
            </a:pPr>
            <a:fld id="{1631CB34-D8E8-4642-8274-929D6D93C5EF}" type="slidenum">
              <a:rPr lang="en-US" altLang="en-US"/>
              <a:pPr>
                <a:defRPr/>
              </a:pPr>
              <a:t>‹#›</a:t>
            </a:fld>
            <a:endParaRPr lang="en-US" altLang="en-US"/>
          </a:p>
        </p:txBody>
      </p:sp>
    </p:spTree>
    <p:extLst>
      <p:ext uri="{BB962C8B-B14F-4D97-AF65-F5344CB8AC3E}">
        <p14:creationId xmlns:p14="http://schemas.microsoft.com/office/powerpoint/2010/main" val="2081548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a:t>Click to edit Master title style</a:t>
            </a:r>
          </a:p>
        </p:txBody>
      </p:sp>
      <p:sp>
        <p:nvSpPr>
          <p:cNvPr id="3" name="ClipArt Placeholder 2"/>
          <p:cNvSpPr>
            <a:spLocks noGrp="1"/>
          </p:cNvSpPr>
          <p:nvPr>
            <p:ph type="clipArt" sz="half" idx="1"/>
          </p:nvPr>
        </p:nvSpPr>
        <p:spPr>
          <a:xfrm>
            <a:off x="228600" y="1981200"/>
            <a:ext cx="3695700" cy="4114800"/>
          </a:xfrm>
        </p:spPr>
        <p:txBody>
          <a:bodyPr/>
          <a:lstStyle/>
          <a:p>
            <a:pPr lvl="0"/>
            <a:endParaRPr lang="en-US" noProof="0" dirty="0"/>
          </a:p>
        </p:txBody>
      </p:sp>
      <p:sp>
        <p:nvSpPr>
          <p:cNvPr id="4" name="Text Placeholder 3"/>
          <p:cNvSpPr>
            <a:spLocks noGrp="1"/>
          </p:cNvSpPr>
          <p:nvPr>
            <p:ph type="body" sz="half" idx="2"/>
          </p:nvPr>
        </p:nvSpPr>
        <p:spPr>
          <a:xfrm>
            <a:off x="40767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a:extLst>
              <a:ext uri="{FF2B5EF4-FFF2-40B4-BE49-F238E27FC236}">
                <a16:creationId xmlns:a16="http://schemas.microsoft.com/office/drawing/2014/main" id="{3E6EF6E5-4B4F-5D01-E53F-242FE806EB9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18C57D9F-52B3-9A7A-5701-11B8BD66625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DEAB7035-ED2E-7FAE-AE4E-C59D91D05E06}"/>
              </a:ext>
            </a:extLst>
          </p:cNvPr>
          <p:cNvSpPr>
            <a:spLocks noGrp="1" noChangeArrowheads="1"/>
          </p:cNvSpPr>
          <p:nvPr>
            <p:ph type="sldNum" sz="quarter" idx="12"/>
          </p:nvPr>
        </p:nvSpPr>
        <p:spPr/>
        <p:txBody>
          <a:bodyPr/>
          <a:lstStyle>
            <a:lvl1pPr>
              <a:defRPr/>
            </a:lvl1pPr>
          </a:lstStyle>
          <a:p>
            <a:pPr>
              <a:defRPr/>
            </a:pPr>
            <a:fld id="{951917EA-D2CE-4E20-8436-457CE714EF4C}" type="slidenum">
              <a:rPr lang="en-US" altLang="en-US"/>
              <a:pPr>
                <a:defRPr/>
              </a:pPr>
              <a:t>‹#›</a:t>
            </a:fld>
            <a:endParaRPr lang="en-US" altLang="en-US"/>
          </a:p>
        </p:txBody>
      </p:sp>
    </p:spTree>
    <p:extLst>
      <p:ext uri="{BB962C8B-B14F-4D97-AF65-F5344CB8AC3E}">
        <p14:creationId xmlns:p14="http://schemas.microsoft.com/office/powerpoint/2010/main" val="127999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a:t>Click to edit Master title style</a:t>
            </a:r>
          </a:p>
        </p:txBody>
      </p:sp>
      <p:sp>
        <p:nvSpPr>
          <p:cNvPr id="3" name="Text Placeholder 2"/>
          <p:cNvSpPr>
            <a:spLocks noGrp="1"/>
          </p:cNvSpPr>
          <p:nvPr>
            <p:ph type="body" sz="half" idx="1"/>
          </p:nvPr>
        </p:nvSpPr>
        <p:spPr>
          <a:xfrm>
            <a:off x="2286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076700" y="1981200"/>
            <a:ext cx="3695700" cy="4114800"/>
          </a:xfrm>
        </p:spPr>
        <p:txBody>
          <a:bodyPr/>
          <a:lstStyle/>
          <a:p>
            <a:pPr lvl="0"/>
            <a:endParaRPr lang="en-US" noProof="0" dirty="0"/>
          </a:p>
        </p:txBody>
      </p:sp>
      <p:sp>
        <p:nvSpPr>
          <p:cNvPr id="5" name="Rectangle 1029">
            <a:extLst>
              <a:ext uri="{FF2B5EF4-FFF2-40B4-BE49-F238E27FC236}">
                <a16:creationId xmlns:a16="http://schemas.microsoft.com/office/drawing/2014/main" id="{B0F11739-2DC3-6C0A-8FAA-5D57E227D3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246DEF5-2ED4-7CF1-68CD-D46D79891379}"/>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2CAF83BE-0C3B-4541-3B64-28DA8A5E829A}"/>
              </a:ext>
            </a:extLst>
          </p:cNvPr>
          <p:cNvSpPr>
            <a:spLocks noGrp="1" noChangeArrowheads="1"/>
          </p:cNvSpPr>
          <p:nvPr>
            <p:ph type="sldNum" sz="quarter" idx="12"/>
          </p:nvPr>
        </p:nvSpPr>
        <p:spPr/>
        <p:txBody>
          <a:bodyPr/>
          <a:lstStyle>
            <a:lvl1pPr>
              <a:defRPr/>
            </a:lvl1pPr>
          </a:lstStyle>
          <a:p>
            <a:pPr>
              <a:defRPr/>
            </a:pPr>
            <a:fld id="{BD14B2BE-C601-42A2-9BCD-97486D39E97F}" type="slidenum">
              <a:rPr lang="en-US" altLang="en-US"/>
              <a:pPr>
                <a:defRPr/>
              </a:pPr>
              <a:t>‹#›</a:t>
            </a:fld>
            <a:endParaRPr lang="en-US" altLang="en-US"/>
          </a:p>
        </p:txBody>
      </p:sp>
    </p:spTree>
    <p:extLst>
      <p:ext uri="{BB962C8B-B14F-4D97-AF65-F5344CB8AC3E}">
        <p14:creationId xmlns:p14="http://schemas.microsoft.com/office/powerpoint/2010/main" val="3449720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a:t>Click to edit Master title style</a:t>
            </a:r>
          </a:p>
        </p:txBody>
      </p:sp>
      <p:sp>
        <p:nvSpPr>
          <p:cNvPr id="3" name="Text Placeholder 2"/>
          <p:cNvSpPr>
            <a:spLocks noGrp="1"/>
          </p:cNvSpPr>
          <p:nvPr>
            <p:ph type="body" sz="half" idx="1"/>
          </p:nvPr>
        </p:nvSpPr>
        <p:spPr>
          <a:xfrm>
            <a:off x="2286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767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a:extLst>
              <a:ext uri="{FF2B5EF4-FFF2-40B4-BE49-F238E27FC236}">
                <a16:creationId xmlns:a16="http://schemas.microsoft.com/office/drawing/2014/main" id="{41756A3F-CA1F-FE4C-EEDF-DE4CEB2EC374}"/>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C9CE9D8-E1DF-87C2-C805-6ECC866F79A0}"/>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250084FA-27C8-9D0C-E198-2056DBC4AE5A}"/>
              </a:ext>
            </a:extLst>
          </p:cNvPr>
          <p:cNvSpPr>
            <a:spLocks noGrp="1" noChangeArrowheads="1"/>
          </p:cNvSpPr>
          <p:nvPr>
            <p:ph type="sldNum" sz="quarter" idx="12"/>
          </p:nvPr>
        </p:nvSpPr>
        <p:spPr/>
        <p:txBody>
          <a:bodyPr/>
          <a:lstStyle>
            <a:lvl1pPr>
              <a:defRPr/>
            </a:lvl1pPr>
          </a:lstStyle>
          <a:p>
            <a:pPr>
              <a:defRPr/>
            </a:pPr>
            <a:fld id="{C03139EC-38EB-4652-9FC0-685D94FF9ED4}" type="slidenum">
              <a:rPr lang="en-US" altLang="en-US"/>
              <a:pPr>
                <a:defRPr/>
              </a:pPr>
              <a:t>‹#›</a:t>
            </a:fld>
            <a:endParaRPr lang="en-US" altLang="en-US"/>
          </a:p>
        </p:txBody>
      </p:sp>
    </p:spTree>
    <p:extLst>
      <p:ext uri="{BB962C8B-B14F-4D97-AF65-F5344CB8AC3E}">
        <p14:creationId xmlns:p14="http://schemas.microsoft.com/office/powerpoint/2010/main" val="3602032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a:t>Click to edit Master title style</a:t>
            </a:r>
          </a:p>
        </p:txBody>
      </p:sp>
      <p:sp>
        <p:nvSpPr>
          <p:cNvPr id="3" name="Content Placeholder 2"/>
          <p:cNvSpPr>
            <a:spLocks noGrp="1"/>
          </p:cNvSpPr>
          <p:nvPr>
            <p:ph sz="half" idx="1"/>
          </p:nvPr>
        </p:nvSpPr>
        <p:spPr>
          <a:xfrm>
            <a:off x="2286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767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a:extLst>
              <a:ext uri="{FF2B5EF4-FFF2-40B4-BE49-F238E27FC236}">
                <a16:creationId xmlns:a16="http://schemas.microsoft.com/office/drawing/2014/main" id="{CD8D8896-B59A-A2C3-E4DF-F3F9F89DE7AD}"/>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1333B3F7-F542-8065-71DC-72ECFD3719E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F0E77332-3517-7DB5-DE92-17DB6A1B6464}"/>
              </a:ext>
            </a:extLst>
          </p:cNvPr>
          <p:cNvSpPr>
            <a:spLocks noGrp="1" noChangeArrowheads="1"/>
          </p:cNvSpPr>
          <p:nvPr>
            <p:ph type="sldNum" sz="quarter" idx="12"/>
          </p:nvPr>
        </p:nvSpPr>
        <p:spPr/>
        <p:txBody>
          <a:bodyPr/>
          <a:lstStyle>
            <a:lvl1pPr>
              <a:defRPr/>
            </a:lvl1pPr>
          </a:lstStyle>
          <a:p>
            <a:pPr>
              <a:defRPr/>
            </a:pPr>
            <a:fld id="{2C341BD0-CFEF-4DBC-A07E-DAD7A830B858}" type="slidenum">
              <a:rPr lang="en-US" altLang="en-US"/>
              <a:pPr>
                <a:defRPr/>
              </a:pPr>
              <a:t>‹#›</a:t>
            </a:fld>
            <a:endParaRPr lang="en-US" altLang="en-US"/>
          </a:p>
        </p:txBody>
      </p:sp>
    </p:spTree>
    <p:extLst>
      <p:ext uri="{BB962C8B-B14F-4D97-AF65-F5344CB8AC3E}">
        <p14:creationId xmlns:p14="http://schemas.microsoft.com/office/powerpoint/2010/main" val="236148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CF0CB-B795-6BC8-8DF2-4DA4086F374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CD3C44B-9BAE-D1EB-1315-03A159D345B3}"/>
              </a:ext>
            </a:extLst>
          </p:cNvPr>
          <p:cNvSpPr>
            <a:spLocks noGrp="1"/>
          </p:cNvSpPr>
          <p:nvPr>
            <p:ph type="ftr" sz="quarter" idx="11"/>
          </p:nvPr>
        </p:nvSpPr>
        <p:spPr/>
        <p:txBody>
          <a:bodyPr/>
          <a:lstStyle>
            <a:lvl1pPr>
              <a:defRPr/>
            </a:lvl1pPr>
          </a:lstStyle>
          <a:p>
            <a:pPr>
              <a:defRPr/>
            </a:pPr>
            <a:r>
              <a:rPr lang="en-US"/>
              <a:t>IMC</a:t>
            </a:r>
          </a:p>
        </p:txBody>
      </p:sp>
      <p:sp>
        <p:nvSpPr>
          <p:cNvPr id="6" name="Slide Number Placeholder 5">
            <a:extLst>
              <a:ext uri="{FF2B5EF4-FFF2-40B4-BE49-F238E27FC236}">
                <a16:creationId xmlns:a16="http://schemas.microsoft.com/office/drawing/2014/main" id="{859D6368-A008-D0CA-74DE-0277D23DEF46}"/>
              </a:ext>
            </a:extLst>
          </p:cNvPr>
          <p:cNvSpPr>
            <a:spLocks noGrp="1"/>
          </p:cNvSpPr>
          <p:nvPr>
            <p:ph type="sldNum" sz="quarter" idx="12"/>
          </p:nvPr>
        </p:nvSpPr>
        <p:spPr/>
        <p:txBody>
          <a:bodyPr/>
          <a:lstStyle>
            <a:lvl1pPr>
              <a:defRPr/>
            </a:lvl1pPr>
          </a:lstStyle>
          <a:p>
            <a:pPr>
              <a:defRPr/>
            </a:pPr>
            <a:fld id="{568B0426-A257-4B1E-9BFE-1C21875ABF6B}" type="slidenum">
              <a:rPr lang="en-US" altLang="en-US"/>
              <a:pPr>
                <a:defRPr/>
              </a:pPr>
              <a:t>‹#›</a:t>
            </a:fld>
            <a:endParaRPr lang="en-US" altLang="en-US"/>
          </a:p>
        </p:txBody>
      </p:sp>
    </p:spTree>
    <p:extLst>
      <p:ext uri="{BB962C8B-B14F-4D97-AF65-F5344CB8AC3E}">
        <p14:creationId xmlns:p14="http://schemas.microsoft.com/office/powerpoint/2010/main" val="362907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29384-EF68-2862-9A10-93F2C5A9B0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8F87625-1882-6EEF-5305-4EC3CF093E76}"/>
              </a:ext>
            </a:extLst>
          </p:cNvPr>
          <p:cNvSpPr>
            <a:spLocks noGrp="1"/>
          </p:cNvSpPr>
          <p:nvPr>
            <p:ph type="ftr" sz="quarter" idx="11"/>
          </p:nvPr>
        </p:nvSpPr>
        <p:spPr/>
        <p:txBody>
          <a:bodyPr/>
          <a:lstStyle>
            <a:lvl1pPr>
              <a:defRPr/>
            </a:lvl1pPr>
          </a:lstStyle>
          <a:p>
            <a:pPr>
              <a:defRPr/>
            </a:pPr>
            <a:r>
              <a:rPr lang="en-US"/>
              <a:t>IMC</a:t>
            </a:r>
          </a:p>
        </p:txBody>
      </p:sp>
      <p:sp>
        <p:nvSpPr>
          <p:cNvPr id="6" name="Slide Number Placeholder 5">
            <a:extLst>
              <a:ext uri="{FF2B5EF4-FFF2-40B4-BE49-F238E27FC236}">
                <a16:creationId xmlns:a16="http://schemas.microsoft.com/office/drawing/2014/main" id="{CBF6027C-B4A5-C72C-C8D9-4065FBBC510E}"/>
              </a:ext>
            </a:extLst>
          </p:cNvPr>
          <p:cNvSpPr>
            <a:spLocks noGrp="1"/>
          </p:cNvSpPr>
          <p:nvPr>
            <p:ph type="sldNum" sz="quarter" idx="12"/>
          </p:nvPr>
        </p:nvSpPr>
        <p:spPr/>
        <p:txBody>
          <a:bodyPr/>
          <a:lstStyle>
            <a:lvl1pPr>
              <a:defRPr/>
            </a:lvl1pPr>
          </a:lstStyle>
          <a:p>
            <a:pPr>
              <a:defRPr/>
            </a:pPr>
            <a:fld id="{7AFEC8EC-A784-4788-AF17-C0468456A100}" type="slidenum">
              <a:rPr lang="en-US" altLang="en-US"/>
              <a:pPr>
                <a:defRPr/>
              </a:pPr>
              <a:t>‹#›</a:t>
            </a:fld>
            <a:endParaRPr lang="en-US" altLang="en-US"/>
          </a:p>
        </p:txBody>
      </p:sp>
    </p:spTree>
    <p:extLst>
      <p:ext uri="{BB962C8B-B14F-4D97-AF65-F5344CB8AC3E}">
        <p14:creationId xmlns:p14="http://schemas.microsoft.com/office/powerpoint/2010/main" val="54240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C651E5-80ED-8441-34B8-B9EBA65E6BB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76A450C-F5AC-72E2-4E1C-DC5CD3C24162}"/>
              </a:ext>
            </a:extLst>
          </p:cNvPr>
          <p:cNvSpPr>
            <a:spLocks noGrp="1"/>
          </p:cNvSpPr>
          <p:nvPr>
            <p:ph type="ftr" sz="quarter" idx="11"/>
          </p:nvPr>
        </p:nvSpPr>
        <p:spPr/>
        <p:txBody>
          <a:bodyPr/>
          <a:lstStyle>
            <a:lvl1pPr>
              <a:defRPr/>
            </a:lvl1pPr>
          </a:lstStyle>
          <a:p>
            <a:pPr>
              <a:defRPr/>
            </a:pPr>
            <a:r>
              <a:rPr lang="en-US"/>
              <a:t>IMC</a:t>
            </a:r>
          </a:p>
        </p:txBody>
      </p:sp>
      <p:sp>
        <p:nvSpPr>
          <p:cNvPr id="7" name="Slide Number Placeholder 5">
            <a:extLst>
              <a:ext uri="{FF2B5EF4-FFF2-40B4-BE49-F238E27FC236}">
                <a16:creationId xmlns:a16="http://schemas.microsoft.com/office/drawing/2014/main" id="{2B5FD73D-E11E-6F8F-FB27-B67C34033E51}"/>
              </a:ext>
            </a:extLst>
          </p:cNvPr>
          <p:cNvSpPr>
            <a:spLocks noGrp="1"/>
          </p:cNvSpPr>
          <p:nvPr>
            <p:ph type="sldNum" sz="quarter" idx="12"/>
          </p:nvPr>
        </p:nvSpPr>
        <p:spPr/>
        <p:txBody>
          <a:bodyPr/>
          <a:lstStyle>
            <a:lvl1pPr>
              <a:defRPr/>
            </a:lvl1pPr>
          </a:lstStyle>
          <a:p>
            <a:pPr>
              <a:defRPr/>
            </a:pPr>
            <a:fld id="{47650662-2495-4414-BCA9-201B845A8E6D}" type="slidenum">
              <a:rPr lang="en-US" altLang="en-US"/>
              <a:pPr>
                <a:defRPr/>
              </a:pPr>
              <a:t>‹#›</a:t>
            </a:fld>
            <a:endParaRPr lang="en-US" altLang="en-US"/>
          </a:p>
        </p:txBody>
      </p:sp>
    </p:spTree>
    <p:extLst>
      <p:ext uri="{BB962C8B-B14F-4D97-AF65-F5344CB8AC3E}">
        <p14:creationId xmlns:p14="http://schemas.microsoft.com/office/powerpoint/2010/main" val="58942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5F6BC03-5B2C-8EF2-3F3E-7993D7277C9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267FCA3-1059-1CCD-EE3B-ECDC93C70276}"/>
              </a:ext>
            </a:extLst>
          </p:cNvPr>
          <p:cNvSpPr>
            <a:spLocks noGrp="1"/>
          </p:cNvSpPr>
          <p:nvPr>
            <p:ph type="ftr" sz="quarter" idx="11"/>
          </p:nvPr>
        </p:nvSpPr>
        <p:spPr/>
        <p:txBody>
          <a:bodyPr/>
          <a:lstStyle>
            <a:lvl1pPr>
              <a:defRPr/>
            </a:lvl1pPr>
          </a:lstStyle>
          <a:p>
            <a:pPr>
              <a:defRPr/>
            </a:pPr>
            <a:r>
              <a:rPr lang="en-US"/>
              <a:t>IMC</a:t>
            </a:r>
          </a:p>
        </p:txBody>
      </p:sp>
      <p:sp>
        <p:nvSpPr>
          <p:cNvPr id="9" name="Slide Number Placeholder 5">
            <a:extLst>
              <a:ext uri="{FF2B5EF4-FFF2-40B4-BE49-F238E27FC236}">
                <a16:creationId xmlns:a16="http://schemas.microsoft.com/office/drawing/2014/main" id="{1C4C474B-637B-EC2D-E879-24419012F7EA}"/>
              </a:ext>
            </a:extLst>
          </p:cNvPr>
          <p:cNvSpPr>
            <a:spLocks noGrp="1"/>
          </p:cNvSpPr>
          <p:nvPr>
            <p:ph type="sldNum" sz="quarter" idx="12"/>
          </p:nvPr>
        </p:nvSpPr>
        <p:spPr/>
        <p:txBody>
          <a:bodyPr/>
          <a:lstStyle>
            <a:lvl1pPr>
              <a:defRPr/>
            </a:lvl1pPr>
          </a:lstStyle>
          <a:p>
            <a:pPr>
              <a:defRPr/>
            </a:pPr>
            <a:fld id="{B04E80D6-06C8-4300-8034-2DF5C4194889}" type="slidenum">
              <a:rPr lang="en-US" altLang="en-US"/>
              <a:pPr>
                <a:defRPr/>
              </a:pPr>
              <a:t>‹#›</a:t>
            </a:fld>
            <a:endParaRPr lang="en-US" altLang="en-US"/>
          </a:p>
        </p:txBody>
      </p:sp>
    </p:spTree>
    <p:extLst>
      <p:ext uri="{BB962C8B-B14F-4D97-AF65-F5344CB8AC3E}">
        <p14:creationId xmlns:p14="http://schemas.microsoft.com/office/powerpoint/2010/main" val="427095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4E954F-263C-6FF1-5FE5-482A1F34239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F668228-1E5B-A265-77F9-A82C2FA636C3}"/>
              </a:ext>
            </a:extLst>
          </p:cNvPr>
          <p:cNvSpPr>
            <a:spLocks noGrp="1"/>
          </p:cNvSpPr>
          <p:nvPr>
            <p:ph type="ftr" sz="quarter" idx="11"/>
          </p:nvPr>
        </p:nvSpPr>
        <p:spPr/>
        <p:txBody>
          <a:bodyPr/>
          <a:lstStyle>
            <a:lvl1pPr>
              <a:defRPr/>
            </a:lvl1pPr>
          </a:lstStyle>
          <a:p>
            <a:pPr>
              <a:defRPr/>
            </a:pPr>
            <a:r>
              <a:rPr lang="en-US"/>
              <a:t>IMC</a:t>
            </a:r>
          </a:p>
        </p:txBody>
      </p:sp>
      <p:sp>
        <p:nvSpPr>
          <p:cNvPr id="5" name="Slide Number Placeholder 5">
            <a:extLst>
              <a:ext uri="{FF2B5EF4-FFF2-40B4-BE49-F238E27FC236}">
                <a16:creationId xmlns:a16="http://schemas.microsoft.com/office/drawing/2014/main" id="{DE25387B-9602-C4B9-ED46-AD8A390F2C5D}"/>
              </a:ext>
            </a:extLst>
          </p:cNvPr>
          <p:cNvSpPr>
            <a:spLocks noGrp="1"/>
          </p:cNvSpPr>
          <p:nvPr>
            <p:ph type="sldNum" sz="quarter" idx="12"/>
          </p:nvPr>
        </p:nvSpPr>
        <p:spPr/>
        <p:txBody>
          <a:bodyPr/>
          <a:lstStyle>
            <a:lvl1pPr>
              <a:defRPr/>
            </a:lvl1pPr>
          </a:lstStyle>
          <a:p>
            <a:pPr>
              <a:defRPr/>
            </a:pPr>
            <a:fld id="{F276CC88-C97E-4005-85D5-6C24C8C9626A}" type="slidenum">
              <a:rPr lang="en-US" altLang="en-US"/>
              <a:pPr>
                <a:defRPr/>
              </a:pPr>
              <a:t>‹#›</a:t>
            </a:fld>
            <a:endParaRPr lang="en-US" altLang="en-US"/>
          </a:p>
        </p:txBody>
      </p:sp>
    </p:spTree>
    <p:extLst>
      <p:ext uri="{BB962C8B-B14F-4D97-AF65-F5344CB8AC3E}">
        <p14:creationId xmlns:p14="http://schemas.microsoft.com/office/powerpoint/2010/main" val="101271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46D0306-A8F1-13D1-2327-A3365EC795F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D778266-A8EA-5F87-5813-7D7D5CEED289}"/>
              </a:ext>
            </a:extLst>
          </p:cNvPr>
          <p:cNvSpPr>
            <a:spLocks noGrp="1"/>
          </p:cNvSpPr>
          <p:nvPr>
            <p:ph type="ftr" sz="quarter" idx="11"/>
          </p:nvPr>
        </p:nvSpPr>
        <p:spPr/>
        <p:txBody>
          <a:bodyPr/>
          <a:lstStyle>
            <a:lvl1pPr>
              <a:defRPr/>
            </a:lvl1pPr>
          </a:lstStyle>
          <a:p>
            <a:pPr>
              <a:defRPr/>
            </a:pPr>
            <a:r>
              <a:rPr lang="en-US"/>
              <a:t>IMC</a:t>
            </a:r>
          </a:p>
        </p:txBody>
      </p:sp>
      <p:sp>
        <p:nvSpPr>
          <p:cNvPr id="4" name="Slide Number Placeholder 5">
            <a:extLst>
              <a:ext uri="{FF2B5EF4-FFF2-40B4-BE49-F238E27FC236}">
                <a16:creationId xmlns:a16="http://schemas.microsoft.com/office/drawing/2014/main" id="{F0047963-8A5E-854D-83B1-B662BBFD4D08}"/>
              </a:ext>
            </a:extLst>
          </p:cNvPr>
          <p:cNvSpPr>
            <a:spLocks noGrp="1"/>
          </p:cNvSpPr>
          <p:nvPr>
            <p:ph type="sldNum" sz="quarter" idx="12"/>
          </p:nvPr>
        </p:nvSpPr>
        <p:spPr/>
        <p:txBody>
          <a:bodyPr/>
          <a:lstStyle>
            <a:lvl1pPr>
              <a:defRPr/>
            </a:lvl1pPr>
          </a:lstStyle>
          <a:p>
            <a:pPr>
              <a:defRPr/>
            </a:pPr>
            <a:fld id="{CD026CAD-5AB7-47D6-8985-E4A51955A54B}" type="slidenum">
              <a:rPr lang="en-US" altLang="en-US"/>
              <a:pPr>
                <a:defRPr/>
              </a:pPr>
              <a:t>‹#›</a:t>
            </a:fld>
            <a:endParaRPr lang="en-US" altLang="en-US"/>
          </a:p>
        </p:txBody>
      </p:sp>
    </p:spTree>
    <p:extLst>
      <p:ext uri="{BB962C8B-B14F-4D97-AF65-F5344CB8AC3E}">
        <p14:creationId xmlns:p14="http://schemas.microsoft.com/office/powerpoint/2010/main" val="156049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671316B-65B2-9545-5ACF-B60D786B596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3A14D3B-591C-4DE8-C9C7-0E693758D8BB}"/>
              </a:ext>
            </a:extLst>
          </p:cNvPr>
          <p:cNvSpPr>
            <a:spLocks noGrp="1"/>
          </p:cNvSpPr>
          <p:nvPr>
            <p:ph type="ftr" sz="quarter" idx="11"/>
          </p:nvPr>
        </p:nvSpPr>
        <p:spPr/>
        <p:txBody>
          <a:bodyPr/>
          <a:lstStyle>
            <a:lvl1pPr>
              <a:defRPr/>
            </a:lvl1pPr>
          </a:lstStyle>
          <a:p>
            <a:pPr>
              <a:defRPr/>
            </a:pPr>
            <a:r>
              <a:rPr lang="en-US"/>
              <a:t>IMC</a:t>
            </a:r>
          </a:p>
        </p:txBody>
      </p:sp>
      <p:sp>
        <p:nvSpPr>
          <p:cNvPr id="7" name="Slide Number Placeholder 5">
            <a:extLst>
              <a:ext uri="{FF2B5EF4-FFF2-40B4-BE49-F238E27FC236}">
                <a16:creationId xmlns:a16="http://schemas.microsoft.com/office/drawing/2014/main" id="{4C406DB2-543C-880B-C8EE-885F3C1130EF}"/>
              </a:ext>
            </a:extLst>
          </p:cNvPr>
          <p:cNvSpPr>
            <a:spLocks noGrp="1"/>
          </p:cNvSpPr>
          <p:nvPr>
            <p:ph type="sldNum" sz="quarter" idx="12"/>
          </p:nvPr>
        </p:nvSpPr>
        <p:spPr/>
        <p:txBody>
          <a:bodyPr/>
          <a:lstStyle>
            <a:lvl1pPr>
              <a:defRPr/>
            </a:lvl1pPr>
          </a:lstStyle>
          <a:p>
            <a:pPr>
              <a:defRPr/>
            </a:pPr>
            <a:fld id="{81EB2823-748F-444A-A163-D6A1B17E0AB4}" type="slidenum">
              <a:rPr lang="en-US" altLang="en-US"/>
              <a:pPr>
                <a:defRPr/>
              </a:pPr>
              <a:t>‹#›</a:t>
            </a:fld>
            <a:endParaRPr lang="en-US" altLang="en-US"/>
          </a:p>
        </p:txBody>
      </p:sp>
    </p:spTree>
    <p:extLst>
      <p:ext uri="{BB962C8B-B14F-4D97-AF65-F5344CB8AC3E}">
        <p14:creationId xmlns:p14="http://schemas.microsoft.com/office/powerpoint/2010/main" val="389076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4CDD1F-8207-46C3-A201-58C38D6B84D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D73DA22-E5F6-09EC-A987-E750336A3DB8}"/>
              </a:ext>
            </a:extLst>
          </p:cNvPr>
          <p:cNvSpPr>
            <a:spLocks noGrp="1"/>
          </p:cNvSpPr>
          <p:nvPr>
            <p:ph type="ftr" sz="quarter" idx="11"/>
          </p:nvPr>
        </p:nvSpPr>
        <p:spPr/>
        <p:txBody>
          <a:bodyPr/>
          <a:lstStyle>
            <a:lvl1pPr>
              <a:defRPr/>
            </a:lvl1pPr>
          </a:lstStyle>
          <a:p>
            <a:pPr>
              <a:defRPr/>
            </a:pPr>
            <a:r>
              <a:rPr lang="en-US"/>
              <a:t>IMC</a:t>
            </a:r>
          </a:p>
        </p:txBody>
      </p:sp>
      <p:sp>
        <p:nvSpPr>
          <p:cNvPr id="7" name="Slide Number Placeholder 5">
            <a:extLst>
              <a:ext uri="{FF2B5EF4-FFF2-40B4-BE49-F238E27FC236}">
                <a16:creationId xmlns:a16="http://schemas.microsoft.com/office/drawing/2014/main" id="{1A59ED76-EF7B-A3B5-FA8A-89B400C683B4}"/>
              </a:ext>
            </a:extLst>
          </p:cNvPr>
          <p:cNvSpPr>
            <a:spLocks noGrp="1"/>
          </p:cNvSpPr>
          <p:nvPr>
            <p:ph type="sldNum" sz="quarter" idx="12"/>
          </p:nvPr>
        </p:nvSpPr>
        <p:spPr/>
        <p:txBody>
          <a:bodyPr/>
          <a:lstStyle>
            <a:lvl1pPr>
              <a:defRPr/>
            </a:lvl1pPr>
          </a:lstStyle>
          <a:p>
            <a:pPr>
              <a:defRPr/>
            </a:pPr>
            <a:fld id="{C9637CAE-6DEA-458B-948F-6C69AA018B15}" type="slidenum">
              <a:rPr lang="en-US" altLang="en-US"/>
              <a:pPr>
                <a:defRPr/>
              </a:pPr>
              <a:t>‹#›</a:t>
            </a:fld>
            <a:endParaRPr lang="en-US" altLang="en-US"/>
          </a:p>
        </p:txBody>
      </p:sp>
    </p:spTree>
    <p:extLst>
      <p:ext uri="{BB962C8B-B14F-4D97-AF65-F5344CB8AC3E}">
        <p14:creationId xmlns:p14="http://schemas.microsoft.com/office/powerpoint/2010/main" val="1713255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3851D0-E4FD-766F-26C3-32304092CF6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838C4AF-F2D0-9E5A-840F-8C8BEDABE9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B970B41-F42C-6AD0-78E4-16939DFDCFB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6CBEE242-E4EF-B7B5-EBC0-FAED2D0C8D2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r>
              <a:rPr lang="en-US"/>
              <a:t>IMC</a:t>
            </a:r>
          </a:p>
        </p:txBody>
      </p:sp>
      <p:sp>
        <p:nvSpPr>
          <p:cNvPr id="6" name="Slide Number Placeholder 5">
            <a:extLst>
              <a:ext uri="{FF2B5EF4-FFF2-40B4-BE49-F238E27FC236}">
                <a16:creationId xmlns:a16="http://schemas.microsoft.com/office/drawing/2014/main" id="{9CF31863-67CA-B440-5424-F144CCE021D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E588AAE-1F35-4174-98A3-AB3B5C900C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10" r:id="rId1"/>
    <p:sldLayoutId id="2147485111" r:id="rId2"/>
    <p:sldLayoutId id="2147485112" r:id="rId3"/>
    <p:sldLayoutId id="2147485113" r:id="rId4"/>
    <p:sldLayoutId id="2147485114" r:id="rId5"/>
    <p:sldLayoutId id="2147485115" r:id="rId6"/>
    <p:sldLayoutId id="2147485116" r:id="rId7"/>
    <p:sldLayoutId id="2147485117" r:id="rId8"/>
    <p:sldLayoutId id="2147485118" r:id="rId9"/>
    <p:sldLayoutId id="2147485119" r:id="rId10"/>
    <p:sldLayoutId id="2147485120" r:id="rId11"/>
    <p:sldLayoutId id="2147485121" r:id="rId12"/>
    <p:sldLayoutId id="2147485122" r:id="rId13"/>
    <p:sldLayoutId id="2147485123" r:id="rId14"/>
    <p:sldLayoutId id="2147485124" r:id="rId15"/>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tomas@InternationalMedicalCorp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internationalmedicalcorps-my.sharepoint.com/personal/mtomas_internationalmedicalcorps_org/Documents/Desktop/NNGO/LCS4R/02%20-%20Gana%20Unnayan%20Kendra%20-%20GUK,%20Bangladesh/Procurement%20Training%20and%20Forms/F04%20-%20GUK%20Procurement,%20Waiver%20-%20Sole%20Source%20Justification%20Form,%20Bilingual-Final.xl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nternationalmedicalcorps-my.sharepoint.com/personal/mtomas_internationalmedicalcorps_org/Documents/Desktop/NNGO/LCS4R/02%20-%20Gana%20Unnayan%20Kendra%20-%20GUK,%20Bangladesh/Procurement%20Training%20and%20Forms/F01%20-%20GUK%20Procurement%20Requisition%20-%20PR,%20Bilingual-Final.xls"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internationalmedicalcorps-my.sharepoint.com/personal/mtomas_internationalmedicalcorps_org/Documents/Desktop/NNGO/LCS4R/02%20-%20Gana%20Unnayan%20Kendra%20-%20GUK,%20Bangladesh/Procurement%20Training%20and%20Forms/F02%20-%20GUK%20Procurement,%20Telephone-Verbal%20Quote%20Sheet,%20Bilingual-Final.xls"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hyperlink" Target="https://internationalmedicalcorps-my.sharepoint.com/personal/mtomas_internationalmedicalcorps_org/Documents/Desktop/NNGO/LCS4R/02%20-%20Gana%20Unnayan%20Kendra%20-%20GUK,%20Bangladesh/Procurement%20Manual%20and%20Forms/F06%20-%20GUK%20Procurement,%20Tender%20Committee%20Memo,%20Bilingual-1.docx" TargetMode="External"/><Relationship Id="rId2" Type="http://schemas.openxmlformats.org/officeDocument/2006/relationships/hyperlink" Target="https://internationalmedicalcorps-my.sharepoint.com/personal/mtomas_internationalmedicalcorps_org/Documents/Desktop/NNGO/LCS4R/02%20-%20Gana%20Unnayan%20Kendra%20-%20GUK,%20Bangladesh/Procurement%20Forms/F06%20-%20GUK%20Procurement,%20Tender%20Committee%20Memo,%20Bilingual-Final.docx" TargetMode="Externa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hyperlink" Target="https://internationalmedicalcorps-my.sharepoint.com/personal/mtomas_internationalmedicalcorps_org/Documents/Desktop/NNGO/LCS4R/02%20-%20Gana%20Unnayan%20Kendra%20-%20GUK,%20Bangladesh/Procurement%20Manual%20and%20Forms/F03%20-%20GUK%20Procurement%20Bid%20Summary%20-%20PBS,%20Bilingual-Final.xls" TargetMode="Externa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https://internationalmedicalcorps-my.sharepoint.com/personal/mtomas_internationalmedicalcorps_org/Documents/Desktop/NNGO/LCS4R/02%20-%20Gana%20Unnayan%20Kendra%20-%20GUK,%20Bangladesh/Procurement%20Manual%20and%20Forms/F04%20-%20GUK%20Procurement,%20Waiver%20-%20Sole%20Source%20Justification%20Form,%20Bilingual-Final.xls" TargetMode="External"/><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internationalmedicalcorps-my.sharepoint.com/personal/mtomas_internationalmedicalcorps_org/Documents/Desktop/NNGO/LCS4R/02%20-%20Gana%20Unnayan%20Kendra%20-%20GUK,%20Bangladesh/Procurement%20Training%20and%20Forms/F05%20-%20GUK%20Procurement,%20Purchase%20Order%20-%20PO,%20Bilingual-Final.xls" TargetMode="External"/><Relationship Id="rId2" Type="http://schemas.openxmlformats.org/officeDocument/2006/relationships/hyperlink" Target="https://internationalmedicalcorps-my.sharepoint.com/personal/mtomas_internationalmedicalcorps_org/Documents/Desktop/NNGO/LCS4R/02%20-%20Gana%20Unnayan%20Kendra%20-%20GUK,%20Bangladesh/Procurement%20Manual%20and%20Forms/F05b%20-%20GUK%20Procurement,%20Purchase%20Order%20TERMS%20AND%20CONDITIONS,%20English.docx" TargetMode="Externa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internationalmedicalcorps-my.sharepoint.com/personal/mtomas_internationalmedicalcorps_org/Documents/Desktop/NNGO/LCS4R/02%20-%20Gana%20Unnayan%20Kendra%20-%20GUK,%20Bangladesh/Procurement%20Manual%20and%20Forms/F12%20-%20GUK%20Warehouse%20-%20Goods%20Received%20Note%20-%20GRN,%20Bilingual-Final.xls" TargetMode="External"/><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hyperlink" Target="https://internationalmedicalcorps-my.sharepoint.com/personal/mtomas_internationalmedicalcorps_org/Documents/Desktop/NNGO/LCS4R/02%20-%20Gana%20Unnayan%20Kendra%20-%20GUK,%20Bangladesh/Procurement%20Manual%20and%20Forms/F08%20-%20GUK%20Procurement,%20Service%20Received%20Note%20-%20SRN,%20Bilingual-Final.xlsx"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internationalmedicalcorps-my.sharepoint.com/personal/mtomas_internationalmedicalcorps_org/Documents/Desktop/NNGO/LCS4R/02%20-%20Gana%20Unnayan%20Kendra%20-%20GUK,%20Bangladesh/Procurement%20Manual%20and%20Forms/F15%20-%20GUK%20Warehouse%20-%20Stock%20Request%20-%20SR,%20Bilingual-Final.xls"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internationalmedicalcorps-my.sharepoint.com/personal/mtomas_internationalmedicalcorps_org/Documents/Desktop/NNGO/LCS4R/02%20-%20Gana%20Unnayan%20Kendra%20-%20GUK,%20Bangladesh/Procurement%20Manual%20and%20Forms/F14%20-%20GUK%20Warehouse%20-%20Bin%20Card%20-%20Bilingual-Final.xls" TargetMode="Externa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internationalmedicalcorps-my.sharepoint.com/personal/mtomas_internationalmedicalcorps_org/Documents/Desktop/NNGO/LCS4R/02%20-%20Gana%20Unnayan%20Kendra%20-%20GUK,%20Bangladesh/Procurement%20Manual%20and%20Forms/F15%20-%20GUK%20Warehouse%20-%20Stock%20Request%20-%20SR,%20Bilingual-Final.xls"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internationalmedicalcorps-my.sharepoint.com/personal/mtomas_internationalmedicalcorps_org/Documents/Desktop/NNGO/LCS4R/02%20-%20Gana%20Unnayan%20Kendra%20-%20GUK,%20Bangladesh/Procurement%20Manual%20and%20Forms/F18%20-%20GUK%20Transport%20-%20Waybill,%20Bilingual-Final.xls" TargetMode="Externa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hyperlink" Target="F17%20-%20Assets%20and%20Attractive%20Items%20Handover%20-%20Bilingual.xls" TargetMode="Externa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internationalmedicalcorps-my.sharepoint.com/personal/mtomas_internationalmedicalcorps_org/Documents/Desktop/NNGO/LCS4R/02%20-%20Gana%20Unnayan%20Kendra%20-%20GUK,%20Bangladesh/Procurement%20Forms/F17%20-%20GUK%20Assets%20and%20Attractive%20Items%20Handover%20-%20Bilingual-Final.xls" TargetMode="Externa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C855E35-F5F7-EF8B-353D-8EAA17E94EF0}"/>
              </a:ext>
            </a:extLst>
          </p:cNvPr>
          <p:cNvSpPr>
            <a:spLocks noGrp="1" noChangeArrowheads="1"/>
          </p:cNvSpPr>
          <p:nvPr>
            <p:ph type="ctrTitle"/>
          </p:nvPr>
        </p:nvSpPr>
        <p:spPr>
          <a:xfrm>
            <a:off x="152400" y="1660525"/>
            <a:ext cx="8839200" cy="2895600"/>
          </a:xfrm>
        </p:spPr>
        <p:txBody>
          <a:bodyPr/>
          <a:lstStyle/>
          <a:p>
            <a:pPr eaLnBrk="1" hangingPunct="1">
              <a:defRPr/>
            </a:pPr>
            <a:r>
              <a:rPr lang="hr-HR" sz="3800" b="1" dirty="0">
                <a:solidFill>
                  <a:srgbClr val="385DA6"/>
                </a:solidFill>
                <a:effectLst>
                  <a:outerShdw blurRad="38100" dist="38100" dir="2700000" algn="tl">
                    <a:srgbClr val="C0C0C0"/>
                  </a:outerShdw>
                </a:effectLst>
                <a:latin typeface="Arial" panose="020B0604020202020204" pitchFamily="34" charset="0"/>
                <a:ea typeface="ＭＳ Ｐゴシック" pitchFamily="-111" charset="-128"/>
                <a:cs typeface="Arial" panose="020B0604020202020204" pitchFamily="34" charset="0"/>
              </a:rPr>
              <a:t>Partner NNGO Capacity Strengthening</a:t>
            </a:r>
            <a:br>
              <a:rPr lang="hr-HR" sz="3800" b="1" dirty="0">
                <a:solidFill>
                  <a:srgbClr val="385DA6"/>
                </a:solidFill>
                <a:effectLst>
                  <a:outerShdw blurRad="38100" dist="38100" dir="2700000" algn="tl">
                    <a:srgbClr val="C0C0C0"/>
                  </a:outerShdw>
                </a:effectLst>
                <a:latin typeface="Arial" panose="020B0604020202020204" pitchFamily="34" charset="0"/>
                <a:ea typeface="ＭＳ Ｐゴシック" pitchFamily="-111" charset="-128"/>
                <a:cs typeface="Arial" panose="020B0604020202020204" pitchFamily="34" charset="0"/>
              </a:rPr>
            </a:br>
            <a:r>
              <a:rPr lang="en-US" sz="3800" b="1" dirty="0">
                <a:solidFill>
                  <a:srgbClr val="385DA6"/>
                </a:solidFill>
                <a:effectLst>
                  <a:outerShdw blurRad="38100" dist="38100" dir="2700000" algn="tl">
                    <a:srgbClr val="C0C0C0"/>
                  </a:outerShdw>
                </a:effectLst>
                <a:latin typeface="Arial" panose="020B0604020202020204" pitchFamily="34" charset="0"/>
                <a:ea typeface="ＭＳ Ｐゴシック" pitchFamily="-111" charset="-128"/>
                <a:cs typeface="Arial" panose="020B0604020202020204" pitchFamily="34" charset="0"/>
              </a:rPr>
              <a:t>                                                                      Basics in Procurement and Goods, Services and Works Receiving</a:t>
            </a:r>
          </a:p>
        </p:txBody>
      </p:sp>
      <p:sp>
        <p:nvSpPr>
          <p:cNvPr id="7171" name="Rectangle 3">
            <a:extLst>
              <a:ext uri="{FF2B5EF4-FFF2-40B4-BE49-F238E27FC236}">
                <a16:creationId xmlns:a16="http://schemas.microsoft.com/office/drawing/2014/main" id="{451C6ACA-8E04-6740-11DE-7A2BABC33BFC}"/>
              </a:ext>
            </a:extLst>
          </p:cNvPr>
          <p:cNvSpPr>
            <a:spLocks noGrp="1"/>
          </p:cNvSpPr>
          <p:nvPr>
            <p:ph type="subTitle" idx="1"/>
          </p:nvPr>
        </p:nvSpPr>
        <p:spPr>
          <a:xfrm>
            <a:off x="254924" y="4850476"/>
            <a:ext cx="8382000" cy="1447800"/>
          </a:xfrm>
        </p:spPr>
        <p:txBody>
          <a:bodyPr/>
          <a:lstStyle/>
          <a:p>
            <a:pPr eaLnBrk="1" hangingPunct="1">
              <a:lnSpc>
                <a:spcPct val="60000"/>
              </a:lnSpc>
            </a:pPr>
            <a:r>
              <a:rPr lang="en-US" altLang="en-US" sz="2200" b="1" i="1">
                <a:solidFill>
                  <a:srgbClr val="385DA6"/>
                </a:solidFill>
              </a:rPr>
              <a:t>March</a:t>
            </a:r>
            <a:r>
              <a:rPr lang="en-GB" altLang="en-US" sz="2200" b="1" i="1">
                <a:solidFill>
                  <a:srgbClr val="385DA6"/>
                </a:solidFill>
              </a:rPr>
              <a:t> 202</a:t>
            </a:r>
            <a:r>
              <a:rPr lang="hr-HR" altLang="en-US" sz="2200" b="1" i="1">
                <a:solidFill>
                  <a:srgbClr val="385DA6"/>
                </a:solidFill>
              </a:rPr>
              <a:t>3</a:t>
            </a:r>
            <a:endParaRPr lang="en-GB" altLang="en-US" sz="2200" b="1" i="1">
              <a:solidFill>
                <a:srgbClr val="385DA6"/>
              </a:solidFill>
            </a:endParaRPr>
          </a:p>
          <a:p>
            <a:pPr eaLnBrk="1" hangingPunct="1">
              <a:lnSpc>
                <a:spcPct val="60000"/>
              </a:lnSpc>
            </a:pPr>
            <a:endParaRPr lang="en-GB" altLang="en-US" sz="2700">
              <a:solidFill>
                <a:srgbClr val="898989"/>
              </a:solidFill>
            </a:endParaRPr>
          </a:p>
          <a:p>
            <a:pPr eaLnBrk="1" hangingPunct="1">
              <a:lnSpc>
                <a:spcPct val="60000"/>
              </a:lnSpc>
            </a:pPr>
            <a:r>
              <a:rPr lang="en-GB" altLang="en-US" sz="1700">
                <a:solidFill>
                  <a:srgbClr val="00B050"/>
                </a:solidFill>
              </a:rPr>
              <a:t>Pre</a:t>
            </a:r>
            <a:r>
              <a:rPr lang="hr-HR" altLang="en-US" sz="1700">
                <a:solidFill>
                  <a:srgbClr val="00B050"/>
                </a:solidFill>
              </a:rPr>
              <a:t>pared</a:t>
            </a:r>
            <a:r>
              <a:rPr lang="en-GB" altLang="en-US" sz="1700">
                <a:solidFill>
                  <a:srgbClr val="00B050"/>
                </a:solidFill>
              </a:rPr>
              <a:t> by: Marin Tomas, </a:t>
            </a:r>
            <a:r>
              <a:rPr lang="hr-HR" altLang="en-US" sz="1700">
                <a:solidFill>
                  <a:srgbClr val="00B050"/>
                </a:solidFill>
              </a:rPr>
              <a:t>Senior Advisor, </a:t>
            </a:r>
            <a:r>
              <a:rPr lang="en-GB" altLang="en-US" sz="1700">
                <a:solidFill>
                  <a:srgbClr val="00B050"/>
                </a:solidFill>
              </a:rPr>
              <a:t>Logistics</a:t>
            </a:r>
            <a:r>
              <a:rPr lang="hr-HR" altLang="en-US" sz="1700">
                <a:solidFill>
                  <a:srgbClr val="00B050"/>
                </a:solidFill>
              </a:rPr>
              <a:t> and Supply Chain Management</a:t>
            </a:r>
            <a:endParaRPr lang="en-GB" altLang="en-US" sz="1700">
              <a:solidFill>
                <a:srgbClr val="00B050"/>
              </a:solidFill>
            </a:endParaRPr>
          </a:p>
          <a:p>
            <a:pPr eaLnBrk="1" hangingPunct="1">
              <a:lnSpc>
                <a:spcPct val="60000"/>
              </a:lnSpc>
            </a:pPr>
            <a:r>
              <a:rPr lang="en-US" altLang="en-US" sz="1700">
                <a:solidFill>
                  <a:srgbClr val="00B050"/>
                </a:solidFill>
              </a:rPr>
              <a:t>International Medical Corps</a:t>
            </a:r>
          </a:p>
          <a:p>
            <a:pPr eaLnBrk="1" hangingPunct="1">
              <a:lnSpc>
                <a:spcPct val="60000"/>
              </a:lnSpc>
            </a:pPr>
            <a:r>
              <a:rPr lang="en-US" altLang="en-US" sz="1700">
                <a:solidFill>
                  <a:srgbClr val="00B050"/>
                </a:solidFill>
              </a:rPr>
              <a:t>E-mail: </a:t>
            </a:r>
            <a:r>
              <a:rPr lang="en-US" altLang="en-US" sz="1700">
                <a:solidFill>
                  <a:srgbClr val="948A54"/>
                </a:solidFill>
                <a:hlinkClick r:id="rId3"/>
              </a:rPr>
              <a:t>mt</a:t>
            </a:r>
            <a:r>
              <a:rPr lang="en-US" altLang="en-US" sz="1700">
                <a:solidFill>
                  <a:srgbClr val="0070C0"/>
                </a:solidFill>
                <a:hlinkClick r:id="rId3"/>
              </a:rPr>
              <a:t>omas@</a:t>
            </a:r>
            <a:r>
              <a:rPr lang="hr-HR" altLang="en-US" sz="1700">
                <a:solidFill>
                  <a:srgbClr val="0070C0"/>
                </a:solidFill>
                <a:hlinkClick r:id="rId3"/>
              </a:rPr>
              <a:t>I</a:t>
            </a:r>
            <a:r>
              <a:rPr lang="en-US" altLang="en-US" sz="1700">
                <a:solidFill>
                  <a:srgbClr val="0070C0"/>
                </a:solidFill>
                <a:hlinkClick r:id="rId3"/>
              </a:rPr>
              <a:t>nternational</a:t>
            </a:r>
            <a:r>
              <a:rPr lang="hr-HR" altLang="en-US" sz="1700">
                <a:solidFill>
                  <a:srgbClr val="0070C0"/>
                </a:solidFill>
                <a:hlinkClick r:id="rId3"/>
              </a:rPr>
              <a:t>M</a:t>
            </a:r>
            <a:r>
              <a:rPr lang="en-US" altLang="en-US" sz="1700">
                <a:solidFill>
                  <a:srgbClr val="0070C0"/>
                </a:solidFill>
                <a:hlinkClick r:id="rId3"/>
              </a:rPr>
              <a:t>edical</a:t>
            </a:r>
            <a:r>
              <a:rPr lang="hr-HR" altLang="en-US" sz="1700">
                <a:solidFill>
                  <a:srgbClr val="0070C0"/>
                </a:solidFill>
                <a:hlinkClick r:id="rId3"/>
              </a:rPr>
              <a:t>C</a:t>
            </a:r>
            <a:r>
              <a:rPr lang="en-US" altLang="en-US" sz="1700">
                <a:solidFill>
                  <a:srgbClr val="0070C0"/>
                </a:solidFill>
                <a:hlinkClick r:id="rId3"/>
              </a:rPr>
              <a:t>orps.org</a:t>
            </a:r>
            <a:endParaRPr lang="en-US" altLang="en-US" sz="1700">
              <a:solidFill>
                <a:srgbClr val="0070C0"/>
              </a:solidFill>
            </a:endParaRPr>
          </a:p>
        </p:txBody>
      </p:sp>
      <p:grpSp>
        <p:nvGrpSpPr>
          <p:cNvPr id="7172" name="Group 1">
            <a:extLst>
              <a:ext uri="{FF2B5EF4-FFF2-40B4-BE49-F238E27FC236}">
                <a16:creationId xmlns:a16="http://schemas.microsoft.com/office/drawing/2014/main" id="{A7809150-2FA8-69B2-61C1-60089753C8B0}"/>
              </a:ext>
            </a:extLst>
          </p:cNvPr>
          <p:cNvGrpSpPr>
            <a:grpSpLocks/>
          </p:cNvGrpSpPr>
          <p:nvPr/>
        </p:nvGrpSpPr>
        <p:grpSpPr bwMode="auto">
          <a:xfrm>
            <a:off x="1069975" y="152400"/>
            <a:ext cx="7312025" cy="733425"/>
            <a:chOff x="34291" y="152400"/>
            <a:chExt cx="7311831" cy="733337"/>
          </a:xfrm>
        </p:grpSpPr>
        <p:pic>
          <p:nvPicPr>
            <p:cNvPr id="7173" name="Picture 5">
              <a:extLst>
                <a:ext uri="{FF2B5EF4-FFF2-40B4-BE49-F238E27FC236}">
                  <a16:creationId xmlns:a16="http://schemas.microsoft.com/office/drawing/2014/main" id="{EB168174-15FC-F188-6410-1906F72BC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1" y="152400"/>
              <a:ext cx="5223510" cy="73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5">
              <a:extLst>
                <a:ext uri="{FF2B5EF4-FFF2-40B4-BE49-F238E27FC236}">
                  <a16:creationId xmlns:a16="http://schemas.microsoft.com/office/drawing/2014/main" id="{C79317E6-E1EB-E2E9-5BCB-A1352B7FCB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52400"/>
              <a:ext cx="1935922" cy="65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57ED170F-01ED-0A7E-A046-B63236D7A5AB}"/>
              </a:ext>
            </a:extLst>
          </p:cNvPr>
          <p:cNvSpPr txBox="1"/>
          <p:nvPr/>
        </p:nvSpPr>
        <p:spPr>
          <a:xfrm>
            <a:off x="357446" y="6284421"/>
            <a:ext cx="853924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Arial"/>
                <a:cs typeface="Arial"/>
              </a:rPr>
              <a:t>This material is made possible by the generous support of the American people through the United States Agency for International Development (USAID). The contents are the responsibility of International Medical Corps and Concern Worldwide and do not necessarily reflect the views of USAID or the United States Government.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7810373-8E61-E5EA-0A44-314576082828}"/>
              </a:ext>
            </a:extLst>
          </p:cNvPr>
          <p:cNvSpPr>
            <a:spLocks noGrp="1" noChangeArrowheads="1"/>
          </p:cNvSpPr>
          <p:nvPr>
            <p:ph type="title"/>
          </p:nvPr>
        </p:nvSpPr>
        <p:spPr>
          <a:xfrm>
            <a:off x="-152400" y="-76200"/>
            <a:ext cx="9448800" cy="838200"/>
          </a:xfrm>
        </p:spPr>
        <p:txBody>
          <a:bodyPr/>
          <a:lstStyle/>
          <a:p>
            <a:pPr eaLnBrk="1" hangingPunct="1">
              <a:defRPr/>
            </a:pPr>
            <a:r>
              <a:rPr lang="en-US" altLang="en-US" sz="3600" b="1" dirty="0">
                <a:solidFill>
                  <a:srgbClr val="0070C0"/>
                </a:solidFill>
                <a:effectLst>
                  <a:outerShdw blurRad="38100" dist="38100" dir="2700000" algn="tl">
                    <a:srgbClr val="000000"/>
                  </a:outerShdw>
                </a:effectLst>
                <a:ea typeface="+mn-ea"/>
                <a:cs typeface="Arial" charset="0"/>
              </a:rPr>
              <a:t>b. Procurement </a:t>
            </a:r>
            <a:r>
              <a:rPr lang="en-US" altLang="en-US" sz="3600" b="1" dirty="0">
                <a:solidFill>
                  <a:srgbClr val="C00000"/>
                </a:solidFill>
                <a:effectLst>
                  <a:outerShdw blurRad="38100" dist="38100" dir="2700000" algn="tl">
                    <a:srgbClr val="000000"/>
                  </a:outerShdw>
                </a:effectLst>
                <a:ea typeface="+mn-ea"/>
                <a:cs typeface="Arial" charset="0"/>
              </a:rPr>
              <a:t>$</a:t>
            </a:r>
            <a:r>
              <a:rPr lang="en-US" altLang="en-US" sz="3600" b="1" dirty="0">
                <a:solidFill>
                  <a:srgbClr val="CC0000"/>
                </a:solidFill>
                <a:effectLst>
                  <a:outerShdw blurRad="38100" dist="38100" dir="2700000" algn="tl">
                    <a:srgbClr val="000000"/>
                  </a:outerShdw>
                </a:effectLst>
                <a:ea typeface="+mn-ea"/>
                <a:cs typeface="Arial" charset="0"/>
              </a:rPr>
              <a:t>500 - </a:t>
            </a:r>
            <a:r>
              <a:rPr lang="en-US" altLang="en-US" sz="3600" b="1" dirty="0">
                <a:solidFill>
                  <a:srgbClr val="C00000"/>
                </a:solidFill>
                <a:effectLst>
                  <a:outerShdw blurRad="38100" dist="38100" dir="2700000" algn="tl">
                    <a:srgbClr val="000000"/>
                  </a:outerShdw>
                </a:effectLst>
                <a:ea typeface="+mn-ea"/>
                <a:cs typeface="Arial" charset="0"/>
              </a:rPr>
              <a:t>$1,0</a:t>
            </a:r>
            <a:r>
              <a:rPr lang="hr-HR" altLang="en-US" sz="3600" b="1" dirty="0">
                <a:solidFill>
                  <a:srgbClr val="C00000"/>
                </a:solidFill>
                <a:effectLst>
                  <a:outerShdw blurRad="38100" dist="38100" dir="2700000" algn="tl">
                    <a:srgbClr val="000000"/>
                  </a:outerShdw>
                </a:effectLst>
                <a:ea typeface="+mn-ea"/>
                <a:cs typeface="Arial" charset="0"/>
              </a:rPr>
              <a:t>0</a:t>
            </a:r>
            <a:r>
              <a:rPr lang="en-US" altLang="en-US" sz="3600" b="1" dirty="0">
                <a:solidFill>
                  <a:srgbClr val="C00000"/>
                </a:solidFill>
                <a:effectLst>
                  <a:outerShdw blurRad="38100" dist="38100" dir="2700000" algn="tl">
                    <a:srgbClr val="000000"/>
                  </a:outerShdw>
                </a:effectLst>
                <a:ea typeface="+mn-ea"/>
                <a:cs typeface="Arial" charset="0"/>
              </a:rPr>
              <a:t>0</a:t>
            </a:r>
            <a:endParaRPr lang="en-US" altLang="en-US" sz="3600" dirty="0">
              <a:solidFill>
                <a:schemeClr val="accent6">
                  <a:lumMod val="75000"/>
                </a:schemeClr>
              </a:solidFill>
              <a:effectLst>
                <a:outerShdw blurRad="38100" dist="38100" dir="2700000" algn="tl">
                  <a:srgbClr val="000000"/>
                </a:outerShdw>
              </a:effectLst>
              <a:ea typeface="+mn-ea"/>
              <a:cs typeface="Arial" charset="0"/>
            </a:endParaRPr>
          </a:p>
        </p:txBody>
      </p:sp>
      <p:sp>
        <p:nvSpPr>
          <p:cNvPr id="8195" name="Rectangle 3">
            <a:extLst>
              <a:ext uri="{FF2B5EF4-FFF2-40B4-BE49-F238E27FC236}">
                <a16:creationId xmlns:a16="http://schemas.microsoft.com/office/drawing/2014/main" id="{BC3DADB2-8208-430E-7C12-D1FD96657D91}"/>
              </a:ext>
            </a:extLst>
          </p:cNvPr>
          <p:cNvSpPr>
            <a:spLocks noGrp="1" noChangeArrowheads="1"/>
          </p:cNvSpPr>
          <p:nvPr>
            <p:ph type="body" idx="1"/>
          </p:nvPr>
        </p:nvSpPr>
        <p:spPr>
          <a:xfrm>
            <a:off x="0" y="685800"/>
            <a:ext cx="8991600" cy="6172200"/>
          </a:xfrm>
        </p:spPr>
        <p:txBody>
          <a:bodyPr/>
          <a:lstStyle/>
          <a:p>
            <a:pPr algn="just" eaLnBrk="1" hangingPunct="1">
              <a:lnSpc>
                <a:spcPct val="80000"/>
              </a:lnSpc>
              <a:defRPr/>
            </a:pPr>
            <a:r>
              <a:rPr lang="en-US" altLang="en-US" sz="2400" b="1" dirty="0">
                <a:solidFill>
                  <a:srgbClr val="0070C0"/>
                </a:solidFill>
              </a:rPr>
              <a:t>Requestor fills out a P</a:t>
            </a:r>
            <a:r>
              <a:rPr lang="hr-HR" altLang="en-US" sz="2400" b="1" dirty="0">
                <a:solidFill>
                  <a:srgbClr val="0070C0"/>
                </a:solidFill>
              </a:rPr>
              <a:t>urchase</a:t>
            </a:r>
            <a:r>
              <a:rPr lang="en-US" altLang="en-US" sz="2400" b="1" dirty="0">
                <a:solidFill>
                  <a:srgbClr val="0070C0"/>
                </a:solidFill>
              </a:rPr>
              <a:t> Requisition (PR) form + gets approval signatures from authorized for this level of procurement.</a:t>
            </a:r>
          </a:p>
          <a:p>
            <a:pPr algn="just" eaLnBrk="1" hangingPunct="1">
              <a:lnSpc>
                <a:spcPct val="80000"/>
              </a:lnSpc>
              <a:defRPr/>
            </a:pPr>
            <a:r>
              <a:rPr lang="hr-HR" altLang="en-US" sz="2400" b="1" dirty="0">
                <a:solidFill>
                  <a:srgbClr val="0070C0"/>
                </a:solidFill>
              </a:rPr>
              <a:t>It is recommended to have </a:t>
            </a:r>
            <a:r>
              <a:rPr lang="en-US" altLang="en-US" sz="2400" b="1" dirty="0">
                <a:solidFill>
                  <a:srgbClr val="C00000"/>
                </a:solidFill>
              </a:rPr>
              <a:t>3 </a:t>
            </a:r>
            <a:r>
              <a:rPr lang="hr-HR" altLang="en-US" sz="2400" b="1" dirty="0">
                <a:solidFill>
                  <a:srgbClr val="C00000"/>
                </a:solidFill>
              </a:rPr>
              <a:t>informal </a:t>
            </a:r>
            <a:r>
              <a:rPr lang="en-US" altLang="en-US" sz="2400" b="1" dirty="0">
                <a:solidFill>
                  <a:srgbClr val="C00000"/>
                </a:solidFill>
              </a:rPr>
              <a:t>bids</a:t>
            </a:r>
            <a:r>
              <a:rPr lang="hr-HR" altLang="en-US" sz="2400" b="1" dirty="0">
                <a:solidFill>
                  <a:srgbClr val="C00000"/>
                </a:solidFill>
              </a:rPr>
              <a:t> whenever possible</a:t>
            </a:r>
            <a:r>
              <a:rPr lang="en-US" altLang="en-US" sz="2400" b="1" dirty="0">
                <a:solidFill>
                  <a:srgbClr val="C00000"/>
                </a:solidFill>
              </a:rPr>
              <a:t> </a:t>
            </a:r>
            <a:r>
              <a:rPr lang="en-US" altLang="en-US" sz="2400" dirty="0">
                <a:solidFill>
                  <a:srgbClr val="0070C0"/>
                </a:solidFill>
              </a:rPr>
              <a:t>(</a:t>
            </a:r>
            <a:r>
              <a:rPr lang="en-US" altLang="en-US" sz="2400" dirty="0">
                <a:solidFill>
                  <a:srgbClr val="7030A0"/>
                </a:solidFill>
              </a:rPr>
              <a:t>can be obtained by phone, on-line or direct visit to vendor </a:t>
            </a:r>
            <a:r>
              <a:rPr lang="en-US" altLang="en-US" sz="2400" dirty="0">
                <a:solidFill>
                  <a:srgbClr val="0070C0"/>
                </a:solidFill>
              </a:rPr>
              <a:t>by </a:t>
            </a:r>
            <a:r>
              <a:rPr lang="hr-HR" altLang="en-US" sz="2400" dirty="0">
                <a:solidFill>
                  <a:srgbClr val="0070C0"/>
                </a:solidFill>
              </a:rPr>
              <a:t>the </a:t>
            </a:r>
            <a:r>
              <a:rPr lang="en-US" altLang="en-US" sz="2400" dirty="0">
                <a:solidFill>
                  <a:srgbClr val="0070C0"/>
                </a:solidFill>
              </a:rPr>
              <a:t>assigned Procurement Officer).</a:t>
            </a:r>
          </a:p>
          <a:p>
            <a:pPr algn="just" eaLnBrk="1" hangingPunct="1">
              <a:lnSpc>
                <a:spcPct val="80000"/>
              </a:lnSpc>
              <a:defRPr/>
            </a:pPr>
            <a:r>
              <a:rPr lang="en-US" altLang="en-US" sz="2400" dirty="0">
                <a:solidFill>
                  <a:srgbClr val="0070C0"/>
                </a:solidFill>
              </a:rPr>
              <a:t>Procurement Officer analyses received bids and makes recommendation of winning bidder in Procurement Bid Summary - PBS. Form also captures approvals from Finance, Budget Holder (Project Manager) and, where required based on purchase value threshold, also by Director or CE.</a:t>
            </a:r>
            <a:r>
              <a:rPr lang="hr-HR" altLang="en-US" sz="2400" dirty="0">
                <a:solidFill>
                  <a:srgbClr val="0070C0"/>
                </a:solidFill>
              </a:rPr>
              <a:t> </a:t>
            </a:r>
            <a:endParaRPr lang="en-US" altLang="en-US" sz="2400" dirty="0">
              <a:solidFill>
                <a:srgbClr val="0070C0"/>
              </a:solidFill>
            </a:endParaRPr>
          </a:p>
          <a:p>
            <a:pPr algn="just" eaLnBrk="1" hangingPunct="1">
              <a:lnSpc>
                <a:spcPct val="80000"/>
              </a:lnSpc>
              <a:defRPr/>
            </a:pPr>
            <a:r>
              <a:rPr lang="en-US" altLang="en-US" sz="2400" dirty="0">
                <a:solidFill>
                  <a:srgbClr val="0070C0"/>
                </a:solidFill>
              </a:rPr>
              <a:t>Project Procurement Committee reviews purchases up to $5,000 but require central Procurement/Tender Committee approval before placing order.</a:t>
            </a:r>
          </a:p>
          <a:p>
            <a:pPr marL="0" indent="0" algn="just" eaLnBrk="1" hangingPunct="1">
              <a:lnSpc>
                <a:spcPct val="80000"/>
              </a:lnSpc>
              <a:buFont typeface="Arial" panose="020B0604020202020204" pitchFamily="34" charset="0"/>
              <a:buNone/>
              <a:defRPr/>
            </a:pPr>
            <a:endParaRPr lang="en-US" altLang="en-US" sz="1000" u="sng" dirty="0">
              <a:solidFill>
                <a:srgbClr val="0070C0"/>
              </a:solidFill>
            </a:endParaRPr>
          </a:p>
          <a:p>
            <a:pPr marL="0" indent="0" algn="just" eaLnBrk="1" hangingPunct="1">
              <a:lnSpc>
                <a:spcPct val="80000"/>
              </a:lnSpc>
              <a:buFont typeface="Arial" panose="020B0604020202020204" pitchFamily="34" charset="0"/>
              <a:buNone/>
              <a:defRPr/>
            </a:pPr>
            <a:r>
              <a:rPr lang="en-US" altLang="en-US" sz="2400" b="1" u="sng" dirty="0">
                <a:solidFill>
                  <a:srgbClr val="7030A0"/>
                </a:solidFill>
              </a:rPr>
              <a:t>Quality and Quantity Control:</a:t>
            </a:r>
            <a:endParaRPr lang="en-US" altLang="en-US" sz="2400" b="1" dirty="0">
              <a:solidFill>
                <a:srgbClr val="7030A0"/>
              </a:solidFill>
            </a:endParaRPr>
          </a:p>
          <a:p>
            <a:pPr algn="just" eaLnBrk="1" hangingPunct="1">
              <a:lnSpc>
                <a:spcPct val="80000"/>
              </a:lnSpc>
              <a:defRPr/>
            </a:pPr>
            <a:r>
              <a:rPr lang="en-US" altLang="en-US" sz="2400" b="1" dirty="0">
                <a:solidFill>
                  <a:srgbClr val="0070C0"/>
                </a:solidFill>
              </a:rPr>
              <a:t>Goods Received Note (GRN) or Service Received Note (SRN) required. </a:t>
            </a:r>
          </a:p>
          <a:p>
            <a:pPr marL="0" indent="0" algn="just" eaLnBrk="1" hangingPunct="1">
              <a:lnSpc>
                <a:spcPct val="80000"/>
              </a:lnSpc>
              <a:buFont typeface="Arial" panose="020B0604020202020204" pitchFamily="34" charset="0"/>
              <a:buNone/>
              <a:defRPr/>
            </a:pPr>
            <a:endParaRPr lang="en-US" altLang="en-US" sz="1000" dirty="0">
              <a:solidFill>
                <a:srgbClr val="0070C0"/>
              </a:solidFill>
            </a:endParaRPr>
          </a:p>
          <a:p>
            <a:pPr marL="0" indent="0" algn="just" eaLnBrk="1" hangingPunct="1">
              <a:lnSpc>
                <a:spcPct val="80000"/>
              </a:lnSpc>
              <a:buFont typeface="Arial" panose="020B0604020202020204" pitchFamily="34" charset="0"/>
              <a:buNone/>
              <a:defRPr/>
            </a:pPr>
            <a:r>
              <a:rPr lang="en-US" altLang="en-US" sz="2400" b="1" u="sng" dirty="0">
                <a:solidFill>
                  <a:srgbClr val="7030A0"/>
                </a:solidFill>
              </a:rPr>
              <a:t>Registering received goods:</a:t>
            </a:r>
          </a:p>
          <a:p>
            <a:pPr algn="just" eaLnBrk="1" hangingPunct="1">
              <a:lnSpc>
                <a:spcPct val="80000"/>
              </a:lnSpc>
              <a:defRPr/>
            </a:pPr>
            <a:r>
              <a:rPr lang="en-US" altLang="en-US" sz="2400" dirty="0">
                <a:solidFill>
                  <a:srgbClr val="0070C0"/>
                </a:solidFill>
              </a:rPr>
              <a:t>Goods received in warehouse must be registered in stock records</a:t>
            </a:r>
            <a:r>
              <a:rPr lang="hr-HR" altLang="en-US" sz="2400" dirty="0">
                <a:solidFill>
                  <a:srgbClr val="0070C0"/>
                </a:solidFill>
              </a:rPr>
              <a:t>.</a:t>
            </a:r>
            <a:endParaRPr lang="en-US" altLang="en-US" sz="2400"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4C290E2-20F6-2DED-3732-DD56EB01950D}"/>
              </a:ext>
            </a:extLst>
          </p:cNvPr>
          <p:cNvSpPr>
            <a:spLocks noGrp="1" noChangeArrowheads="1"/>
          </p:cNvSpPr>
          <p:nvPr>
            <p:ph type="title"/>
          </p:nvPr>
        </p:nvSpPr>
        <p:spPr>
          <a:xfrm>
            <a:off x="-381000" y="0"/>
            <a:ext cx="9448800" cy="609600"/>
          </a:xfrm>
        </p:spPr>
        <p:txBody>
          <a:bodyPr/>
          <a:lstStyle/>
          <a:p>
            <a:pPr eaLnBrk="1" hangingPunct="1">
              <a:defRPr/>
            </a:pPr>
            <a:r>
              <a:rPr lang="en-US" altLang="en-US" sz="3600" b="1" dirty="0">
                <a:solidFill>
                  <a:srgbClr val="0070C0"/>
                </a:solidFill>
                <a:effectLst>
                  <a:outerShdw blurRad="38100" dist="38100" dir="2700000" algn="tl">
                    <a:srgbClr val="000000"/>
                  </a:outerShdw>
                </a:effectLst>
                <a:ea typeface="+mn-ea"/>
                <a:cs typeface="Arial" charset="0"/>
              </a:rPr>
              <a:t>c. Procurement from </a:t>
            </a:r>
            <a:r>
              <a:rPr lang="en-US" altLang="en-US" sz="3600" b="1" dirty="0">
                <a:solidFill>
                  <a:srgbClr val="C00000"/>
                </a:solidFill>
                <a:effectLst>
                  <a:outerShdw blurRad="38100" dist="38100" dir="2700000" algn="tl">
                    <a:srgbClr val="000000"/>
                  </a:outerShdw>
                </a:effectLst>
                <a:ea typeface="+mn-ea"/>
                <a:cs typeface="Arial" charset="0"/>
              </a:rPr>
              <a:t>$</a:t>
            </a:r>
            <a:r>
              <a:rPr lang="hr-HR" altLang="en-US" sz="3600" b="1" dirty="0">
                <a:solidFill>
                  <a:srgbClr val="C00000"/>
                </a:solidFill>
                <a:effectLst>
                  <a:outerShdw blurRad="38100" dist="38100" dir="2700000" algn="tl">
                    <a:srgbClr val="000000"/>
                  </a:outerShdw>
                </a:effectLst>
                <a:ea typeface="+mn-ea"/>
                <a:cs typeface="Arial" charset="0"/>
              </a:rPr>
              <a:t>1,00</a:t>
            </a:r>
            <a:r>
              <a:rPr lang="en-US" altLang="en-US" sz="3600" b="1" dirty="0">
                <a:solidFill>
                  <a:srgbClr val="C00000"/>
                </a:solidFill>
                <a:effectLst>
                  <a:outerShdw blurRad="38100" dist="38100" dir="2700000" algn="tl">
                    <a:srgbClr val="000000"/>
                  </a:outerShdw>
                </a:effectLst>
                <a:ea typeface="+mn-ea"/>
                <a:cs typeface="Arial" charset="0"/>
              </a:rPr>
              <a:t>0 to $</a:t>
            </a:r>
            <a:r>
              <a:rPr lang="hr-HR" altLang="en-US" sz="3600" b="1" dirty="0">
                <a:solidFill>
                  <a:srgbClr val="C00000"/>
                </a:solidFill>
                <a:effectLst>
                  <a:outerShdw blurRad="38100" dist="38100" dir="2700000" algn="tl">
                    <a:srgbClr val="000000"/>
                  </a:outerShdw>
                </a:effectLst>
                <a:ea typeface="+mn-ea"/>
                <a:cs typeface="Arial" charset="0"/>
              </a:rPr>
              <a:t>20</a:t>
            </a:r>
            <a:r>
              <a:rPr lang="en-US" altLang="en-US" sz="3600" b="1" dirty="0">
                <a:solidFill>
                  <a:srgbClr val="C00000"/>
                </a:solidFill>
                <a:effectLst>
                  <a:outerShdw blurRad="38100" dist="38100" dir="2700000" algn="tl">
                    <a:srgbClr val="000000"/>
                  </a:outerShdw>
                </a:effectLst>
                <a:ea typeface="+mn-ea"/>
                <a:cs typeface="Arial" charset="0"/>
              </a:rPr>
              <a:t>,000</a:t>
            </a:r>
          </a:p>
        </p:txBody>
      </p:sp>
      <p:sp>
        <p:nvSpPr>
          <p:cNvPr id="9219" name="Rectangle 3">
            <a:extLst>
              <a:ext uri="{FF2B5EF4-FFF2-40B4-BE49-F238E27FC236}">
                <a16:creationId xmlns:a16="http://schemas.microsoft.com/office/drawing/2014/main" id="{F713DD20-4F35-6F6D-06BB-05DBFACD5BBA}"/>
              </a:ext>
            </a:extLst>
          </p:cNvPr>
          <p:cNvSpPr>
            <a:spLocks noGrp="1" noChangeArrowheads="1"/>
          </p:cNvSpPr>
          <p:nvPr>
            <p:ph type="body" idx="1"/>
          </p:nvPr>
        </p:nvSpPr>
        <p:spPr>
          <a:xfrm>
            <a:off x="31750" y="609600"/>
            <a:ext cx="8883650" cy="5943600"/>
          </a:xfrm>
        </p:spPr>
        <p:txBody>
          <a:bodyPr/>
          <a:lstStyle/>
          <a:p>
            <a:pPr algn="just" eaLnBrk="1" hangingPunct="1">
              <a:lnSpc>
                <a:spcPct val="80000"/>
              </a:lnSpc>
              <a:defRPr/>
            </a:pPr>
            <a:r>
              <a:rPr lang="en-US" altLang="en-US" sz="2400" b="1" dirty="0">
                <a:solidFill>
                  <a:srgbClr val="0070C0"/>
                </a:solidFill>
              </a:rPr>
              <a:t>Requestor fills PR form and gets required approval signatures.</a:t>
            </a:r>
          </a:p>
          <a:p>
            <a:pPr algn="just" eaLnBrk="1" hangingPunct="1">
              <a:lnSpc>
                <a:spcPct val="80000"/>
              </a:lnSpc>
              <a:defRPr/>
            </a:pPr>
            <a:r>
              <a:rPr lang="en-US" altLang="en-US" sz="2400" b="1" dirty="0">
                <a:solidFill>
                  <a:srgbClr val="0070C0"/>
                </a:solidFill>
              </a:rPr>
              <a:t>Procurement Officer request written bids</a:t>
            </a:r>
            <a:r>
              <a:rPr lang="hr-HR" altLang="en-US" sz="2400" b="1" dirty="0">
                <a:solidFill>
                  <a:srgbClr val="0070C0"/>
                </a:solidFill>
              </a:rPr>
              <a:t> </a:t>
            </a:r>
            <a:r>
              <a:rPr lang="en-US" altLang="en-US" sz="2400" b="1" dirty="0">
                <a:solidFill>
                  <a:srgbClr val="0070C0"/>
                </a:solidFill>
              </a:rPr>
              <a:t>from vendors</a:t>
            </a:r>
            <a:r>
              <a:rPr lang="hr-HR" altLang="en-US" sz="2400" b="1" dirty="0">
                <a:solidFill>
                  <a:srgbClr val="0070C0"/>
                </a:solidFill>
              </a:rPr>
              <a:t> via e-mail or, exceptionally in person</a:t>
            </a:r>
            <a:r>
              <a:rPr lang="en-US" altLang="en-US" sz="2400" b="1" dirty="0">
                <a:solidFill>
                  <a:srgbClr val="0070C0"/>
                </a:solidFill>
              </a:rPr>
              <a:t> (</a:t>
            </a:r>
            <a:r>
              <a:rPr lang="en-US" altLang="en-US" sz="2400" b="1" dirty="0">
                <a:solidFill>
                  <a:srgbClr val="C00000"/>
                </a:solidFill>
              </a:rPr>
              <a:t>minimum 3</a:t>
            </a:r>
            <a:r>
              <a:rPr lang="hr-HR" altLang="en-US" sz="2400" b="1" dirty="0">
                <a:solidFill>
                  <a:srgbClr val="C00000"/>
                </a:solidFill>
              </a:rPr>
              <a:t> vendors invited to competition</a:t>
            </a:r>
            <a:r>
              <a:rPr lang="en-US" altLang="en-US" sz="2400" b="1" dirty="0">
                <a:solidFill>
                  <a:srgbClr val="C00000"/>
                </a:solidFill>
              </a:rPr>
              <a:t>, more </a:t>
            </a:r>
            <a:r>
              <a:rPr lang="hr-HR" altLang="en-US" sz="2400" b="1" dirty="0">
                <a:solidFill>
                  <a:srgbClr val="C00000"/>
                </a:solidFill>
              </a:rPr>
              <a:t>is </a:t>
            </a:r>
            <a:r>
              <a:rPr lang="en-US" altLang="en-US" sz="2400" b="1" dirty="0">
                <a:solidFill>
                  <a:srgbClr val="C00000"/>
                </a:solidFill>
              </a:rPr>
              <a:t>desired</a:t>
            </a:r>
            <a:r>
              <a:rPr lang="en-US" altLang="en-US" sz="2400" b="1" dirty="0">
                <a:solidFill>
                  <a:srgbClr val="0070C0"/>
                </a:solidFill>
              </a:rPr>
              <a:t>)</a:t>
            </a:r>
            <a:r>
              <a:rPr lang="en-US" altLang="en-US" sz="2400" dirty="0">
                <a:solidFill>
                  <a:srgbClr val="0070C0"/>
                </a:solidFill>
              </a:rPr>
              <a:t>. </a:t>
            </a:r>
            <a:r>
              <a:rPr lang="en-US" altLang="en-US" sz="2400" b="1" dirty="0">
                <a:solidFill>
                  <a:srgbClr val="C00000"/>
                </a:solidFill>
              </a:rPr>
              <a:t>Formal </a:t>
            </a:r>
            <a:r>
              <a:rPr lang="hr-HR" altLang="en-US" sz="2400" b="1" dirty="0">
                <a:solidFill>
                  <a:srgbClr val="C00000"/>
                </a:solidFill>
              </a:rPr>
              <a:t>written </a:t>
            </a:r>
            <a:r>
              <a:rPr lang="en-US" altLang="en-US" sz="2400" b="1" dirty="0">
                <a:solidFill>
                  <a:srgbClr val="C00000"/>
                </a:solidFill>
              </a:rPr>
              <a:t>RFQ is required</a:t>
            </a:r>
            <a:r>
              <a:rPr lang="en-US" altLang="en-US" sz="2400" b="1" dirty="0">
                <a:solidFill>
                  <a:srgbClr val="0070C0"/>
                </a:solidFill>
              </a:rPr>
              <a:t>.</a:t>
            </a:r>
          </a:p>
          <a:p>
            <a:pPr algn="just" eaLnBrk="1" hangingPunct="1">
              <a:lnSpc>
                <a:spcPct val="80000"/>
              </a:lnSpc>
              <a:defRPr/>
            </a:pPr>
            <a:r>
              <a:rPr lang="en-US" altLang="en-US" sz="2400" b="1" dirty="0">
                <a:solidFill>
                  <a:srgbClr val="0070C0"/>
                </a:solidFill>
              </a:rPr>
              <a:t>Procurement Officer analyses received bids and makes recommendation of winning bidder </a:t>
            </a:r>
            <a:r>
              <a:rPr lang="en-US" altLang="en-US" sz="2400" dirty="0">
                <a:solidFill>
                  <a:srgbClr val="0070C0"/>
                </a:solidFill>
              </a:rPr>
              <a:t>in </a:t>
            </a:r>
            <a:r>
              <a:rPr lang="en-US" altLang="en-US" sz="2400" b="1" dirty="0">
                <a:solidFill>
                  <a:srgbClr val="7030A0"/>
                </a:solidFill>
              </a:rPr>
              <a:t>Procurement Bid Summary – PBS</a:t>
            </a:r>
            <a:r>
              <a:rPr lang="hr-HR" altLang="en-US" sz="2400" b="1" dirty="0">
                <a:solidFill>
                  <a:srgbClr val="7030A0"/>
                </a:solidFill>
              </a:rPr>
              <a:t> or Comparative Bids Analysis (CBA) form</a:t>
            </a:r>
            <a:r>
              <a:rPr lang="en-US" altLang="en-US" sz="2400" dirty="0">
                <a:solidFill>
                  <a:srgbClr val="0070C0"/>
                </a:solidFill>
              </a:rPr>
              <a:t>. Form also captures</a:t>
            </a:r>
            <a:r>
              <a:rPr lang="hr-HR" altLang="en-US" sz="2400" dirty="0">
                <a:solidFill>
                  <a:srgbClr val="0070C0"/>
                </a:solidFill>
              </a:rPr>
              <a:t> Budget Holder (</a:t>
            </a:r>
            <a:r>
              <a:rPr lang="en-US" altLang="en-US" sz="2400" dirty="0">
                <a:solidFill>
                  <a:srgbClr val="0070C0"/>
                </a:solidFill>
              </a:rPr>
              <a:t>Project</a:t>
            </a:r>
            <a:r>
              <a:rPr lang="hr-HR" altLang="en-US" sz="2400" dirty="0">
                <a:solidFill>
                  <a:srgbClr val="0070C0"/>
                </a:solidFill>
              </a:rPr>
              <a:t>/Department</a:t>
            </a:r>
            <a:r>
              <a:rPr lang="en-US" altLang="en-US" sz="2400" dirty="0">
                <a:solidFill>
                  <a:srgbClr val="0070C0"/>
                </a:solidFill>
              </a:rPr>
              <a:t> Manager</a:t>
            </a:r>
            <a:r>
              <a:rPr lang="hr-HR" altLang="en-US" sz="2400" dirty="0">
                <a:solidFill>
                  <a:srgbClr val="0070C0"/>
                </a:solidFill>
              </a:rPr>
              <a:t>) and Finance approvals, and where required also </a:t>
            </a:r>
            <a:r>
              <a:rPr lang="en-US" altLang="en-US" sz="2400" dirty="0">
                <a:solidFill>
                  <a:srgbClr val="0070C0"/>
                </a:solidFill>
              </a:rPr>
              <a:t>Director or CE </a:t>
            </a:r>
            <a:r>
              <a:rPr lang="hr-HR" altLang="en-US" sz="2400" dirty="0">
                <a:solidFill>
                  <a:srgbClr val="0070C0"/>
                </a:solidFill>
              </a:rPr>
              <a:t>approval</a:t>
            </a:r>
            <a:r>
              <a:rPr lang="en-US" altLang="en-US" sz="2400" dirty="0">
                <a:solidFill>
                  <a:srgbClr val="0070C0"/>
                </a:solidFill>
              </a:rPr>
              <a:t>. </a:t>
            </a:r>
          </a:p>
          <a:p>
            <a:pPr algn="just" eaLnBrk="1" hangingPunct="1">
              <a:lnSpc>
                <a:spcPct val="80000"/>
              </a:lnSpc>
              <a:defRPr/>
            </a:pPr>
            <a:r>
              <a:rPr lang="en-US" altLang="en-US" sz="2400" b="1" dirty="0">
                <a:solidFill>
                  <a:srgbClr val="0070C0"/>
                </a:solidFill>
              </a:rPr>
              <a:t>Order </a:t>
            </a:r>
            <a:r>
              <a:rPr lang="hr-HR" altLang="en-US" sz="2400" b="1" dirty="0">
                <a:solidFill>
                  <a:srgbClr val="0070C0"/>
                </a:solidFill>
              </a:rPr>
              <a:t>(PO or Contract) </a:t>
            </a:r>
            <a:r>
              <a:rPr lang="en-US" altLang="en-US" sz="2400" b="1" dirty="0">
                <a:solidFill>
                  <a:srgbClr val="0070C0"/>
                </a:solidFill>
              </a:rPr>
              <a:t>is issued to Vendor after it is approved by authorized staff. </a:t>
            </a:r>
            <a:r>
              <a:rPr lang="en-US" altLang="en-US" sz="2400" dirty="0">
                <a:solidFill>
                  <a:srgbClr val="0070C0"/>
                </a:solidFill>
              </a:rPr>
              <a:t>Note: Procurements reviewed by Project Committee (up to $5,000) the final review and approval from central Procurement/Tender Committee is required.</a:t>
            </a:r>
          </a:p>
          <a:p>
            <a:pPr algn="just" eaLnBrk="1" hangingPunct="1">
              <a:lnSpc>
                <a:spcPct val="80000"/>
              </a:lnSpc>
              <a:defRPr/>
            </a:pPr>
            <a:endParaRPr lang="en-US" altLang="en-US" sz="500" dirty="0">
              <a:solidFill>
                <a:srgbClr val="0070C0"/>
              </a:solidFill>
            </a:endParaRPr>
          </a:p>
          <a:p>
            <a:pPr marL="0" indent="0" algn="just" eaLnBrk="1" hangingPunct="1">
              <a:lnSpc>
                <a:spcPct val="80000"/>
              </a:lnSpc>
              <a:buFont typeface="Arial" panose="020B0604020202020204" pitchFamily="34" charset="0"/>
              <a:buNone/>
              <a:defRPr/>
            </a:pPr>
            <a:endParaRPr lang="en-US" altLang="en-US" sz="300" dirty="0"/>
          </a:p>
          <a:p>
            <a:pPr marL="0" indent="0" algn="just" eaLnBrk="1" hangingPunct="1">
              <a:lnSpc>
                <a:spcPct val="80000"/>
              </a:lnSpc>
              <a:buFont typeface="Arial" panose="020B0604020202020204" pitchFamily="34" charset="0"/>
              <a:buNone/>
              <a:defRPr/>
            </a:pPr>
            <a:r>
              <a:rPr lang="en-US" altLang="en-US" sz="2400" b="1" u="sng" dirty="0">
                <a:solidFill>
                  <a:srgbClr val="7030A0"/>
                </a:solidFill>
              </a:rPr>
              <a:t>Quality and Quantity Control:</a:t>
            </a:r>
            <a:endParaRPr lang="en-US" altLang="en-US" sz="2400" b="1" dirty="0">
              <a:solidFill>
                <a:srgbClr val="7030A0"/>
              </a:solidFill>
            </a:endParaRPr>
          </a:p>
          <a:p>
            <a:pPr algn="just" eaLnBrk="1" hangingPunct="1">
              <a:lnSpc>
                <a:spcPct val="80000"/>
              </a:lnSpc>
              <a:defRPr/>
            </a:pPr>
            <a:r>
              <a:rPr lang="hr-HR" altLang="en-US" sz="2400" b="1" dirty="0">
                <a:solidFill>
                  <a:srgbClr val="0070C0"/>
                </a:solidFill>
              </a:rPr>
              <a:t>Apply</a:t>
            </a:r>
            <a:r>
              <a:rPr lang="en-US" altLang="en-US" sz="2400" b="1" dirty="0">
                <a:solidFill>
                  <a:srgbClr val="0070C0"/>
                </a:solidFill>
              </a:rPr>
              <a:t> Goods Received Note (GRN) or Service Received Note (SRN)</a:t>
            </a:r>
            <a:r>
              <a:rPr lang="hr-HR" altLang="en-US" sz="2400" b="1" dirty="0">
                <a:solidFill>
                  <a:srgbClr val="0070C0"/>
                </a:solidFill>
              </a:rPr>
              <a:t> or Works Completion Certificate for construction works</a:t>
            </a:r>
            <a:r>
              <a:rPr lang="en-US" altLang="en-US" sz="2400" dirty="0">
                <a:solidFill>
                  <a:srgbClr val="0070C0"/>
                </a:solidFill>
              </a:rPr>
              <a:t>. </a:t>
            </a:r>
          </a:p>
          <a:p>
            <a:pPr marL="0" indent="0" algn="just" eaLnBrk="1" hangingPunct="1">
              <a:lnSpc>
                <a:spcPct val="80000"/>
              </a:lnSpc>
              <a:buFont typeface="Arial" panose="020B0604020202020204" pitchFamily="34" charset="0"/>
              <a:buNone/>
              <a:defRPr/>
            </a:pPr>
            <a:endParaRPr lang="en-US" altLang="en-US" sz="300" dirty="0">
              <a:solidFill>
                <a:srgbClr val="0070C0"/>
              </a:solidFill>
            </a:endParaRPr>
          </a:p>
          <a:p>
            <a:pPr marL="0" indent="0" algn="just" eaLnBrk="1" hangingPunct="1">
              <a:lnSpc>
                <a:spcPct val="80000"/>
              </a:lnSpc>
              <a:buFont typeface="Arial" panose="020B0604020202020204" pitchFamily="34" charset="0"/>
              <a:buNone/>
              <a:defRPr/>
            </a:pPr>
            <a:r>
              <a:rPr lang="en-US" altLang="en-US" sz="2400" b="1" u="sng" dirty="0">
                <a:solidFill>
                  <a:srgbClr val="7030A0"/>
                </a:solidFill>
              </a:rPr>
              <a:t>Registering received goods:</a:t>
            </a:r>
          </a:p>
          <a:p>
            <a:pPr algn="just" eaLnBrk="1" hangingPunct="1">
              <a:lnSpc>
                <a:spcPct val="80000"/>
              </a:lnSpc>
              <a:defRPr/>
            </a:pPr>
            <a:r>
              <a:rPr lang="en-US" altLang="en-US" sz="2400" dirty="0">
                <a:solidFill>
                  <a:srgbClr val="0070C0"/>
                </a:solidFill>
              </a:rPr>
              <a:t>Goods received in warehouse must be registered in stock records</a:t>
            </a:r>
            <a:r>
              <a:rPr lang="hr-HR" altLang="en-US" sz="2400" dirty="0">
                <a:solidFill>
                  <a:srgbClr val="0070C0"/>
                </a:solidFill>
              </a:rPr>
              <a:t>.</a:t>
            </a:r>
            <a:endParaRPr lang="en-US" altLang="en-US" sz="2400" dirty="0">
              <a:solidFill>
                <a:srgbClr val="0070C0"/>
              </a:solidFill>
            </a:endParaRPr>
          </a:p>
          <a:p>
            <a:pPr marL="0" indent="0" algn="just" eaLnBrk="1" hangingPunct="1">
              <a:lnSpc>
                <a:spcPct val="80000"/>
              </a:lnSpc>
              <a:buFont typeface="Arial" panose="020B0604020202020204" pitchFamily="34" charset="0"/>
              <a:buNone/>
              <a:defRPr/>
            </a:pPr>
            <a:endParaRPr lang="en-US" altLang="en-US" sz="2400" dirty="0"/>
          </a:p>
          <a:p>
            <a:pPr eaLnBrk="1" hangingPunct="1">
              <a:lnSpc>
                <a:spcPct val="80000"/>
              </a:lnSpc>
              <a:defRPr/>
            </a:pPr>
            <a:endParaRPr lang="en-US"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69D3849-DCA6-FF65-838A-F0FF0D814F01}"/>
              </a:ext>
            </a:extLst>
          </p:cNvPr>
          <p:cNvSpPr>
            <a:spLocks noGrp="1" noChangeArrowheads="1"/>
          </p:cNvSpPr>
          <p:nvPr>
            <p:ph type="title"/>
          </p:nvPr>
        </p:nvSpPr>
        <p:spPr>
          <a:xfrm>
            <a:off x="-76200" y="152400"/>
            <a:ext cx="9220200" cy="762000"/>
          </a:xfrm>
        </p:spPr>
        <p:txBody>
          <a:bodyPr/>
          <a:lstStyle/>
          <a:p>
            <a:pPr eaLnBrk="1" hangingPunct="1">
              <a:defRPr/>
            </a:pPr>
            <a:r>
              <a:rPr lang="en-US" altLang="en-US" sz="3800" b="1" dirty="0">
                <a:solidFill>
                  <a:srgbClr val="0070C0"/>
                </a:solidFill>
                <a:effectLst>
                  <a:outerShdw blurRad="38100" dist="38100" dir="2700000" algn="tl">
                    <a:srgbClr val="000000"/>
                  </a:outerShdw>
                </a:effectLst>
                <a:ea typeface="+mn-ea"/>
                <a:cs typeface="Arial" charset="0"/>
              </a:rPr>
              <a:t>d. Procurement from </a:t>
            </a:r>
            <a:r>
              <a:rPr lang="en-US" altLang="en-US" sz="3800" b="1" dirty="0">
                <a:solidFill>
                  <a:srgbClr val="C00000"/>
                </a:solidFill>
                <a:effectLst>
                  <a:outerShdw blurRad="38100" dist="38100" dir="2700000" algn="tl">
                    <a:srgbClr val="000000"/>
                  </a:outerShdw>
                </a:effectLst>
                <a:ea typeface="+mn-ea"/>
                <a:cs typeface="Arial" charset="0"/>
              </a:rPr>
              <a:t>$</a:t>
            </a:r>
            <a:r>
              <a:rPr lang="hr-HR" altLang="en-US" sz="3800" b="1" dirty="0">
                <a:solidFill>
                  <a:srgbClr val="C00000"/>
                </a:solidFill>
                <a:effectLst>
                  <a:outerShdw blurRad="38100" dist="38100" dir="2700000" algn="tl">
                    <a:srgbClr val="000000"/>
                  </a:outerShdw>
                </a:effectLst>
                <a:ea typeface="+mn-ea"/>
                <a:cs typeface="Arial" charset="0"/>
              </a:rPr>
              <a:t>20</a:t>
            </a:r>
            <a:r>
              <a:rPr lang="en-US" altLang="en-US" sz="3800" b="1" dirty="0">
                <a:solidFill>
                  <a:srgbClr val="C00000"/>
                </a:solidFill>
                <a:effectLst>
                  <a:outerShdw blurRad="38100" dist="38100" dir="2700000" algn="tl">
                    <a:srgbClr val="000000"/>
                  </a:outerShdw>
                </a:effectLst>
                <a:ea typeface="+mn-ea"/>
                <a:cs typeface="Arial" charset="0"/>
              </a:rPr>
              <a:t>,000 to $5</a:t>
            </a:r>
            <a:r>
              <a:rPr lang="hr-HR" altLang="en-US" sz="3800" b="1" dirty="0">
                <a:solidFill>
                  <a:srgbClr val="C00000"/>
                </a:solidFill>
                <a:effectLst>
                  <a:outerShdw blurRad="38100" dist="38100" dir="2700000" algn="tl">
                    <a:srgbClr val="000000"/>
                  </a:outerShdw>
                </a:effectLst>
                <a:ea typeface="+mn-ea"/>
                <a:cs typeface="Arial" charset="0"/>
              </a:rPr>
              <a:t>0</a:t>
            </a:r>
            <a:r>
              <a:rPr lang="en-US" altLang="en-US" sz="3800" b="1" dirty="0">
                <a:solidFill>
                  <a:srgbClr val="C00000"/>
                </a:solidFill>
                <a:effectLst>
                  <a:outerShdw blurRad="38100" dist="38100" dir="2700000" algn="tl">
                    <a:srgbClr val="000000"/>
                  </a:outerShdw>
                </a:effectLst>
                <a:ea typeface="+mn-ea"/>
                <a:cs typeface="Arial" charset="0"/>
              </a:rPr>
              <a:t>,000</a:t>
            </a:r>
          </a:p>
        </p:txBody>
      </p:sp>
      <p:sp>
        <p:nvSpPr>
          <p:cNvPr id="16387" name="Rectangle 3">
            <a:extLst>
              <a:ext uri="{FF2B5EF4-FFF2-40B4-BE49-F238E27FC236}">
                <a16:creationId xmlns:a16="http://schemas.microsoft.com/office/drawing/2014/main" id="{E28A7CB9-D67A-5687-8A8B-F8DFF70362E8}"/>
              </a:ext>
            </a:extLst>
          </p:cNvPr>
          <p:cNvSpPr>
            <a:spLocks noGrp="1" noChangeArrowheads="1"/>
          </p:cNvSpPr>
          <p:nvPr>
            <p:ph type="body" idx="1"/>
          </p:nvPr>
        </p:nvSpPr>
        <p:spPr>
          <a:xfrm>
            <a:off x="31750" y="1219200"/>
            <a:ext cx="9036050" cy="4876800"/>
          </a:xfrm>
        </p:spPr>
        <p:txBody>
          <a:bodyPr/>
          <a:lstStyle/>
          <a:p>
            <a:pPr algn="just" eaLnBrk="1" hangingPunct="1">
              <a:lnSpc>
                <a:spcPct val="80000"/>
              </a:lnSpc>
              <a:defRPr/>
            </a:pPr>
            <a:r>
              <a:rPr lang="en-US" altLang="en-US" sz="2400" b="1" dirty="0">
                <a:solidFill>
                  <a:srgbClr val="0070C0"/>
                </a:solidFill>
              </a:rPr>
              <a:t>Requestor fills </a:t>
            </a:r>
            <a:r>
              <a:rPr lang="en-US" altLang="en-US" sz="2400" b="1" dirty="0">
                <a:solidFill>
                  <a:srgbClr val="7030A0"/>
                </a:solidFill>
              </a:rPr>
              <a:t>PR</a:t>
            </a:r>
            <a:r>
              <a:rPr lang="en-US" altLang="en-US" sz="2400" b="1" dirty="0">
                <a:solidFill>
                  <a:srgbClr val="0070C0"/>
                </a:solidFill>
              </a:rPr>
              <a:t> form and gets required approval signatures.</a:t>
            </a:r>
            <a:r>
              <a:rPr lang="hr-HR" altLang="en-US" sz="2400" b="1" dirty="0">
                <a:solidFill>
                  <a:srgbClr val="0070C0"/>
                </a:solidFill>
              </a:rPr>
              <a:t> Assigned procurement staff signs task acceptance on PR.</a:t>
            </a:r>
          </a:p>
          <a:p>
            <a:pPr marL="0" indent="0" algn="just" eaLnBrk="1" hangingPunct="1">
              <a:lnSpc>
                <a:spcPct val="80000"/>
              </a:lnSpc>
              <a:buFont typeface="Arial" panose="020B0604020202020204" pitchFamily="34" charset="0"/>
              <a:buNone/>
              <a:defRPr/>
            </a:pPr>
            <a:endParaRPr lang="en-US" altLang="en-US" sz="500" b="1" dirty="0">
              <a:solidFill>
                <a:srgbClr val="0070C0"/>
              </a:solidFill>
            </a:endParaRPr>
          </a:p>
          <a:p>
            <a:pPr algn="just" eaLnBrk="1" hangingPunct="1">
              <a:lnSpc>
                <a:spcPct val="80000"/>
              </a:lnSpc>
              <a:defRPr/>
            </a:pPr>
            <a:r>
              <a:rPr lang="en-US" altLang="en-US" sz="2400" b="1" dirty="0">
                <a:solidFill>
                  <a:srgbClr val="0070C0"/>
                </a:solidFill>
              </a:rPr>
              <a:t>Procurement</a:t>
            </a:r>
            <a:r>
              <a:rPr lang="hr-HR" altLang="en-US" sz="2400" b="1" dirty="0">
                <a:solidFill>
                  <a:srgbClr val="0070C0"/>
                </a:solidFill>
              </a:rPr>
              <a:t> Officer</a:t>
            </a:r>
            <a:r>
              <a:rPr lang="en-US" altLang="en-US" sz="2400" b="1" dirty="0">
                <a:solidFill>
                  <a:srgbClr val="0070C0"/>
                </a:solidFill>
              </a:rPr>
              <a:t> request written quotes from vendors </a:t>
            </a:r>
            <a:r>
              <a:rPr lang="en-US" altLang="en-US" sz="2400" dirty="0">
                <a:solidFill>
                  <a:srgbClr val="0070C0"/>
                </a:solidFill>
              </a:rPr>
              <a:t>(</a:t>
            </a:r>
            <a:r>
              <a:rPr lang="en-US" altLang="en-US" sz="2400" b="1" u="sng" dirty="0">
                <a:solidFill>
                  <a:srgbClr val="C00000"/>
                </a:solidFill>
              </a:rPr>
              <a:t>minimum 3</a:t>
            </a:r>
            <a:r>
              <a:rPr lang="en-US" altLang="en-US" sz="2400" dirty="0">
                <a:solidFill>
                  <a:srgbClr val="0070C0"/>
                </a:solidFill>
              </a:rPr>
              <a:t>). </a:t>
            </a:r>
            <a:endParaRPr lang="hr-HR" altLang="en-US" sz="2400" dirty="0">
              <a:solidFill>
                <a:srgbClr val="0070C0"/>
              </a:solidFill>
            </a:endParaRPr>
          </a:p>
          <a:p>
            <a:pPr marL="400050" lvl="1" indent="0" algn="just" eaLnBrk="1" hangingPunct="1">
              <a:lnSpc>
                <a:spcPct val="80000"/>
              </a:lnSpc>
              <a:buFont typeface="Arial" panose="020B0604020202020204" pitchFamily="34" charset="0"/>
              <a:buNone/>
              <a:defRPr/>
            </a:pPr>
            <a:r>
              <a:rPr lang="en-US" altLang="en-US" sz="2400" b="1" u="sng" dirty="0">
                <a:solidFill>
                  <a:srgbClr val="C00000"/>
                </a:solidFill>
              </a:rPr>
              <a:t>Formal, written RFQ </a:t>
            </a:r>
            <a:r>
              <a:rPr lang="en-US" altLang="en-US" sz="2400" b="1" dirty="0">
                <a:solidFill>
                  <a:srgbClr val="C00000"/>
                </a:solidFill>
              </a:rPr>
              <a:t>is required</a:t>
            </a:r>
            <a:r>
              <a:rPr lang="hr-HR" altLang="en-US" sz="2400" b="1" dirty="0">
                <a:solidFill>
                  <a:srgbClr val="C00000"/>
                </a:solidFill>
              </a:rPr>
              <a:t> with </a:t>
            </a:r>
            <a:r>
              <a:rPr lang="hr-HR" altLang="en-US" sz="2400" b="1" u="sng" dirty="0">
                <a:solidFill>
                  <a:srgbClr val="C00000"/>
                </a:solidFill>
              </a:rPr>
              <a:t>sealed bids to tender box or secure e-mail address are required</a:t>
            </a:r>
            <a:r>
              <a:rPr lang="hr-HR" altLang="en-US" sz="2400" b="1" dirty="0">
                <a:solidFill>
                  <a:srgbClr val="C00000"/>
                </a:solidFill>
              </a:rPr>
              <a:t>. </a:t>
            </a:r>
          </a:p>
          <a:p>
            <a:pPr marL="400050" lvl="1" indent="0" algn="just" eaLnBrk="1" hangingPunct="1">
              <a:lnSpc>
                <a:spcPct val="80000"/>
              </a:lnSpc>
              <a:buFont typeface="Arial" panose="020B0604020202020204" pitchFamily="34" charset="0"/>
              <a:buNone/>
              <a:defRPr/>
            </a:pPr>
            <a:r>
              <a:rPr lang="hr-HR" altLang="en-US" sz="2400" dirty="0">
                <a:solidFill>
                  <a:srgbClr val="0070C0"/>
                </a:solidFill>
              </a:rPr>
              <a:t>It </a:t>
            </a:r>
            <a:r>
              <a:rPr lang="en-US" altLang="en-US" sz="2400" dirty="0">
                <a:solidFill>
                  <a:srgbClr val="0070C0"/>
                </a:solidFill>
              </a:rPr>
              <a:t>is</a:t>
            </a:r>
            <a:r>
              <a:rPr lang="hr-HR" altLang="en-US" sz="2400" dirty="0">
                <a:solidFill>
                  <a:srgbClr val="0070C0"/>
                </a:solidFill>
              </a:rPr>
              <a:t> </a:t>
            </a:r>
            <a:r>
              <a:rPr lang="en-US" altLang="en-US" sz="2400" b="1" dirty="0">
                <a:solidFill>
                  <a:srgbClr val="0070C0"/>
                </a:solidFill>
              </a:rPr>
              <a:t>recommended to have </a:t>
            </a:r>
            <a:r>
              <a:rPr lang="hr-HR" altLang="en-US" sz="2400" b="1" dirty="0">
                <a:solidFill>
                  <a:srgbClr val="0070C0"/>
                </a:solidFill>
              </a:rPr>
              <a:t>4-5</a:t>
            </a:r>
            <a:r>
              <a:rPr lang="en-US" altLang="en-US" sz="2400" b="1" dirty="0">
                <a:solidFill>
                  <a:srgbClr val="0070C0"/>
                </a:solidFill>
              </a:rPr>
              <a:t> or more vendors invited.</a:t>
            </a:r>
            <a:endParaRPr lang="hr-HR" altLang="en-US" sz="2400" b="1" dirty="0">
              <a:solidFill>
                <a:srgbClr val="0070C0"/>
              </a:solidFill>
            </a:endParaRPr>
          </a:p>
          <a:p>
            <a:pPr marL="0" indent="0" algn="just" eaLnBrk="1" hangingPunct="1">
              <a:lnSpc>
                <a:spcPct val="80000"/>
              </a:lnSpc>
              <a:buFont typeface="Arial" panose="020B0604020202020204" pitchFamily="34" charset="0"/>
              <a:buNone/>
              <a:defRPr/>
            </a:pPr>
            <a:endParaRPr lang="en-US" altLang="en-US" sz="500" b="1" dirty="0">
              <a:solidFill>
                <a:srgbClr val="0070C0"/>
              </a:solidFill>
            </a:endParaRPr>
          </a:p>
          <a:p>
            <a:pPr algn="just" eaLnBrk="1" hangingPunct="1">
              <a:lnSpc>
                <a:spcPct val="80000"/>
              </a:lnSpc>
              <a:defRPr/>
            </a:pPr>
            <a:r>
              <a:rPr lang="en-US" altLang="en-US" sz="2400" b="1" dirty="0">
                <a:solidFill>
                  <a:srgbClr val="0070C0"/>
                </a:solidFill>
              </a:rPr>
              <a:t>Bids comparison: </a:t>
            </a:r>
          </a:p>
          <a:p>
            <a:pPr lvl="1" algn="just" eaLnBrk="1" hangingPunct="1">
              <a:lnSpc>
                <a:spcPct val="80000"/>
              </a:lnSpc>
              <a:defRPr/>
            </a:pPr>
            <a:r>
              <a:rPr lang="en-US" altLang="en-US" sz="2200" b="1" dirty="0">
                <a:solidFill>
                  <a:srgbClr val="7030A0"/>
                </a:solidFill>
              </a:rPr>
              <a:t>$</a:t>
            </a:r>
            <a:r>
              <a:rPr lang="hr-HR" altLang="en-US" sz="2200" b="1" dirty="0">
                <a:solidFill>
                  <a:srgbClr val="7030A0"/>
                </a:solidFill>
              </a:rPr>
              <a:t>20</a:t>
            </a:r>
            <a:r>
              <a:rPr lang="en-US" altLang="en-US" sz="2200" b="1" dirty="0">
                <a:solidFill>
                  <a:srgbClr val="7030A0"/>
                </a:solidFill>
              </a:rPr>
              <a:t>,000 - $50,000</a:t>
            </a:r>
            <a:r>
              <a:rPr lang="hr-HR" altLang="en-US" sz="2200" b="1" dirty="0">
                <a:solidFill>
                  <a:srgbClr val="7030A0"/>
                </a:solidFill>
              </a:rPr>
              <a:t> </a:t>
            </a:r>
            <a:r>
              <a:rPr lang="hr-HR" altLang="en-US" sz="2200" b="1" dirty="0">
                <a:solidFill>
                  <a:srgbClr val="0070C0"/>
                </a:solidFill>
              </a:rPr>
              <a:t>collected</a:t>
            </a:r>
            <a:r>
              <a:rPr lang="en-US" altLang="en-US" sz="2200" b="1" dirty="0">
                <a:solidFill>
                  <a:srgbClr val="0070C0"/>
                </a:solidFill>
              </a:rPr>
              <a:t> </a:t>
            </a:r>
            <a:r>
              <a:rPr lang="hr-HR" altLang="en-US" sz="2200" b="1" u="sng" dirty="0">
                <a:solidFill>
                  <a:srgbClr val="0070C0"/>
                </a:solidFill>
              </a:rPr>
              <a:t>sealed </a:t>
            </a:r>
            <a:r>
              <a:rPr lang="en-US" altLang="en-US" sz="2200" b="1" u="sng" dirty="0">
                <a:solidFill>
                  <a:srgbClr val="0070C0"/>
                </a:solidFill>
              </a:rPr>
              <a:t>bids</a:t>
            </a:r>
            <a:r>
              <a:rPr lang="en-US" altLang="en-US" sz="2200" b="1" dirty="0">
                <a:solidFill>
                  <a:srgbClr val="0070C0"/>
                </a:solidFill>
              </a:rPr>
              <a:t> are analyzed by </a:t>
            </a:r>
            <a:r>
              <a:rPr lang="hr-HR" altLang="en-US" sz="2200" b="1" dirty="0">
                <a:solidFill>
                  <a:srgbClr val="7030A0"/>
                </a:solidFill>
              </a:rPr>
              <a:t>Tender</a:t>
            </a:r>
            <a:r>
              <a:rPr lang="en-US" altLang="en-US" sz="2200" b="1" dirty="0">
                <a:solidFill>
                  <a:srgbClr val="7030A0"/>
                </a:solidFill>
              </a:rPr>
              <a:t> Committee </a:t>
            </a:r>
            <a:r>
              <a:rPr lang="en-US" altLang="en-US" sz="2200" dirty="0">
                <a:solidFill>
                  <a:srgbClr val="0070C0"/>
                </a:solidFill>
              </a:rPr>
              <a:t>whose recommendation of winning bidder is captured in </a:t>
            </a:r>
            <a:r>
              <a:rPr lang="hr-HR" altLang="en-US" sz="2200" b="1" dirty="0">
                <a:solidFill>
                  <a:srgbClr val="7030A0"/>
                </a:solidFill>
              </a:rPr>
              <a:t>Tender </a:t>
            </a:r>
            <a:r>
              <a:rPr lang="en-US" altLang="en-US" sz="2200" b="1" dirty="0">
                <a:solidFill>
                  <a:srgbClr val="7030A0"/>
                </a:solidFill>
              </a:rPr>
              <a:t>Committee Memo</a:t>
            </a:r>
            <a:r>
              <a:rPr lang="en-US" altLang="en-US" sz="2200" dirty="0">
                <a:solidFill>
                  <a:srgbClr val="0070C0"/>
                </a:solidFill>
              </a:rPr>
              <a:t>.</a:t>
            </a:r>
            <a:endParaRPr lang="hr-HR" altLang="en-US" sz="2200" dirty="0">
              <a:solidFill>
                <a:srgbClr val="0070C0"/>
              </a:solidFill>
            </a:endParaRPr>
          </a:p>
          <a:p>
            <a:pPr marL="457200" lvl="1" indent="0" algn="just" eaLnBrk="1" hangingPunct="1">
              <a:lnSpc>
                <a:spcPct val="80000"/>
              </a:lnSpc>
              <a:buFont typeface="Arial" panose="020B0604020202020204" pitchFamily="34" charset="0"/>
              <a:buNone/>
              <a:defRPr/>
            </a:pPr>
            <a:endParaRPr lang="en-US" altLang="en-US" sz="500" dirty="0">
              <a:solidFill>
                <a:srgbClr val="0070C0"/>
              </a:solidFill>
            </a:endParaRPr>
          </a:p>
          <a:p>
            <a:pPr algn="just" eaLnBrk="1" hangingPunct="1">
              <a:lnSpc>
                <a:spcPct val="80000"/>
              </a:lnSpc>
              <a:defRPr/>
            </a:pPr>
            <a:r>
              <a:rPr lang="en-US" altLang="en-US" sz="2400" dirty="0">
                <a:solidFill>
                  <a:srgbClr val="7030A0"/>
                </a:solidFill>
              </a:rPr>
              <a:t>Purchase Order </a:t>
            </a:r>
            <a:r>
              <a:rPr lang="en-US" altLang="en-US" sz="2400" dirty="0">
                <a:solidFill>
                  <a:srgbClr val="0070C0"/>
                </a:solidFill>
              </a:rPr>
              <a:t>or </a:t>
            </a:r>
            <a:r>
              <a:rPr lang="en-US" altLang="en-US" sz="2400" dirty="0">
                <a:solidFill>
                  <a:srgbClr val="7030A0"/>
                </a:solidFill>
              </a:rPr>
              <a:t>Contract</a:t>
            </a:r>
            <a:r>
              <a:rPr lang="en-US" altLang="en-US" sz="2400" dirty="0">
                <a:solidFill>
                  <a:srgbClr val="0070C0"/>
                </a:solidFill>
              </a:rPr>
              <a:t> is </a:t>
            </a:r>
            <a:r>
              <a:rPr lang="en-US" altLang="en-US" sz="2400" dirty="0">
                <a:solidFill>
                  <a:srgbClr val="C00000"/>
                </a:solidFill>
              </a:rPr>
              <a:t>approved by authorized staff </a:t>
            </a:r>
            <a:r>
              <a:rPr lang="en-US" altLang="en-US" sz="2400" dirty="0">
                <a:solidFill>
                  <a:srgbClr val="0070C0"/>
                </a:solidFill>
              </a:rPr>
              <a:t>and issued to Vendor.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9CE662B-3C46-24CE-4D16-F21E8BFBA643}"/>
              </a:ext>
            </a:extLst>
          </p:cNvPr>
          <p:cNvSpPr>
            <a:spLocks noGrp="1" noChangeArrowheads="1"/>
          </p:cNvSpPr>
          <p:nvPr>
            <p:ph type="title"/>
          </p:nvPr>
        </p:nvSpPr>
        <p:spPr>
          <a:xfrm>
            <a:off x="-76200" y="223838"/>
            <a:ext cx="9296400" cy="766762"/>
          </a:xfrm>
        </p:spPr>
        <p:txBody>
          <a:bodyPr/>
          <a:lstStyle/>
          <a:p>
            <a:pPr eaLnBrk="1" hangingPunct="1">
              <a:defRPr/>
            </a:pPr>
            <a:r>
              <a:rPr lang="en-US" altLang="en-US" sz="3800" b="1" dirty="0">
                <a:solidFill>
                  <a:srgbClr val="0070C0"/>
                </a:solidFill>
                <a:effectLst>
                  <a:outerShdw blurRad="38100" dist="38100" dir="2700000" algn="tl">
                    <a:srgbClr val="000000"/>
                  </a:outerShdw>
                </a:effectLst>
                <a:ea typeface="+mn-ea"/>
                <a:cs typeface="Arial" charset="0"/>
              </a:rPr>
              <a:t>d. Procurement of </a:t>
            </a:r>
            <a:r>
              <a:rPr lang="en-US" altLang="en-US" sz="3800" b="1" dirty="0">
                <a:solidFill>
                  <a:srgbClr val="CC0000"/>
                </a:solidFill>
                <a:effectLst>
                  <a:outerShdw blurRad="38100" dist="38100" dir="2700000" algn="tl">
                    <a:srgbClr val="000000"/>
                  </a:outerShdw>
                </a:effectLst>
                <a:ea typeface="+mn-ea"/>
                <a:cs typeface="Arial" charset="0"/>
              </a:rPr>
              <a:t>from $</a:t>
            </a:r>
            <a:r>
              <a:rPr lang="hr-HR" altLang="en-US" sz="3800" b="1" dirty="0">
                <a:solidFill>
                  <a:srgbClr val="CC0000"/>
                </a:solidFill>
                <a:effectLst>
                  <a:outerShdw blurRad="38100" dist="38100" dir="2700000" algn="tl">
                    <a:srgbClr val="000000"/>
                  </a:outerShdw>
                </a:effectLst>
                <a:ea typeface="+mn-ea"/>
                <a:cs typeface="Arial" charset="0"/>
              </a:rPr>
              <a:t>20</a:t>
            </a:r>
            <a:r>
              <a:rPr lang="en-US" altLang="en-US" sz="3800" b="1" dirty="0">
                <a:solidFill>
                  <a:srgbClr val="CC0000"/>
                </a:solidFill>
                <a:effectLst>
                  <a:outerShdw blurRad="38100" dist="38100" dir="2700000" algn="tl">
                    <a:srgbClr val="000000"/>
                  </a:outerShdw>
                </a:effectLst>
                <a:ea typeface="+mn-ea"/>
                <a:cs typeface="Arial" charset="0"/>
              </a:rPr>
              <a:t>,000 –  $50,000</a:t>
            </a:r>
          </a:p>
        </p:txBody>
      </p:sp>
      <p:sp>
        <p:nvSpPr>
          <p:cNvPr id="10243" name="Rectangle 3">
            <a:extLst>
              <a:ext uri="{FF2B5EF4-FFF2-40B4-BE49-F238E27FC236}">
                <a16:creationId xmlns:a16="http://schemas.microsoft.com/office/drawing/2014/main" id="{2E9D9437-7A3D-949C-E7E4-279DE148C618}"/>
              </a:ext>
            </a:extLst>
          </p:cNvPr>
          <p:cNvSpPr>
            <a:spLocks noGrp="1" noChangeArrowheads="1"/>
          </p:cNvSpPr>
          <p:nvPr>
            <p:ph type="body" idx="1"/>
          </p:nvPr>
        </p:nvSpPr>
        <p:spPr>
          <a:xfrm>
            <a:off x="304800" y="1600200"/>
            <a:ext cx="8610600" cy="5105400"/>
          </a:xfrm>
        </p:spPr>
        <p:txBody>
          <a:bodyPr/>
          <a:lstStyle/>
          <a:p>
            <a:pPr marL="0" indent="0" eaLnBrk="1" hangingPunct="1">
              <a:lnSpc>
                <a:spcPct val="80000"/>
              </a:lnSpc>
              <a:buFont typeface="Arial" panose="020B0604020202020204" pitchFamily="34" charset="0"/>
              <a:buNone/>
              <a:defRPr/>
            </a:pPr>
            <a:r>
              <a:rPr lang="en-US" altLang="en-US" sz="2400" b="1" u="sng" dirty="0">
                <a:solidFill>
                  <a:srgbClr val="7030A0"/>
                </a:solidFill>
              </a:rPr>
              <a:t>Quality and Quantity Control:</a:t>
            </a:r>
            <a:endParaRPr lang="en-US" altLang="en-US" sz="2400" dirty="0">
              <a:solidFill>
                <a:srgbClr val="7030A0"/>
              </a:solidFill>
            </a:endParaRPr>
          </a:p>
          <a:p>
            <a:pPr eaLnBrk="1" hangingPunct="1">
              <a:lnSpc>
                <a:spcPct val="80000"/>
              </a:lnSpc>
              <a:defRPr/>
            </a:pPr>
            <a:r>
              <a:rPr lang="en-US" altLang="en-US" sz="2400" b="1" dirty="0">
                <a:solidFill>
                  <a:srgbClr val="0070C0"/>
                </a:solidFill>
              </a:rPr>
              <a:t>Goods</a:t>
            </a:r>
            <a:endParaRPr lang="hr-HR" altLang="en-US" sz="2400" b="1" dirty="0">
              <a:solidFill>
                <a:srgbClr val="0070C0"/>
              </a:solidFill>
            </a:endParaRPr>
          </a:p>
          <a:p>
            <a:pPr marL="457200" lvl="1" indent="0" eaLnBrk="1" hangingPunct="1">
              <a:lnSpc>
                <a:spcPct val="80000"/>
              </a:lnSpc>
              <a:buFont typeface="Arial" panose="020B0604020202020204" pitchFamily="34" charset="0"/>
              <a:buNone/>
              <a:defRPr/>
            </a:pPr>
            <a:r>
              <a:rPr lang="hr-HR" altLang="en-US" sz="2400" b="1" dirty="0">
                <a:solidFill>
                  <a:srgbClr val="0070C0"/>
                </a:solidFill>
              </a:rPr>
              <a:t>Received</a:t>
            </a:r>
            <a:r>
              <a:rPr lang="en-US" altLang="en-US" sz="2400" b="1" dirty="0">
                <a:solidFill>
                  <a:srgbClr val="0070C0"/>
                </a:solidFill>
              </a:rPr>
              <a:t> quantity and quality control is documented through Goods Received Note </a:t>
            </a:r>
            <a:r>
              <a:rPr lang="hr-HR" altLang="en-US" sz="2400" b="1" dirty="0">
                <a:solidFill>
                  <a:srgbClr val="0070C0"/>
                </a:solidFill>
              </a:rPr>
              <a:t>(</a:t>
            </a:r>
            <a:r>
              <a:rPr lang="en-US" altLang="en-US" sz="2400" b="1" dirty="0">
                <a:solidFill>
                  <a:srgbClr val="0070C0"/>
                </a:solidFill>
              </a:rPr>
              <a:t>GRN</a:t>
            </a:r>
            <a:r>
              <a:rPr lang="hr-HR" altLang="en-US" sz="2400" b="1" dirty="0">
                <a:solidFill>
                  <a:srgbClr val="0070C0"/>
                </a:solidFill>
              </a:rPr>
              <a:t>)</a:t>
            </a:r>
            <a:r>
              <a:rPr lang="en-US" altLang="en-US" sz="2400" dirty="0">
                <a:solidFill>
                  <a:srgbClr val="0070C0"/>
                </a:solidFill>
              </a:rPr>
              <a:t>.</a:t>
            </a:r>
            <a:endParaRPr lang="hr-HR" altLang="en-US" sz="2400" dirty="0">
              <a:solidFill>
                <a:srgbClr val="0070C0"/>
              </a:solidFill>
            </a:endParaRPr>
          </a:p>
          <a:p>
            <a:pPr eaLnBrk="1" hangingPunct="1">
              <a:lnSpc>
                <a:spcPct val="80000"/>
              </a:lnSpc>
              <a:defRPr/>
            </a:pPr>
            <a:endParaRPr lang="en-US" altLang="en-US" sz="1400" dirty="0">
              <a:solidFill>
                <a:srgbClr val="0070C0"/>
              </a:solidFill>
            </a:endParaRPr>
          </a:p>
          <a:p>
            <a:pPr algn="just" eaLnBrk="1" hangingPunct="1">
              <a:lnSpc>
                <a:spcPct val="80000"/>
              </a:lnSpc>
              <a:defRPr/>
            </a:pPr>
            <a:r>
              <a:rPr lang="en-US" altLang="en-US" sz="2400" b="1" dirty="0">
                <a:solidFill>
                  <a:srgbClr val="0070C0"/>
                </a:solidFill>
              </a:rPr>
              <a:t>Services </a:t>
            </a:r>
            <a:endParaRPr lang="hr-HR" altLang="en-US" sz="2400" b="1" dirty="0">
              <a:solidFill>
                <a:srgbClr val="0070C0"/>
              </a:solidFill>
            </a:endParaRPr>
          </a:p>
          <a:p>
            <a:pPr marL="400050" lvl="1" indent="0" algn="just" eaLnBrk="1" hangingPunct="1">
              <a:lnSpc>
                <a:spcPct val="80000"/>
              </a:lnSpc>
              <a:buFont typeface="Arial" panose="020B0604020202020204" pitchFamily="34" charset="0"/>
              <a:buNone/>
              <a:defRPr/>
            </a:pPr>
            <a:r>
              <a:rPr lang="hr-HR" altLang="en-US" sz="2400" b="1" dirty="0">
                <a:solidFill>
                  <a:srgbClr val="0070C0"/>
                </a:solidFill>
              </a:rPr>
              <a:t>Received</a:t>
            </a:r>
            <a:r>
              <a:rPr lang="en-US" altLang="en-US" sz="2400" b="1" dirty="0">
                <a:solidFill>
                  <a:srgbClr val="0070C0"/>
                </a:solidFill>
              </a:rPr>
              <a:t> and delivered quantity and quality control is documented through</a:t>
            </a:r>
            <a:r>
              <a:rPr lang="hr-HR" altLang="en-US" sz="2400" b="1" dirty="0">
                <a:solidFill>
                  <a:srgbClr val="0070C0"/>
                </a:solidFill>
              </a:rPr>
              <a:t> one of the following </a:t>
            </a:r>
            <a:r>
              <a:rPr lang="en-US" altLang="en-US" sz="2400" dirty="0">
                <a:solidFill>
                  <a:srgbClr val="0070C0"/>
                </a:solidFill>
              </a:rPr>
              <a:t>(as appropriate)</a:t>
            </a:r>
            <a:r>
              <a:rPr lang="hr-HR" altLang="en-US" sz="2400" b="1" dirty="0">
                <a:solidFill>
                  <a:srgbClr val="0070C0"/>
                </a:solidFill>
              </a:rPr>
              <a:t>:</a:t>
            </a:r>
          </a:p>
          <a:p>
            <a:pPr lvl="1" algn="just" eaLnBrk="1" hangingPunct="1">
              <a:lnSpc>
                <a:spcPct val="80000"/>
              </a:lnSpc>
              <a:defRPr/>
            </a:pPr>
            <a:r>
              <a:rPr lang="en-US" altLang="en-US" sz="2400" b="1" dirty="0">
                <a:solidFill>
                  <a:srgbClr val="7030A0"/>
                </a:solidFill>
              </a:rPr>
              <a:t>Service Received Note </a:t>
            </a:r>
            <a:r>
              <a:rPr lang="hr-HR" altLang="en-US" sz="2400" b="1" dirty="0">
                <a:solidFill>
                  <a:srgbClr val="7030A0"/>
                </a:solidFill>
              </a:rPr>
              <a:t>(</a:t>
            </a:r>
            <a:r>
              <a:rPr lang="en-US" altLang="en-US" sz="2400" b="1" dirty="0">
                <a:solidFill>
                  <a:srgbClr val="7030A0"/>
                </a:solidFill>
              </a:rPr>
              <a:t>SRN</a:t>
            </a:r>
            <a:r>
              <a:rPr lang="hr-HR" altLang="en-US" sz="2400" b="1" dirty="0">
                <a:solidFill>
                  <a:srgbClr val="7030A0"/>
                </a:solidFill>
              </a:rPr>
              <a:t>),</a:t>
            </a:r>
            <a:r>
              <a:rPr lang="en-US" altLang="en-US" sz="2400" b="1" dirty="0">
                <a:solidFill>
                  <a:srgbClr val="7030A0"/>
                </a:solidFill>
              </a:rPr>
              <a:t> </a:t>
            </a:r>
            <a:r>
              <a:rPr lang="en-US" altLang="en-US" sz="2400" dirty="0">
                <a:solidFill>
                  <a:srgbClr val="0070C0"/>
                </a:solidFill>
              </a:rPr>
              <a:t>or</a:t>
            </a:r>
            <a:r>
              <a:rPr lang="en-US" altLang="en-US" sz="2400" b="1" dirty="0">
                <a:solidFill>
                  <a:srgbClr val="0070C0"/>
                </a:solidFill>
              </a:rPr>
              <a:t> </a:t>
            </a:r>
            <a:endParaRPr lang="hr-HR" altLang="en-US" sz="2400" b="1" dirty="0">
              <a:solidFill>
                <a:srgbClr val="0070C0"/>
              </a:solidFill>
            </a:endParaRPr>
          </a:p>
          <a:p>
            <a:pPr lvl="1" algn="just" eaLnBrk="1" hangingPunct="1">
              <a:lnSpc>
                <a:spcPct val="80000"/>
              </a:lnSpc>
              <a:defRPr/>
            </a:pPr>
            <a:r>
              <a:rPr lang="en-US" altLang="en-US" sz="2400" b="1" dirty="0">
                <a:solidFill>
                  <a:srgbClr val="7030A0"/>
                </a:solidFill>
              </a:rPr>
              <a:t>Works Completion Certificate</a:t>
            </a:r>
            <a:r>
              <a:rPr lang="en-US" altLang="en-US" sz="2000" dirty="0">
                <a:solidFill>
                  <a:srgbClr val="0070C0"/>
                </a:solidFill>
              </a:rPr>
              <a:t>.</a:t>
            </a:r>
          </a:p>
          <a:p>
            <a:pPr marL="0" indent="0" eaLnBrk="1" hangingPunct="1">
              <a:lnSpc>
                <a:spcPct val="80000"/>
              </a:lnSpc>
              <a:buFont typeface="Arial" panose="020B0604020202020204" pitchFamily="34" charset="0"/>
              <a:buNone/>
              <a:defRPr/>
            </a:pPr>
            <a:endParaRPr lang="en-US" altLang="en-US" sz="2400" dirty="0">
              <a:solidFill>
                <a:srgbClr val="0070C0"/>
              </a:solidFill>
            </a:endParaRPr>
          </a:p>
          <a:p>
            <a:pPr marL="0" indent="0" eaLnBrk="1" hangingPunct="1">
              <a:lnSpc>
                <a:spcPct val="80000"/>
              </a:lnSpc>
              <a:buFont typeface="Arial" panose="020B0604020202020204" pitchFamily="34" charset="0"/>
              <a:buNone/>
              <a:defRPr/>
            </a:pPr>
            <a:r>
              <a:rPr lang="en-US" altLang="en-US" sz="2400" b="1" u="sng" dirty="0">
                <a:solidFill>
                  <a:srgbClr val="7030A0"/>
                </a:solidFill>
              </a:rPr>
              <a:t>Registering received goods:</a:t>
            </a:r>
          </a:p>
          <a:p>
            <a:pPr eaLnBrk="1" hangingPunct="1">
              <a:lnSpc>
                <a:spcPct val="80000"/>
              </a:lnSpc>
              <a:defRPr/>
            </a:pPr>
            <a:r>
              <a:rPr lang="en-US" altLang="en-US" sz="2400" dirty="0">
                <a:solidFill>
                  <a:srgbClr val="0070C0"/>
                </a:solidFill>
              </a:rPr>
              <a:t>Goods received in warehouse must</a:t>
            </a:r>
            <a:r>
              <a:rPr lang="hr-HR" altLang="en-US" sz="2400" dirty="0">
                <a:solidFill>
                  <a:srgbClr val="0070C0"/>
                </a:solidFill>
              </a:rPr>
              <a:t> have GRN and</a:t>
            </a:r>
            <a:r>
              <a:rPr lang="en-US" altLang="en-US" sz="2400" dirty="0">
                <a:solidFill>
                  <a:srgbClr val="0070C0"/>
                </a:solidFill>
              </a:rPr>
              <a:t> be registered in stock records.</a:t>
            </a:r>
          </a:p>
          <a:p>
            <a:pPr marL="0" indent="0" eaLnBrk="1" hangingPunct="1">
              <a:lnSpc>
                <a:spcPct val="80000"/>
              </a:lnSpc>
              <a:buFont typeface="Arial" panose="020B0604020202020204" pitchFamily="34" charset="0"/>
              <a:buNone/>
              <a:defRPr/>
            </a:pPr>
            <a:endParaRPr lang="en-US" altLang="en-US" sz="2400" dirty="0">
              <a:solidFill>
                <a:srgbClr val="0070C0"/>
              </a:solidFill>
            </a:endParaRPr>
          </a:p>
          <a:p>
            <a:pPr eaLnBrk="1" hangingPunct="1">
              <a:lnSpc>
                <a:spcPct val="80000"/>
              </a:lnSpc>
              <a:defRPr/>
            </a:pPr>
            <a:endParaRPr lang="en-US" altLang="en-US" sz="2400" dirty="0"/>
          </a:p>
          <a:p>
            <a:pPr marL="0" indent="0" eaLnBrk="1" hangingPunct="1">
              <a:lnSpc>
                <a:spcPct val="80000"/>
              </a:lnSpc>
              <a:buFont typeface="Wingdings" panose="05000000000000000000" pitchFamily="2" charset="2"/>
              <a:buNone/>
              <a:defRPr/>
            </a:pP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F1CFA7C-EE05-3806-CCE0-14ACEED8DC5B}"/>
              </a:ext>
            </a:extLst>
          </p:cNvPr>
          <p:cNvSpPr>
            <a:spLocks noGrp="1" noChangeArrowheads="1"/>
          </p:cNvSpPr>
          <p:nvPr>
            <p:ph type="title"/>
          </p:nvPr>
        </p:nvSpPr>
        <p:spPr>
          <a:xfrm>
            <a:off x="0" y="0"/>
            <a:ext cx="9144000" cy="685800"/>
          </a:xfrm>
        </p:spPr>
        <p:txBody>
          <a:bodyPr/>
          <a:lstStyle/>
          <a:p>
            <a:pPr eaLnBrk="1" hangingPunct="1">
              <a:defRPr/>
            </a:pPr>
            <a:r>
              <a:rPr lang="en-US" altLang="en-US" sz="4000" b="1" dirty="0">
                <a:solidFill>
                  <a:srgbClr val="0070C0"/>
                </a:solidFill>
                <a:effectLst>
                  <a:outerShdw blurRad="38100" dist="38100" dir="2700000" algn="tl">
                    <a:srgbClr val="000000"/>
                  </a:outerShdw>
                </a:effectLst>
                <a:ea typeface="+mn-ea"/>
                <a:cs typeface="Arial" charset="0"/>
              </a:rPr>
              <a:t>e. Procurement </a:t>
            </a:r>
            <a:r>
              <a:rPr lang="en-US" altLang="en-US" sz="4000" b="1" dirty="0">
                <a:solidFill>
                  <a:srgbClr val="CC0000"/>
                </a:solidFill>
                <a:effectLst>
                  <a:outerShdw blurRad="38100" dist="38100" dir="2700000" algn="tl">
                    <a:srgbClr val="000000"/>
                  </a:outerShdw>
                </a:effectLst>
                <a:ea typeface="+mn-ea"/>
                <a:cs typeface="Arial" charset="0"/>
              </a:rPr>
              <a:t>over $50,000</a:t>
            </a:r>
          </a:p>
        </p:txBody>
      </p:sp>
      <p:sp>
        <p:nvSpPr>
          <p:cNvPr id="11267" name="Rectangle 3">
            <a:extLst>
              <a:ext uri="{FF2B5EF4-FFF2-40B4-BE49-F238E27FC236}">
                <a16:creationId xmlns:a16="http://schemas.microsoft.com/office/drawing/2014/main" id="{BC44340B-7D67-77D6-4196-D04F85D00993}"/>
              </a:ext>
            </a:extLst>
          </p:cNvPr>
          <p:cNvSpPr>
            <a:spLocks noGrp="1" noChangeArrowheads="1"/>
          </p:cNvSpPr>
          <p:nvPr>
            <p:ph type="body" idx="1"/>
          </p:nvPr>
        </p:nvSpPr>
        <p:spPr>
          <a:xfrm>
            <a:off x="0" y="685800"/>
            <a:ext cx="9144000" cy="6096000"/>
          </a:xfrm>
        </p:spPr>
        <p:txBody>
          <a:bodyPr/>
          <a:lstStyle/>
          <a:p>
            <a:pPr algn="just" eaLnBrk="1" hangingPunct="1">
              <a:lnSpc>
                <a:spcPct val="80000"/>
              </a:lnSpc>
              <a:defRPr/>
            </a:pPr>
            <a:r>
              <a:rPr lang="en-US" altLang="en-US" sz="2400" b="1" dirty="0">
                <a:solidFill>
                  <a:srgbClr val="0070C0"/>
                </a:solidFill>
              </a:rPr>
              <a:t>Requestor fills PR form and gets required approval </a:t>
            </a:r>
            <a:r>
              <a:rPr lang="hr-HR" altLang="en-US" sz="2400" b="1" dirty="0">
                <a:solidFill>
                  <a:srgbClr val="0070C0"/>
                </a:solidFill>
              </a:rPr>
              <a:t>signitures</a:t>
            </a:r>
            <a:r>
              <a:rPr lang="en-US" altLang="en-US" sz="2400" b="1" dirty="0">
                <a:solidFill>
                  <a:srgbClr val="0070C0"/>
                </a:solidFill>
              </a:rPr>
              <a:t>.</a:t>
            </a:r>
            <a:r>
              <a:rPr lang="hr-HR" altLang="en-US" sz="2400" b="1" dirty="0">
                <a:solidFill>
                  <a:srgbClr val="0070C0"/>
                </a:solidFill>
              </a:rPr>
              <a:t> </a:t>
            </a:r>
            <a:r>
              <a:rPr lang="en-US" altLang="en-US" sz="2400" b="1" dirty="0">
                <a:solidFill>
                  <a:srgbClr val="0070C0"/>
                </a:solidFill>
              </a:rPr>
              <a:t>Assigned procurement staff signs task acceptance on PR.</a:t>
            </a:r>
            <a:endParaRPr lang="hr-HR" altLang="en-US" sz="2400" b="1" dirty="0">
              <a:solidFill>
                <a:srgbClr val="0070C0"/>
              </a:solidFill>
            </a:endParaRPr>
          </a:p>
          <a:p>
            <a:pPr algn="just" eaLnBrk="1" hangingPunct="1">
              <a:lnSpc>
                <a:spcPct val="80000"/>
              </a:lnSpc>
              <a:defRPr/>
            </a:pPr>
            <a:endParaRPr lang="en-US" altLang="en-US" sz="800" b="1" dirty="0">
              <a:solidFill>
                <a:srgbClr val="0070C0"/>
              </a:solidFill>
            </a:endParaRPr>
          </a:p>
          <a:p>
            <a:pPr algn="just" eaLnBrk="1" hangingPunct="1">
              <a:lnSpc>
                <a:spcPct val="80000"/>
              </a:lnSpc>
              <a:defRPr/>
            </a:pPr>
            <a:r>
              <a:rPr lang="en-US" altLang="en-US" sz="2400" dirty="0">
                <a:solidFill>
                  <a:srgbClr val="0070C0"/>
                </a:solidFill>
              </a:rPr>
              <a:t>Procurement </a:t>
            </a:r>
            <a:r>
              <a:rPr lang="hr-HR" altLang="en-US" sz="2400" dirty="0">
                <a:solidFill>
                  <a:srgbClr val="0070C0"/>
                </a:solidFill>
              </a:rPr>
              <a:t>staff arranges to </a:t>
            </a:r>
            <a:r>
              <a:rPr lang="en-US" altLang="en-US" sz="2400" b="1" dirty="0">
                <a:solidFill>
                  <a:srgbClr val="C00000"/>
                </a:solidFill>
              </a:rPr>
              <a:t>posts</a:t>
            </a:r>
            <a:r>
              <a:rPr lang="en-US" altLang="en-US" sz="2400" dirty="0">
                <a:solidFill>
                  <a:srgbClr val="C00000"/>
                </a:solidFill>
              </a:rPr>
              <a:t> </a:t>
            </a:r>
            <a:r>
              <a:rPr lang="en-US" altLang="en-US" sz="2400" b="1" dirty="0">
                <a:solidFill>
                  <a:srgbClr val="C00000"/>
                </a:solidFill>
              </a:rPr>
              <a:t>Open Tender </a:t>
            </a:r>
            <a:r>
              <a:rPr lang="en-US" altLang="en-US" sz="2400" b="1" dirty="0" err="1">
                <a:solidFill>
                  <a:srgbClr val="C00000"/>
                </a:solidFill>
              </a:rPr>
              <a:t>Notic</a:t>
            </a:r>
            <a:r>
              <a:rPr lang="hr-HR" altLang="en-US" sz="2400" b="1" dirty="0">
                <a:solidFill>
                  <a:srgbClr val="C00000"/>
                </a:solidFill>
              </a:rPr>
              <a:t>e</a:t>
            </a:r>
            <a:r>
              <a:rPr lang="en-US" altLang="en-US" sz="2400" b="1" dirty="0">
                <a:solidFill>
                  <a:srgbClr val="C00000"/>
                </a:solidFill>
              </a:rPr>
              <a:t> </a:t>
            </a:r>
            <a:r>
              <a:rPr lang="en-US" altLang="en-US" sz="2400" b="1" dirty="0">
                <a:solidFill>
                  <a:srgbClr val="0070C0"/>
                </a:solidFill>
              </a:rPr>
              <a:t>in appropriate newspapers or web page</a:t>
            </a:r>
            <a:r>
              <a:rPr lang="hr-HR" altLang="en-US" sz="2400" b="1" dirty="0">
                <a:solidFill>
                  <a:srgbClr val="0070C0"/>
                </a:solidFill>
              </a:rPr>
              <a:t>,</a:t>
            </a:r>
            <a:r>
              <a:rPr lang="en-US" altLang="en-US" sz="2400" dirty="0">
                <a:solidFill>
                  <a:srgbClr val="0070C0"/>
                </a:solidFill>
              </a:rPr>
              <a:t> </a:t>
            </a:r>
            <a:r>
              <a:rPr lang="en-US" altLang="en-US" sz="2400" dirty="0">
                <a:solidFill>
                  <a:srgbClr val="7030A0"/>
                </a:solidFill>
              </a:rPr>
              <a:t>informing potential bidders how to collect complete set of</a:t>
            </a:r>
            <a:r>
              <a:rPr lang="en-US" altLang="en-US" sz="2400" dirty="0">
                <a:solidFill>
                  <a:srgbClr val="0070C0"/>
                </a:solidFill>
              </a:rPr>
              <a:t> </a:t>
            </a:r>
            <a:r>
              <a:rPr lang="en-US" altLang="en-US" sz="2400" b="1" dirty="0">
                <a:solidFill>
                  <a:srgbClr val="7030A0"/>
                </a:solidFill>
              </a:rPr>
              <a:t>Tender Documents</a:t>
            </a:r>
            <a:r>
              <a:rPr lang="en-US" altLang="en-US" sz="2400" dirty="0">
                <a:solidFill>
                  <a:srgbClr val="0070C0"/>
                </a:solidFill>
              </a:rPr>
              <a:t>. </a:t>
            </a:r>
            <a:endParaRPr lang="hr-HR" altLang="en-US" sz="2400" dirty="0">
              <a:solidFill>
                <a:srgbClr val="0070C0"/>
              </a:solidFill>
            </a:endParaRPr>
          </a:p>
          <a:p>
            <a:pPr algn="just" eaLnBrk="1" hangingPunct="1">
              <a:lnSpc>
                <a:spcPct val="80000"/>
              </a:lnSpc>
              <a:defRPr/>
            </a:pPr>
            <a:endParaRPr lang="en-US" altLang="en-US" sz="800" dirty="0">
              <a:solidFill>
                <a:srgbClr val="0070C0"/>
              </a:solidFill>
            </a:endParaRPr>
          </a:p>
          <a:p>
            <a:pPr algn="just" eaLnBrk="1" hangingPunct="1">
              <a:lnSpc>
                <a:spcPct val="80000"/>
              </a:lnSpc>
              <a:defRPr/>
            </a:pPr>
            <a:r>
              <a:rPr lang="en-US" altLang="en-US" sz="2400" b="1" dirty="0">
                <a:solidFill>
                  <a:srgbClr val="0070C0"/>
                </a:solidFill>
              </a:rPr>
              <a:t>Bids must be sealed </a:t>
            </a:r>
            <a:r>
              <a:rPr lang="en-US" altLang="en-US" sz="2400" dirty="0">
                <a:solidFill>
                  <a:srgbClr val="0070C0"/>
                </a:solidFill>
              </a:rPr>
              <a:t>(</a:t>
            </a:r>
            <a:r>
              <a:rPr lang="hr-HR" altLang="en-US" sz="2400" dirty="0">
                <a:solidFill>
                  <a:srgbClr val="0070C0"/>
                </a:solidFill>
              </a:rPr>
              <a:t>received in tender box </a:t>
            </a:r>
            <a:r>
              <a:rPr lang="en-US" altLang="en-US" sz="2400" dirty="0">
                <a:solidFill>
                  <a:srgbClr val="0070C0"/>
                </a:solidFill>
              </a:rPr>
              <a:t>or delivered to controlled e-mail address i.e.: tenders@gukbd.net</a:t>
            </a:r>
            <a:r>
              <a:rPr lang="hr-HR" altLang="en-US" sz="2400" dirty="0">
                <a:solidFill>
                  <a:srgbClr val="0070C0"/>
                </a:solidFill>
              </a:rPr>
              <a:t>)</a:t>
            </a:r>
          </a:p>
          <a:p>
            <a:pPr algn="just" eaLnBrk="1" hangingPunct="1">
              <a:lnSpc>
                <a:spcPct val="80000"/>
              </a:lnSpc>
              <a:defRPr/>
            </a:pPr>
            <a:endParaRPr lang="en-US" altLang="en-US" sz="800" dirty="0">
              <a:solidFill>
                <a:srgbClr val="0070C0"/>
              </a:solidFill>
            </a:endParaRPr>
          </a:p>
          <a:p>
            <a:pPr algn="just" eaLnBrk="1" hangingPunct="1">
              <a:lnSpc>
                <a:spcPct val="80000"/>
              </a:lnSpc>
              <a:defRPr/>
            </a:pPr>
            <a:r>
              <a:rPr lang="en-US" altLang="en-US" sz="2400" b="1" dirty="0">
                <a:solidFill>
                  <a:srgbClr val="0070C0"/>
                </a:solidFill>
              </a:rPr>
              <a:t>Tender Committee reviews received sealed bids </a:t>
            </a:r>
            <a:r>
              <a:rPr lang="en-US" altLang="en-US" sz="2400" b="1" dirty="0">
                <a:solidFill>
                  <a:srgbClr val="C00000"/>
                </a:solidFill>
              </a:rPr>
              <a:t>after tender closing deadline</a:t>
            </a:r>
            <a:r>
              <a:rPr lang="en-US" altLang="en-US" sz="2400" dirty="0">
                <a:solidFill>
                  <a:srgbClr val="0070C0"/>
                </a:solidFill>
              </a:rPr>
              <a:t>. </a:t>
            </a:r>
            <a:r>
              <a:rPr lang="en-US" altLang="en-US" sz="2400" b="1" dirty="0">
                <a:solidFill>
                  <a:srgbClr val="7030A0"/>
                </a:solidFill>
              </a:rPr>
              <a:t>They look at eligibility, technical and cost evaluation and propose winner in the </a:t>
            </a:r>
            <a:r>
              <a:rPr lang="hr-HR" altLang="en-US" sz="2400" b="1" dirty="0">
                <a:solidFill>
                  <a:srgbClr val="7030A0"/>
                </a:solidFill>
              </a:rPr>
              <a:t>Tender</a:t>
            </a:r>
            <a:r>
              <a:rPr lang="en-US" altLang="en-US" sz="2400" b="1" dirty="0">
                <a:solidFill>
                  <a:srgbClr val="7030A0"/>
                </a:solidFill>
              </a:rPr>
              <a:t> Committee Memo.</a:t>
            </a:r>
            <a:endParaRPr lang="hr-HR" altLang="en-US" sz="2400" b="1" dirty="0">
              <a:solidFill>
                <a:srgbClr val="7030A0"/>
              </a:solidFill>
            </a:endParaRPr>
          </a:p>
          <a:p>
            <a:pPr marL="0" indent="0" algn="just" eaLnBrk="1" hangingPunct="1">
              <a:lnSpc>
                <a:spcPct val="80000"/>
              </a:lnSpc>
              <a:buFont typeface="Arial" panose="020B0604020202020204" pitchFamily="34" charset="0"/>
              <a:buNone/>
              <a:defRPr/>
            </a:pPr>
            <a:endParaRPr lang="en-US" altLang="en-US" sz="800" b="1" dirty="0">
              <a:solidFill>
                <a:srgbClr val="7030A0"/>
              </a:solidFill>
            </a:endParaRPr>
          </a:p>
          <a:p>
            <a:pPr algn="just" eaLnBrk="1" hangingPunct="1">
              <a:lnSpc>
                <a:spcPct val="80000"/>
              </a:lnSpc>
              <a:defRPr/>
            </a:pPr>
            <a:r>
              <a:rPr lang="hr-HR" altLang="en-US" sz="2400" b="1" dirty="0">
                <a:solidFill>
                  <a:srgbClr val="0070C0"/>
                </a:solidFill>
              </a:rPr>
              <a:t>Procurement documents set</a:t>
            </a:r>
            <a:r>
              <a:rPr lang="en-US" altLang="en-US" sz="2400" b="1" dirty="0">
                <a:solidFill>
                  <a:srgbClr val="0070C0"/>
                </a:solidFill>
              </a:rPr>
              <a:t> </a:t>
            </a:r>
            <a:r>
              <a:rPr lang="hr-HR" altLang="en-US" sz="2400" b="1" dirty="0">
                <a:solidFill>
                  <a:srgbClr val="0070C0"/>
                </a:solidFill>
              </a:rPr>
              <a:t>must be</a:t>
            </a:r>
            <a:r>
              <a:rPr lang="en-US" altLang="en-US" sz="2400" b="1" dirty="0">
                <a:solidFill>
                  <a:srgbClr val="0070C0"/>
                </a:solidFill>
              </a:rPr>
              <a:t> approved by the senior management</a:t>
            </a:r>
            <a:r>
              <a:rPr lang="en-US" altLang="en-US" sz="2400" dirty="0">
                <a:solidFill>
                  <a:srgbClr val="0070C0"/>
                </a:solidFill>
              </a:rPr>
              <a:t> </a:t>
            </a:r>
            <a:r>
              <a:rPr lang="en-US" altLang="en-US" sz="2400" b="1" dirty="0">
                <a:solidFill>
                  <a:srgbClr val="7030A0"/>
                </a:solidFill>
              </a:rPr>
              <a:t>(Director or </a:t>
            </a:r>
            <a:r>
              <a:rPr lang="hr-HR" altLang="en-US" sz="2400" b="1" dirty="0">
                <a:solidFill>
                  <a:srgbClr val="7030A0"/>
                </a:solidFill>
              </a:rPr>
              <a:t>CE</a:t>
            </a:r>
            <a:r>
              <a:rPr lang="en-US" altLang="en-US" sz="2400" b="1" dirty="0">
                <a:solidFill>
                  <a:srgbClr val="7030A0"/>
                </a:solidFill>
              </a:rPr>
              <a:t> and Coordinator, Finance and Compliance</a:t>
            </a:r>
            <a:r>
              <a:rPr lang="hr-HR" altLang="en-US" sz="2400" b="1" dirty="0">
                <a:solidFill>
                  <a:srgbClr val="7030A0"/>
                </a:solidFill>
              </a:rPr>
              <a:t>, or respective authorized delegates</a:t>
            </a:r>
            <a:r>
              <a:rPr lang="en-US" altLang="en-US" sz="2400" b="1" dirty="0">
                <a:solidFill>
                  <a:srgbClr val="7030A0"/>
                </a:solidFill>
              </a:rPr>
              <a:t>)</a:t>
            </a:r>
            <a:r>
              <a:rPr lang="en-US" altLang="en-US" sz="2400" dirty="0">
                <a:solidFill>
                  <a:srgbClr val="0070C0"/>
                </a:solidFill>
              </a:rPr>
              <a:t>.</a:t>
            </a:r>
            <a:endParaRPr lang="hr-HR" altLang="en-US" sz="2400" dirty="0">
              <a:solidFill>
                <a:srgbClr val="0070C0"/>
              </a:solidFill>
            </a:endParaRPr>
          </a:p>
          <a:p>
            <a:pPr marL="0" indent="0" algn="just" eaLnBrk="1" hangingPunct="1">
              <a:lnSpc>
                <a:spcPct val="80000"/>
              </a:lnSpc>
              <a:buFont typeface="Arial" panose="020B0604020202020204" pitchFamily="34" charset="0"/>
              <a:buNone/>
              <a:defRPr/>
            </a:pPr>
            <a:endParaRPr lang="en-US" altLang="en-US" sz="800" dirty="0">
              <a:solidFill>
                <a:srgbClr val="0070C0"/>
              </a:solidFill>
            </a:endParaRPr>
          </a:p>
          <a:p>
            <a:pPr algn="just" eaLnBrk="1" hangingPunct="1">
              <a:lnSpc>
                <a:spcPct val="80000"/>
              </a:lnSpc>
              <a:defRPr/>
            </a:pPr>
            <a:r>
              <a:rPr lang="en-US" altLang="en-US" sz="2400" b="1" dirty="0">
                <a:solidFill>
                  <a:srgbClr val="0070C0"/>
                </a:solidFill>
              </a:rPr>
              <a:t>Contract is issued to vendor after it is signed by authorized staff</a:t>
            </a:r>
            <a:r>
              <a:rPr lang="hr-HR" altLang="en-US" sz="2400" b="1" dirty="0">
                <a:solidFill>
                  <a:srgbClr val="0070C0"/>
                </a:solidFill>
              </a:rPr>
              <a:t>,</a:t>
            </a:r>
            <a:r>
              <a:rPr lang="en-US" altLang="en-US" sz="2400" b="1" dirty="0">
                <a:solidFill>
                  <a:srgbClr val="0070C0"/>
                </a:solidFill>
              </a:rPr>
              <a:t> </a:t>
            </a:r>
            <a:r>
              <a:rPr lang="en-US" altLang="en-US" sz="2400" dirty="0">
                <a:solidFill>
                  <a:srgbClr val="0070C0"/>
                </a:solidFill>
              </a:rPr>
              <a:t>or </a:t>
            </a:r>
            <a:r>
              <a:rPr lang="hr-HR" altLang="en-US" sz="2400" dirty="0">
                <a:solidFill>
                  <a:srgbClr val="0070C0"/>
                </a:solidFill>
              </a:rPr>
              <a:t>delegated staff (one signature is required</a:t>
            </a:r>
            <a:r>
              <a:rPr lang="en-US" altLang="en-US" sz="2400" dirty="0">
                <a:solidFill>
                  <a:srgbClr val="0070C0"/>
                </a:solidFill>
              </a:rPr>
              <a:t>, and witness signature may apply</a:t>
            </a:r>
            <a:r>
              <a:rPr lang="hr-HR" altLang="en-US" sz="2400" dirty="0">
                <a:solidFill>
                  <a:srgbClr val="0070C0"/>
                </a:solidFill>
              </a:rPr>
              <a:t>)</a:t>
            </a:r>
            <a:r>
              <a:rPr lang="en-US" altLang="en-US" sz="2400" dirty="0">
                <a:solidFill>
                  <a:srgbClr val="0070C0"/>
                </a:solidFill>
              </a:rPr>
              <a:t>.</a:t>
            </a:r>
            <a:r>
              <a:rPr lang="hr-HR" altLang="en-US" sz="2400" dirty="0">
                <a:solidFill>
                  <a:srgbClr val="0070C0"/>
                </a:solidFill>
              </a:rPr>
              <a:t> </a:t>
            </a:r>
            <a:r>
              <a:rPr lang="hr-HR" altLang="en-US" sz="2400" b="1" dirty="0">
                <a:solidFill>
                  <a:srgbClr val="7030A0"/>
                </a:solidFill>
              </a:rPr>
              <a:t>Contract becomes valid when signed by authorized representatives of both parties.</a:t>
            </a:r>
            <a:endParaRPr lang="en-US" altLang="en-US" sz="2400" b="1" dirty="0">
              <a:solidFill>
                <a:srgbClr val="7030A0"/>
              </a:solidFill>
            </a:endParaRPr>
          </a:p>
          <a:p>
            <a:pPr marL="0" indent="0" algn="just" eaLnBrk="1" hangingPunct="1">
              <a:lnSpc>
                <a:spcPct val="80000"/>
              </a:lnSpc>
              <a:buFont typeface="Arial" panose="020B0604020202020204" pitchFamily="34" charset="0"/>
              <a:buNone/>
              <a:defRPr/>
            </a:pPr>
            <a:endParaRPr lang="en-US" altLang="en-US" sz="1200" dirty="0">
              <a:solidFill>
                <a:srgbClr val="0070C0"/>
              </a:solidFill>
            </a:endParaRPr>
          </a:p>
          <a:p>
            <a:pPr marL="0" indent="0" eaLnBrk="1" hangingPunct="1">
              <a:lnSpc>
                <a:spcPct val="80000"/>
              </a:lnSpc>
              <a:buFont typeface="Arial" panose="020B0604020202020204" pitchFamily="34" charset="0"/>
              <a:buNone/>
              <a:defRPr/>
            </a:pPr>
            <a:endParaRPr lang="en-US" altLang="en-US" sz="2400" dirty="0"/>
          </a:p>
          <a:p>
            <a:pPr eaLnBrk="1" hangingPunct="1">
              <a:lnSpc>
                <a:spcPct val="80000"/>
              </a:lnSpc>
              <a:defRPr/>
            </a:pPr>
            <a:endParaRPr lang="en-US"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A49C188-62FE-9C0E-5ECA-5201858017B7}"/>
              </a:ext>
            </a:extLst>
          </p:cNvPr>
          <p:cNvSpPr>
            <a:spLocks noGrp="1" noChangeArrowheads="1"/>
          </p:cNvSpPr>
          <p:nvPr>
            <p:ph type="title"/>
          </p:nvPr>
        </p:nvSpPr>
        <p:spPr>
          <a:xfrm>
            <a:off x="-228600" y="176213"/>
            <a:ext cx="9448800" cy="1223962"/>
          </a:xfrm>
        </p:spPr>
        <p:txBody>
          <a:bodyPr/>
          <a:lstStyle/>
          <a:p>
            <a:pPr eaLnBrk="1" hangingPunct="1">
              <a:defRPr/>
            </a:pPr>
            <a:r>
              <a:rPr lang="en-US" altLang="en-US" sz="4000" b="1" dirty="0">
                <a:solidFill>
                  <a:srgbClr val="0070C0"/>
                </a:solidFill>
                <a:effectLst>
                  <a:outerShdw blurRad="38100" dist="38100" dir="2700000" algn="tl">
                    <a:srgbClr val="000000"/>
                  </a:outerShdw>
                </a:effectLst>
                <a:ea typeface="+mn-ea"/>
                <a:cs typeface="Arial" charset="0"/>
              </a:rPr>
              <a:t>e. Procurement of goods </a:t>
            </a:r>
            <a:r>
              <a:rPr lang="en-US" altLang="en-US" sz="4000" b="1" dirty="0">
                <a:solidFill>
                  <a:srgbClr val="CC0000"/>
                </a:solidFill>
                <a:effectLst>
                  <a:outerShdw blurRad="38100" dist="38100" dir="2700000" algn="tl">
                    <a:srgbClr val="000000"/>
                  </a:outerShdw>
                </a:effectLst>
                <a:ea typeface="+mn-ea"/>
                <a:cs typeface="Arial" charset="0"/>
              </a:rPr>
              <a:t>over $50,000</a:t>
            </a:r>
          </a:p>
        </p:txBody>
      </p:sp>
      <p:sp>
        <p:nvSpPr>
          <p:cNvPr id="10243" name="Rectangle 3">
            <a:extLst>
              <a:ext uri="{FF2B5EF4-FFF2-40B4-BE49-F238E27FC236}">
                <a16:creationId xmlns:a16="http://schemas.microsoft.com/office/drawing/2014/main" id="{A2B99802-9DC2-D869-8D40-8B8C9F59587E}"/>
              </a:ext>
            </a:extLst>
          </p:cNvPr>
          <p:cNvSpPr>
            <a:spLocks noGrp="1" noChangeArrowheads="1"/>
          </p:cNvSpPr>
          <p:nvPr>
            <p:ph type="body" idx="1"/>
          </p:nvPr>
        </p:nvSpPr>
        <p:spPr>
          <a:xfrm>
            <a:off x="381000" y="1400175"/>
            <a:ext cx="8610600" cy="5153025"/>
          </a:xfrm>
        </p:spPr>
        <p:txBody>
          <a:bodyPr/>
          <a:lstStyle/>
          <a:p>
            <a:pPr marL="0" indent="0" eaLnBrk="1" hangingPunct="1">
              <a:lnSpc>
                <a:spcPct val="80000"/>
              </a:lnSpc>
              <a:buFont typeface="Arial" panose="020B0604020202020204" pitchFamily="34" charset="0"/>
              <a:buNone/>
              <a:defRPr/>
            </a:pPr>
            <a:r>
              <a:rPr lang="en-US" altLang="en-US" sz="2400" b="1" u="sng" dirty="0">
                <a:solidFill>
                  <a:srgbClr val="7030A0"/>
                </a:solidFill>
              </a:rPr>
              <a:t>Quality and Quantity Control:</a:t>
            </a:r>
            <a:endParaRPr lang="en-US" altLang="en-US" sz="2400" dirty="0">
              <a:solidFill>
                <a:srgbClr val="7030A0"/>
              </a:solidFill>
            </a:endParaRPr>
          </a:p>
          <a:p>
            <a:pPr eaLnBrk="1" hangingPunct="1">
              <a:lnSpc>
                <a:spcPct val="80000"/>
              </a:lnSpc>
              <a:defRPr/>
            </a:pPr>
            <a:r>
              <a:rPr lang="en-US" altLang="en-US" sz="2400" b="1" dirty="0">
                <a:solidFill>
                  <a:srgbClr val="0070C0"/>
                </a:solidFill>
              </a:rPr>
              <a:t>Goods</a:t>
            </a:r>
            <a:endParaRPr lang="hr-HR" altLang="en-US" sz="2400" b="1" dirty="0">
              <a:solidFill>
                <a:srgbClr val="0070C0"/>
              </a:solidFill>
            </a:endParaRPr>
          </a:p>
          <a:p>
            <a:pPr marL="457200" lvl="1" indent="0" eaLnBrk="1" hangingPunct="1">
              <a:lnSpc>
                <a:spcPct val="80000"/>
              </a:lnSpc>
              <a:buFont typeface="Arial" panose="020B0604020202020204" pitchFamily="34" charset="0"/>
              <a:buNone/>
              <a:defRPr/>
            </a:pPr>
            <a:r>
              <a:rPr lang="hr-HR" altLang="en-US" sz="2400" b="1" dirty="0">
                <a:solidFill>
                  <a:srgbClr val="0070C0"/>
                </a:solidFill>
              </a:rPr>
              <a:t>Receiced</a:t>
            </a:r>
            <a:r>
              <a:rPr lang="en-US" altLang="en-US" sz="2400" b="1" dirty="0">
                <a:solidFill>
                  <a:srgbClr val="0070C0"/>
                </a:solidFill>
              </a:rPr>
              <a:t> quantity and quality control is documented through </a:t>
            </a:r>
            <a:r>
              <a:rPr lang="en-US" altLang="en-US" sz="2400" b="1" dirty="0">
                <a:solidFill>
                  <a:srgbClr val="7030A0"/>
                </a:solidFill>
              </a:rPr>
              <a:t>Goods Received Note </a:t>
            </a:r>
            <a:r>
              <a:rPr lang="hr-HR" altLang="en-US" sz="2400" b="1" dirty="0">
                <a:solidFill>
                  <a:srgbClr val="7030A0"/>
                </a:solidFill>
              </a:rPr>
              <a:t>(</a:t>
            </a:r>
            <a:r>
              <a:rPr lang="en-US" altLang="en-US" sz="2400" b="1" dirty="0">
                <a:solidFill>
                  <a:srgbClr val="7030A0"/>
                </a:solidFill>
              </a:rPr>
              <a:t>GRN</a:t>
            </a:r>
            <a:r>
              <a:rPr lang="hr-HR" altLang="en-US" sz="2400" b="1" dirty="0">
                <a:solidFill>
                  <a:srgbClr val="7030A0"/>
                </a:solidFill>
              </a:rPr>
              <a:t>)</a:t>
            </a:r>
            <a:r>
              <a:rPr lang="en-US" altLang="en-US" sz="2400" dirty="0">
                <a:solidFill>
                  <a:srgbClr val="0070C0"/>
                </a:solidFill>
              </a:rPr>
              <a:t>.</a:t>
            </a:r>
            <a:endParaRPr lang="hr-HR" altLang="en-US" sz="2400" dirty="0">
              <a:solidFill>
                <a:srgbClr val="0070C0"/>
              </a:solidFill>
            </a:endParaRPr>
          </a:p>
          <a:p>
            <a:pPr eaLnBrk="1" hangingPunct="1">
              <a:lnSpc>
                <a:spcPct val="80000"/>
              </a:lnSpc>
              <a:defRPr/>
            </a:pPr>
            <a:endParaRPr lang="en-US" altLang="en-US" sz="1400" dirty="0">
              <a:solidFill>
                <a:srgbClr val="0070C0"/>
              </a:solidFill>
            </a:endParaRPr>
          </a:p>
          <a:p>
            <a:pPr algn="just" eaLnBrk="1" hangingPunct="1">
              <a:lnSpc>
                <a:spcPct val="80000"/>
              </a:lnSpc>
              <a:defRPr/>
            </a:pPr>
            <a:r>
              <a:rPr lang="en-US" altLang="en-US" sz="2400" b="1" dirty="0">
                <a:solidFill>
                  <a:srgbClr val="0070C0"/>
                </a:solidFill>
              </a:rPr>
              <a:t>Services </a:t>
            </a:r>
            <a:endParaRPr lang="hr-HR" altLang="en-US" sz="2400" b="1" dirty="0">
              <a:solidFill>
                <a:srgbClr val="0070C0"/>
              </a:solidFill>
            </a:endParaRPr>
          </a:p>
          <a:p>
            <a:pPr marL="400050" lvl="1" indent="0" algn="just" eaLnBrk="1" hangingPunct="1">
              <a:lnSpc>
                <a:spcPct val="80000"/>
              </a:lnSpc>
              <a:buFont typeface="Arial" panose="020B0604020202020204" pitchFamily="34" charset="0"/>
              <a:buNone/>
              <a:defRPr/>
            </a:pPr>
            <a:r>
              <a:rPr lang="hr-HR" altLang="en-US" sz="2400" b="1" dirty="0">
                <a:solidFill>
                  <a:srgbClr val="0070C0"/>
                </a:solidFill>
              </a:rPr>
              <a:t>Received</a:t>
            </a:r>
            <a:r>
              <a:rPr lang="en-US" altLang="en-US" sz="2400" b="1" dirty="0">
                <a:solidFill>
                  <a:srgbClr val="0070C0"/>
                </a:solidFill>
              </a:rPr>
              <a:t> and delivered quantity and quality control is documented through</a:t>
            </a:r>
            <a:r>
              <a:rPr lang="hr-HR" altLang="en-US" sz="2400" b="1" dirty="0">
                <a:solidFill>
                  <a:srgbClr val="0070C0"/>
                </a:solidFill>
              </a:rPr>
              <a:t> one of the following </a:t>
            </a:r>
            <a:r>
              <a:rPr lang="en-US" altLang="en-US" sz="2400" dirty="0">
                <a:solidFill>
                  <a:srgbClr val="0070C0"/>
                </a:solidFill>
              </a:rPr>
              <a:t>(as appropriate)</a:t>
            </a:r>
            <a:r>
              <a:rPr lang="hr-HR" altLang="en-US" sz="2400" b="1" dirty="0">
                <a:solidFill>
                  <a:srgbClr val="0070C0"/>
                </a:solidFill>
              </a:rPr>
              <a:t>:</a:t>
            </a:r>
          </a:p>
          <a:p>
            <a:pPr lvl="1" algn="just" eaLnBrk="1" hangingPunct="1">
              <a:lnSpc>
                <a:spcPct val="80000"/>
              </a:lnSpc>
              <a:defRPr/>
            </a:pPr>
            <a:r>
              <a:rPr lang="en-US" altLang="en-US" sz="2400" b="1" dirty="0">
                <a:solidFill>
                  <a:srgbClr val="7030A0"/>
                </a:solidFill>
              </a:rPr>
              <a:t>Service Received Note </a:t>
            </a:r>
            <a:r>
              <a:rPr lang="hr-HR" altLang="en-US" sz="2400" b="1" dirty="0">
                <a:solidFill>
                  <a:srgbClr val="7030A0"/>
                </a:solidFill>
              </a:rPr>
              <a:t>(</a:t>
            </a:r>
            <a:r>
              <a:rPr lang="en-US" altLang="en-US" sz="2400" b="1" dirty="0">
                <a:solidFill>
                  <a:srgbClr val="7030A0"/>
                </a:solidFill>
              </a:rPr>
              <a:t>SRN</a:t>
            </a:r>
            <a:r>
              <a:rPr lang="hr-HR" altLang="en-US" sz="2400" b="1" dirty="0">
                <a:solidFill>
                  <a:srgbClr val="7030A0"/>
                </a:solidFill>
              </a:rPr>
              <a:t>),</a:t>
            </a:r>
            <a:r>
              <a:rPr lang="en-US" altLang="en-US" sz="2400" b="1" dirty="0">
                <a:solidFill>
                  <a:srgbClr val="7030A0"/>
                </a:solidFill>
              </a:rPr>
              <a:t> </a:t>
            </a:r>
            <a:r>
              <a:rPr lang="en-US" altLang="en-US" sz="2400" dirty="0">
                <a:solidFill>
                  <a:srgbClr val="0070C0"/>
                </a:solidFill>
              </a:rPr>
              <a:t>or</a:t>
            </a:r>
            <a:r>
              <a:rPr lang="en-US" altLang="en-US" sz="2400" b="1" dirty="0">
                <a:solidFill>
                  <a:srgbClr val="0070C0"/>
                </a:solidFill>
              </a:rPr>
              <a:t> </a:t>
            </a:r>
            <a:endParaRPr lang="hr-HR" altLang="en-US" sz="2400" b="1" dirty="0">
              <a:solidFill>
                <a:srgbClr val="0070C0"/>
              </a:solidFill>
            </a:endParaRPr>
          </a:p>
          <a:p>
            <a:pPr lvl="1" algn="just" eaLnBrk="1" hangingPunct="1">
              <a:lnSpc>
                <a:spcPct val="80000"/>
              </a:lnSpc>
              <a:defRPr/>
            </a:pPr>
            <a:r>
              <a:rPr lang="en-US" altLang="en-US" sz="2400" b="1" dirty="0">
                <a:solidFill>
                  <a:srgbClr val="7030A0"/>
                </a:solidFill>
              </a:rPr>
              <a:t>Works Completion Certificate</a:t>
            </a:r>
            <a:r>
              <a:rPr lang="en-US" altLang="en-US" sz="2000" dirty="0">
                <a:solidFill>
                  <a:srgbClr val="0070C0"/>
                </a:solidFill>
              </a:rPr>
              <a:t>.</a:t>
            </a:r>
          </a:p>
          <a:p>
            <a:pPr marL="0" indent="0" eaLnBrk="1" hangingPunct="1">
              <a:lnSpc>
                <a:spcPct val="80000"/>
              </a:lnSpc>
              <a:buFont typeface="Arial" panose="020B0604020202020204" pitchFamily="34" charset="0"/>
              <a:buNone/>
              <a:defRPr/>
            </a:pPr>
            <a:endParaRPr lang="en-US" altLang="en-US" sz="2400" dirty="0">
              <a:solidFill>
                <a:srgbClr val="0070C0"/>
              </a:solidFill>
            </a:endParaRPr>
          </a:p>
          <a:p>
            <a:pPr marL="0" indent="0" eaLnBrk="1" hangingPunct="1">
              <a:lnSpc>
                <a:spcPct val="80000"/>
              </a:lnSpc>
              <a:buFont typeface="Arial" panose="020B0604020202020204" pitchFamily="34" charset="0"/>
              <a:buNone/>
              <a:defRPr/>
            </a:pPr>
            <a:r>
              <a:rPr lang="en-US" altLang="en-US" sz="2400" b="1" u="sng" dirty="0">
                <a:solidFill>
                  <a:srgbClr val="7030A0"/>
                </a:solidFill>
              </a:rPr>
              <a:t>Registering received goods:</a:t>
            </a:r>
          </a:p>
          <a:p>
            <a:pPr eaLnBrk="1" hangingPunct="1">
              <a:lnSpc>
                <a:spcPct val="80000"/>
              </a:lnSpc>
              <a:defRPr/>
            </a:pPr>
            <a:r>
              <a:rPr lang="en-US" altLang="en-US" sz="2400" dirty="0">
                <a:solidFill>
                  <a:srgbClr val="0070C0"/>
                </a:solidFill>
              </a:rPr>
              <a:t>Goods received in warehouse must</a:t>
            </a:r>
            <a:r>
              <a:rPr lang="hr-HR" altLang="en-US" sz="2400" dirty="0">
                <a:solidFill>
                  <a:srgbClr val="0070C0"/>
                </a:solidFill>
              </a:rPr>
              <a:t> have GRN and</a:t>
            </a:r>
            <a:r>
              <a:rPr lang="en-US" altLang="en-US" sz="2400" dirty="0">
                <a:solidFill>
                  <a:srgbClr val="0070C0"/>
                </a:solidFill>
              </a:rPr>
              <a:t> be registered in stock records.</a:t>
            </a:r>
          </a:p>
          <a:p>
            <a:pPr marL="0" indent="0" eaLnBrk="1" hangingPunct="1">
              <a:lnSpc>
                <a:spcPct val="80000"/>
              </a:lnSpc>
              <a:buFont typeface="Arial" panose="020B0604020202020204" pitchFamily="34" charset="0"/>
              <a:buNone/>
              <a:defRPr/>
            </a:pPr>
            <a:endParaRPr lang="en-US" altLang="en-US" sz="1200" u="sng" dirty="0">
              <a:solidFill>
                <a:srgbClr val="0070C0"/>
              </a:solidFill>
            </a:endParaRPr>
          </a:p>
          <a:p>
            <a:pPr marL="0" indent="0" eaLnBrk="1" hangingPunct="1">
              <a:lnSpc>
                <a:spcPct val="80000"/>
              </a:lnSpc>
              <a:buFont typeface="Arial" panose="020B0604020202020204" pitchFamily="34" charset="0"/>
              <a:buNone/>
              <a:defRPr/>
            </a:pPr>
            <a:endParaRPr lang="en-US" altLang="en-US" sz="2400" u="sng" dirty="0">
              <a:solidFill>
                <a:srgbClr val="0070C0"/>
              </a:solidFill>
            </a:endParaRPr>
          </a:p>
          <a:p>
            <a:pPr marL="0" indent="0" eaLnBrk="1" hangingPunct="1">
              <a:lnSpc>
                <a:spcPct val="80000"/>
              </a:lnSpc>
              <a:buFont typeface="Arial" panose="020B0604020202020204" pitchFamily="34" charset="0"/>
              <a:buNone/>
              <a:defRPr/>
            </a:pPr>
            <a:endParaRPr lang="en-US" altLang="en-US" sz="2400" dirty="0">
              <a:solidFill>
                <a:srgbClr val="0070C0"/>
              </a:solidFill>
            </a:endParaRPr>
          </a:p>
          <a:p>
            <a:pPr eaLnBrk="1" hangingPunct="1">
              <a:lnSpc>
                <a:spcPct val="80000"/>
              </a:lnSpc>
              <a:defRPr/>
            </a:pPr>
            <a:endParaRPr lang="en-US" altLang="en-US" sz="2400" dirty="0"/>
          </a:p>
          <a:p>
            <a:pPr marL="0" indent="0" eaLnBrk="1" hangingPunct="1">
              <a:lnSpc>
                <a:spcPct val="80000"/>
              </a:lnSpc>
              <a:buFont typeface="Wingdings" panose="05000000000000000000" pitchFamily="2" charset="2"/>
              <a:buNone/>
              <a:defRPr/>
            </a:pPr>
            <a:endParaRPr lang="en-US"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BD58663-50BC-71D9-375D-79B6FF446C29}"/>
              </a:ext>
            </a:extLst>
          </p:cNvPr>
          <p:cNvSpPr>
            <a:spLocks noGrp="1" noChangeArrowheads="1"/>
          </p:cNvSpPr>
          <p:nvPr>
            <p:ph type="title"/>
          </p:nvPr>
        </p:nvSpPr>
        <p:spPr>
          <a:xfrm>
            <a:off x="-228600" y="76200"/>
            <a:ext cx="9601200" cy="762000"/>
          </a:xfrm>
        </p:spPr>
        <p:txBody>
          <a:bodyPr/>
          <a:lstStyle/>
          <a:p>
            <a:pPr eaLnBrk="1" hangingPunct="1">
              <a:defRPr/>
            </a:pPr>
            <a:r>
              <a:rPr lang="en-US" altLang="en-US" sz="4000" b="1" dirty="0">
                <a:solidFill>
                  <a:srgbClr val="0070C0"/>
                </a:solidFill>
                <a:effectLst>
                  <a:outerShdw blurRad="38100" dist="38100" dir="2700000" algn="tl">
                    <a:srgbClr val="000000"/>
                  </a:outerShdw>
                </a:effectLst>
                <a:ea typeface="+mn-ea"/>
                <a:cs typeface="Arial" charset="0"/>
              </a:rPr>
              <a:t>The Framework Agreement (FA): Definition</a:t>
            </a:r>
          </a:p>
        </p:txBody>
      </p:sp>
      <p:sp>
        <p:nvSpPr>
          <p:cNvPr id="12291" name="Rectangle 3">
            <a:extLst>
              <a:ext uri="{FF2B5EF4-FFF2-40B4-BE49-F238E27FC236}">
                <a16:creationId xmlns:a16="http://schemas.microsoft.com/office/drawing/2014/main" id="{AA184550-EEC3-BE4F-73F0-CF9934A6FB64}"/>
              </a:ext>
            </a:extLst>
          </p:cNvPr>
          <p:cNvSpPr>
            <a:spLocks noGrp="1" noChangeArrowheads="1"/>
          </p:cNvSpPr>
          <p:nvPr>
            <p:ph type="body" idx="1"/>
          </p:nvPr>
        </p:nvSpPr>
        <p:spPr>
          <a:xfrm>
            <a:off x="76200" y="1143000"/>
            <a:ext cx="8915400" cy="5257800"/>
          </a:xfrm>
        </p:spPr>
        <p:txBody>
          <a:bodyPr/>
          <a:lstStyle/>
          <a:p>
            <a:pPr algn="just" eaLnBrk="1" hangingPunct="1">
              <a:lnSpc>
                <a:spcPct val="90000"/>
              </a:lnSpc>
              <a:defRPr/>
            </a:pPr>
            <a:r>
              <a:rPr lang="en-US" altLang="en-US" sz="2600" b="1" dirty="0">
                <a:solidFill>
                  <a:srgbClr val="0070C0"/>
                </a:solidFill>
              </a:rPr>
              <a:t>Agreement between organization and a vendor </a:t>
            </a:r>
            <a:r>
              <a:rPr lang="en-US" altLang="en-US" sz="2600" b="1" dirty="0">
                <a:solidFill>
                  <a:srgbClr val="C00000"/>
                </a:solidFill>
              </a:rPr>
              <a:t>reached after competitive bidding process</a:t>
            </a:r>
            <a:r>
              <a:rPr lang="en-US" altLang="en-US" sz="2600" b="1" dirty="0">
                <a:solidFill>
                  <a:srgbClr val="0070C0"/>
                </a:solidFill>
              </a:rPr>
              <a:t> for vendor to </a:t>
            </a:r>
            <a:r>
              <a:rPr lang="en-US" altLang="en-US" sz="2600" b="1" dirty="0">
                <a:solidFill>
                  <a:srgbClr val="7030A0"/>
                </a:solidFill>
              </a:rPr>
              <a:t>supply certain goods and/or services at a fixed price for a pre-defined period of time</a:t>
            </a:r>
            <a:r>
              <a:rPr lang="en-US" altLang="en-US" sz="2600" b="1" dirty="0">
                <a:solidFill>
                  <a:srgbClr val="0070C0"/>
                </a:solidFill>
              </a:rPr>
              <a:t> is called Framework Agreement, Long Term Agreement or Blanket Purchase Agreement</a:t>
            </a:r>
            <a:r>
              <a:rPr lang="en-US" altLang="en-US" sz="2600" dirty="0">
                <a:solidFill>
                  <a:srgbClr val="0070C0"/>
                </a:solidFill>
              </a:rPr>
              <a:t>.</a:t>
            </a:r>
            <a:endParaRPr lang="hr-HR" altLang="en-US" sz="2600" dirty="0">
              <a:solidFill>
                <a:srgbClr val="0070C0"/>
              </a:solidFill>
            </a:endParaRPr>
          </a:p>
          <a:p>
            <a:pPr marL="0" indent="0" algn="just" eaLnBrk="1" hangingPunct="1">
              <a:lnSpc>
                <a:spcPct val="90000"/>
              </a:lnSpc>
              <a:buFont typeface="Arial" panose="020B0604020202020204" pitchFamily="34" charset="0"/>
              <a:buNone/>
              <a:defRPr/>
            </a:pPr>
            <a:endParaRPr lang="en-US" altLang="en-US" sz="1000" dirty="0">
              <a:solidFill>
                <a:srgbClr val="0070C0"/>
              </a:solidFill>
            </a:endParaRPr>
          </a:p>
          <a:p>
            <a:pPr marL="0" indent="0" algn="just" eaLnBrk="1" hangingPunct="1">
              <a:lnSpc>
                <a:spcPct val="90000"/>
              </a:lnSpc>
              <a:buFont typeface="Arial" panose="020B0604020202020204" pitchFamily="34" charset="0"/>
              <a:buNone/>
              <a:defRPr/>
            </a:pPr>
            <a:endParaRPr lang="en-US" altLang="en-US" sz="500" dirty="0">
              <a:solidFill>
                <a:srgbClr val="0070C0"/>
              </a:solidFill>
            </a:endParaRPr>
          </a:p>
          <a:p>
            <a:pPr algn="just" eaLnBrk="1" hangingPunct="1">
              <a:lnSpc>
                <a:spcPct val="90000"/>
              </a:lnSpc>
              <a:defRPr/>
            </a:pPr>
            <a:r>
              <a:rPr lang="en-US" altLang="en-US" sz="2600" b="1" dirty="0">
                <a:solidFill>
                  <a:srgbClr val="0070C0"/>
                </a:solidFill>
              </a:rPr>
              <a:t>It is made per </a:t>
            </a:r>
            <a:r>
              <a:rPr lang="hr-HR" altLang="en-US" sz="2600" b="1" dirty="0">
                <a:solidFill>
                  <a:srgbClr val="0070C0"/>
                </a:solidFill>
              </a:rPr>
              <a:t>frequently purchased </a:t>
            </a:r>
            <a:r>
              <a:rPr lang="en-US" altLang="en-US" sz="2600" b="1" dirty="0">
                <a:solidFill>
                  <a:srgbClr val="0070C0"/>
                </a:solidFill>
              </a:rPr>
              <a:t>goods/service category </a:t>
            </a:r>
            <a:r>
              <a:rPr lang="en-US" altLang="en-US" sz="2600" dirty="0">
                <a:solidFill>
                  <a:srgbClr val="7030A0"/>
                </a:solidFill>
              </a:rPr>
              <a:t>(example; stationary</a:t>
            </a:r>
            <a:r>
              <a:rPr lang="hr-HR" altLang="en-US" sz="2600" dirty="0">
                <a:solidFill>
                  <a:srgbClr val="7030A0"/>
                </a:solidFill>
              </a:rPr>
              <a:t>/office supplies</a:t>
            </a:r>
            <a:r>
              <a:rPr lang="en-US" altLang="en-US" sz="2600" dirty="0">
                <a:solidFill>
                  <a:srgbClr val="7030A0"/>
                </a:solidFill>
              </a:rPr>
              <a:t>, </a:t>
            </a:r>
            <a:r>
              <a:rPr lang="hr-HR" altLang="en-US" sz="2600" dirty="0">
                <a:solidFill>
                  <a:srgbClr val="7030A0"/>
                </a:solidFill>
              </a:rPr>
              <a:t>various relief goods, </a:t>
            </a:r>
            <a:r>
              <a:rPr lang="en-US" altLang="en-US" sz="2600" dirty="0">
                <a:solidFill>
                  <a:srgbClr val="7030A0"/>
                </a:solidFill>
              </a:rPr>
              <a:t>building</a:t>
            </a:r>
            <a:r>
              <a:rPr lang="hr-HR" altLang="en-US" sz="2600" dirty="0">
                <a:solidFill>
                  <a:srgbClr val="7030A0"/>
                </a:solidFill>
              </a:rPr>
              <a:t>/construction</a:t>
            </a:r>
            <a:r>
              <a:rPr lang="en-US" altLang="en-US" sz="2600" dirty="0">
                <a:solidFill>
                  <a:srgbClr val="7030A0"/>
                </a:solidFill>
              </a:rPr>
              <a:t> material, </a:t>
            </a:r>
            <a:r>
              <a:rPr lang="hr-HR" altLang="en-US" sz="2600" dirty="0">
                <a:solidFill>
                  <a:srgbClr val="7030A0"/>
                </a:solidFill>
              </a:rPr>
              <a:t>vehicle </a:t>
            </a:r>
            <a:r>
              <a:rPr lang="en-US" altLang="en-US" sz="2600" dirty="0">
                <a:solidFill>
                  <a:srgbClr val="7030A0"/>
                </a:solidFill>
              </a:rPr>
              <a:t>spare parts, fuel, </a:t>
            </a:r>
            <a:r>
              <a:rPr lang="hr-HR" altLang="en-US" sz="2600" dirty="0">
                <a:solidFill>
                  <a:srgbClr val="7030A0"/>
                </a:solidFill>
              </a:rPr>
              <a:t>maintenance, </a:t>
            </a:r>
            <a:r>
              <a:rPr lang="en-US" altLang="en-US" sz="2600" dirty="0">
                <a:solidFill>
                  <a:srgbClr val="7030A0"/>
                </a:solidFill>
              </a:rPr>
              <a:t>travel agent, cleaning service, hotel</a:t>
            </a:r>
            <a:r>
              <a:rPr lang="hr-HR" altLang="en-US" sz="2600" dirty="0">
                <a:solidFill>
                  <a:srgbClr val="7030A0"/>
                </a:solidFill>
              </a:rPr>
              <a:t>/guest house</a:t>
            </a:r>
            <a:r>
              <a:rPr lang="en-US" altLang="en-US" sz="2600" dirty="0">
                <a:solidFill>
                  <a:srgbClr val="7030A0"/>
                </a:solidFill>
              </a:rPr>
              <a:t> accommodation and conference hosting etc</a:t>
            </a:r>
            <a:r>
              <a:rPr lang="en-US" altLang="en-US" sz="2600" dirty="0">
                <a:solidFill>
                  <a:srgbClr val="7030A0"/>
                </a:solidFill>
                <a:latin typeface="Times New Roman" panose="02020603050405020304" pitchFamily="18" charset="0"/>
              </a:rPr>
              <a:t>…</a:t>
            </a:r>
            <a:r>
              <a:rPr lang="en-US" altLang="en-US" sz="2600" dirty="0">
                <a:solidFill>
                  <a:srgbClr val="7030A0"/>
                </a:solidFill>
              </a:rPr>
              <a:t>)</a:t>
            </a:r>
            <a:endParaRPr lang="hr-HR" altLang="en-US" sz="2600" dirty="0">
              <a:solidFill>
                <a:srgbClr val="7030A0"/>
              </a:solidFill>
            </a:endParaRPr>
          </a:p>
          <a:p>
            <a:pPr marL="0" indent="0" algn="just" eaLnBrk="1" hangingPunct="1">
              <a:lnSpc>
                <a:spcPct val="90000"/>
              </a:lnSpc>
              <a:buFont typeface="Arial" panose="020B0604020202020204" pitchFamily="34" charset="0"/>
              <a:buNone/>
              <a:defRPr/>
            </a:pPr>
            <a:endParaRPr lang="en-US" altLang="en-US" sz="1000" dirty="0">
              <a:solidFill>
                <a:srgbClr val="7030A0"/>
              </a:solidFill>
            </a:endParaRPr>
          </a:p>
          <a:p>
            <a:pPr algn="just" eaLnBrk="1" hangingPunct="1">
              <a:lnSpc>
                <a:spcPct val="90000"/>
              </a:lnSpc>
              <a:defRPr/>
            </a:pPr>
            <a:endParaRPr lang="en-US" altLang="en-US" sz="500" dirty="0">
              <a:solidFill>
                <a:srgbClr val="0070C0"/>
              </a:solidFill>
            </a:endParaRPr>
          </a:p>
          <a:p>
            <a:pPr algn="just" eaLnBrk="1" hangingPunct="1">
              <a:lnSpc>
                <a:spcPct val="90000"/>
              </a:lnSpc>
              <a:defRPr/>
            </a:pPr>
            <a:r>
              <a:rPr lang="en-US" altLang="en-US" sz="2600" b="1" dirty="0">
                <a:solidFill>
                  <a:srgbClr val="0070C0"/>
                </a:solidFill>
              </a:rPr>
              <a:t>It is appropriate to have FA in place only for goods and services or works </a:t>
            </a:r>
            <a:r>
              <a:rPr lang="en-US" altLang="en-US" sz="2600" b="1" dirty="0">
                <a:solidFill>
                  <a:srgbClr val="7030A0"/>
                </a:solidFill>
              </a:rPr>
              <a:t>purchased on a regular basis in quantity/value that justifies agreement signing!</a:t>
            </a:r>
          </a:p>
          <a:p>
            <a:pPr eaLnBrk="1" hangingPunct="1">
              <a:lnSpc>
                <a:spcPct val="90000"/>
              </a:lnSpc>
              <a:buFont typeface="Wingdings" panose="05000000000000000000" pitchFamily="2" charset="2"/>
              <a:buNone/>
              <a:defRPr/>
            </a:pPr>
            <a:endParaRPr lang="en-US"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B12C0CB-E5D9-908E-D5C6-2FE0CA30D2F1}"/>
              </a:ext>
            </a:extLst>
          </p:cNvPr>
          <p:cNvSpPr>
            <a:spLocks noGrp="1" noChangeArrowheads="1"/>
          </p:cNvSpPr>
          <p:nvPr>
            <p:ph type="title"/>
          </p:nvPr>
        </p:nvSpPr>
        <p:spPr>
          <a:xfrm>
            <a:off x="0" y="-76200"/>
            <a:ext cx="9144000" cy="762000"/>
          </a:xfrm>
        </p:spPr>
        <p:txBody>
          <a:bodyPr/>
          <a:lstStyle/>
          <a:p>
            <a:pPr eaLnBrk="1" hangingPunct="1">
              <a:defRPr/>
            </a:pPr>
            <a:r>
              <a:rPr lang="en-US" altLang="en-US" sz="3700" b="1" dirty="0">
                <a:solidFill>
                  <a:srgbClr val="0070C0"/>
                </a:solidFill>
                <a:effectLst>
                  <a:outerShdw blurRad="38100" dist="38100" dir="2700000" algn="tl">
                    <a:srgbClr val="000000"/>
                  </a:outerShdw>
                </a:effectLst>
                <a:ea typeface="+mn-ea"/>
                <a:cs typeface="Arial" charset="0"/>
              </a:rPr>
              <a:t>The </a:t>
            </a:r>
            <a:r>
              <a:rPr lang="hr-HR" altLang="en-US" sz="3700" b="1" dirty="0">
                <a:solidFill>
                  <a:srgbClr val="0070C0"/>
                </a:solidFill>
                <a:effectLst>
                  <a:outerShdw blurRad="38100" dist="38100" dir="2700000" algn="tl">
                    <a:srgbClr val="000000"/>
                  </a:outerShdw>
                </a:effectLst>
                <a:ea typeface="+mn-ea"/>
                <a:cs typeface="Arial" charset="0"/>
              </a:rPr>
              <a:t>Framework Agreement (FA)</a:t>
            </a:r>
            <a:r>
              <a:rPr lang="en-US" altLang="en-US" sz="3700" b="1" dirty="0">
                <a:solidFill>
                  <a:srgbClr val="0070C0"/>
                </a:solidFill>
                <a:effectLst>
                  <a:outerShdw blurRad="38100" dist="38100" dir="2700000" algn="tl">
                    <a:srgbClr val="000000"/>
                  </a:outerShdw>
                </a:effectLst>
                <a:ea typeface="+mn-ea"/>
                <a:cs typeface="Arial" charset="0"/>
              </a:rPr>
              <a:t>: HOW?</a:t>
            </a:r>
          </a:p>
        </p:txBody>
      </p:sp>
      <p:sp>
        <p:nvSpPr>
          <p:cNvPr id="21507" name="Rectangle 3">
            <a:extLst>
              <a:ext uri="{FF2B5EF4-FFF2-40B4-BE49-F238E27FC236}">
                <a16:creationId xmlns:a16="http://schemas.microsoft.com/office/drawing/2014/main" id="{924319F1-6CD9-DDE6-9449-EF4C1679FF32}"/>
              </a:ext>
            </a:extLst>
          </p:cNvPr>
          <p:cNvSpPr>
            <a:spLocks noGrp="1" noChangeArrowheads="1"/>
          </p:cNvSpPr>
          <p:nvPr>
            <p:ph type="body" idx="1"/>
          </p:nvPr>
        </p:nvSpPr>
        <p:spPr>
          <a:xfrm>
            <a:off x="0" y="762000"/>
            <a:ext cx="8991600" cy="5867400"/>
          </a:xfrm>
        </p:spPr>
        <p:txBody>
          <a:bodyPr/>
          <a:lstStyle/>
          <a:p>
            <a:pPr algn="just" eaLnBrk="1" hangingPunct="1">
              <a:lnSpc>
                <a:spcPct val="80000"/>
              </a:lnSpc>
              <a:defRPr/>
            </a:pPr>
            <a:r>
              <a:rPr lang="en-US" altLang="en-US" sz="2600" b="1" dirty="0">
                <a:solidFill>
                  <a:srgbClr val="0070C0"/>
                </a:solidFill>
              </a:rPr>
              <a:t>RFQ is issued to vendors</a:t>
            </a:r>
            <a:r>
              <a:rPr lang="en-US" altLang="en-US" sz="2600" dirty="0">
                <a:solidFill>
                  <a:srgbClr val="0070C0"/>
                </a:solidFill>
              </a:rPr>
              <a:t> </a:t>
            </a:r>
            <a:r>
              <a:rPr lang="en-US" altLang="en-US" sz="2600" b="1" dirty="0">
                <a:solidFill>
                  <a:srgbClr val="7030A0"/>
                </a:solidFill>
              </a:rPr>
              <a:t>(minimum 3 per category, but more are desired whenever possible).</a:t>
            </a:r>
            <a:r>
              <a:rPr lang="en-US" altLang="en-US" sz="2600" b="1" dirty="0">
                <a:solidFill>
                  <a:srgbClr val="0070C0"/>
                </a:solidFill>
              </a:rPr>
              <a:t> </a:t>
            </a:r>
            <a:endParaRPr lang="hr-HR" altLang="en-US" sz="2600" b="1" dirty="0">
              <a:solidFill>
                <a:srgbClr val="0070C0"/>
              </a:solidFill>
            </a:endParaRPr>
          </a:p>
          <a:p>
            <a:pPr marL="0" indent="0" algn="just" eaLnBrk="1" hangingPunct="1">
              <a:lnSpc>
                <a:spcPct val="80000"/>
              </a:lnSpc>
              <a:buFont typeface="Arial" panose="020B0604020202020204" pitchFamily="34" charset="0"/>
              <a:buNone/>
              <a:defRPr/>
            </a:pPr>
            <a:endParaRPr lang="en-US" altLang="en-US" sz="800" dirty="0">
              <a:solidFill>
                <a:srgbClr val="0070C0"/>
              </a:solidFill>
            </a:endParaRPr>
          </a:p>
          <a:p>
            <a:pPr algn="just" eaLnBrk="1" hangingPunct="1">
              <a:lnSpc>
                <a:spcPct val="80000"/>
              </a:lnSpc>
              <a:defRPr/>
            </a:pPr>
            <a:r>
              <a:rPr lang="en-US" altLang="en-US" sz="2600" b="1" dirty="0">
                <a:solidFill>
                  <a:srgbClr val="0070C0"/>
                </a:solidFill>
              </a:rPr>
              <a:t>Do open tender </a:t>
            </a:r>
            <a:r>
              <a:rPr lang="hr-HR" altLang="en-US" sz="2600" b="1" dirty="0">
                <a:solidFill>
                  <a:srgbClr val="0070C0"/>
                </a:solidFill>
              </a:rPr>
              <a:t>whenever</a:t>
            </a:r>
            <a:r>
              <a:rPr lang="en-US" altLang="en-US" sz="2600" b="1" dirty="0">
                <a:solidFill>
                  <a:srgbClr val="0070C0"/>
                </a:solidFill>
              </a:rPr>
              <a:t> anticipated </a:t>
            </a:r>
            <a:r>
              <a:rPr lang="hr-HR" altLang="en-US" sz="2600" b="1" dirty="0">
                <a:solidFill>
                  <a:srgbClr val="0070C0"/>
                </a:solidFill>
              </a:rPr>
              <a:t>cummulative </a:t>
            </a:r>
            <a:r>
              <a:rPr lang="en-US" altLang="en-US" sz="2600" b="1" dirty="0">
                <a:solidFill>
                  <a:srgbClr val="0070C0"/>
                </a:solidFill>
              </a:rPr>
              <a:t>purchase </a:t>
            </a:r>
            <a:r>
              <a:rPr lang="hr-HR" altLang="en-US" sz="2600" b="1" dirty="0">
                <a:solidFill>
                  <a:srgbClr val="0070C0"/>
                </a:solidFill>
              </a:rPr>
              <a:t>is </a:t>
            </a:r>
            <a:r>
              <a:rPr lang="en-US" altLang="en-US" sz="2600" b="1" dirty="0">
                <a:solidFill>
                  <a:srgbClr val="0070C0"/>
                </a:solidFill>
              </a:rPr>
              <a:t>expected to exceed the open tender threshold of </a:t>
            </a:r>
            <a:r>
              <a:rPr lang="en-US" altLang="en-US" sz="2600" b="1" dirty="0">
                <a:solidFill>
                  <a:srgbClr val="C00000"/>
                </a:solidFill>
              </a:rPr>
              <a:t>$50,000</a:t>
            </a:r>
            <a:r>
              <a:rPr lang="en-US" altLang="en-US" sz="2600" dirty="0">
                <a:solidFill>
                  <a:srgbClr val="0070C0"/>
                </a:solidFill>
              </a:rPr>
              <a:t>.</a:t>
            </a:r>
            <a:endParaRPr lang="hr-HR" altLang="en-US" sz="2600" dirty="0">
              <a:solidFill>
                <a:srgbClr val="0070C0"/>
              </a:solidFill>
            </a:endParaRPr>
          </a:p>
          <a:p>
            <a:pPr marL="0" indent="0" algn="just" eaLnBrk="1" hangingPunct="1">
              <a:lnSpc>
                <a:spcPct val="80000"/>
              </a:lnSpc>
              <a:buFont typeface="Arial" panose="020B0604020202020204" pitchFamily="34" charset="0"/>
              <a:buNone/>
              <a:defRPr/>
            </a:pPr>
            <a:endParaRPr lang="en-US" altLang="en-US" sz="800" dirty="0">
              <a:solidFill>
                <a:srgbClr val="0070C0"/>
              </a:solidFill>
            </a:endParaRPr>
          </a:p>
          <a:p>
            <a:pPr algn="just" eaLnBrk="1" hangingPunct="1">
              <a:lnSpc>
                <a:spcPct val="80000"/>
              </a:lnSpc>
              <a:defRPr/>
            </a:pPr>
            <a:r>
              <a:rPr lang="en-US" altLang="en-US" sz="2600" b="1" dirty="0">
                <a:solidFill>
                  <a:srgbClr val="7030A0"/>
                </a:solidFill>
              </a:rPr>
              <a:t>Best practice is to ask bidders to submit </a:t>
            </a:r>
            <a:r>
              <a:rPr lang="hr-HR" altLang="en-US" sz="2600" b="1" dirty="0">
                <a:solidFill>
                  <a:srgbClr val="0070C0"/>
                </a:solidFill>
              </a:rPr>
              <a:t>FA related </a:t>
            </a:r>
            <a:r>
              <a:rPr lang="en-US" altLang="en-US" sz="2600" b="1" dirty="0">
                <a:solidFill>
                  <a:srgbClr val="0070C0"/>
                </a:solidFill>
              </a:rPr>
              <a:t>bids inside sealed envelopes</a:t>
            </a:r>
            <a:r>
              <a:rPr lang="hr-HR" altLang="en-US" sz="2600" b="1" dirty="0">
                <a:solidFill>
                  <a:srgbClr val="0070C0"/>
                </a:solidFill>
              </a:rPr>
              <a:t> or to controlled e-mail address,</a:t>
            </a:r>
            <a:r>
              <a:rPr lang="en-US" altLang="en-US" sz="2600" b="1" dirty="0">
                <a:solidFill>
                  <a:srgbClr val="0070C0"/>
                </a:solidFill>
              </a:rPr>
              <a:t> </a:t>
            </a:r>
            <a:r>
              <a:rPr lang="en-US" altLang="en-US" sz="2600" b="1" dirty="0">
                <a:solidFill>
                  <a:srgbClr val="7030A0"/>
                </a:solidFill>
              </a:rPr>
              <a:t>even if expected value is below $50,000</a:t>
            </a:r>
            <a:r>
              <a:rPr lang="en-US" altLang="en-US" sz="2600" dirty="0">
                <a:solidFill>
                  <a:srgbClr val="0070C0"/>
                </a:solidFill>
              </a:rPr>
              <a:t>.</a:t>
            </a:r>
            <a:endParaRPr lang="hr-HR" altLang="en-US" sz="2600" dirty="0">
              <a:solidFill>
                <a:srgbClr val="0070C0"/>
              </a:solidFill>
            </a:endParaRPr>
          </a:p>
          <a:p>
            <a:pPr marL="0" indent="0" algn="just" eaLnBrk="1" hangingPunct="1">
              <a:lnSpc>
                <a:spcPct val="80000"/>
              </a:lnSpc>
              <a:buFont typeface="Arial" panose="020B0604020202020204" pitchFamily="34" charset="0"/>
              <a:buNone/>
              <a:defRPr/>
            </a:pPr>
            <a:endParaRPr lang="en-US" altLang="en-US" sz="800" dirty="0">
              <a:solidFill>
                <a:srgbClr val="0070C0"/>
              </a:solidFill>
            </a:endParaRPr>
          </a:p>
          <a:p>
            <a:pPr algn="just" eaLnBrk="1" hangingPunct="1">
              <a:lnSpc>
                <a:spcPct val="80000"/>
              </a:lnSpc>
              <a:defRPr/>
            </a:pPr>
            <a:r>
              <a:rPr lang="hr-HR" altLang="en-US" sz="2600" b="1" dirty="0">
                <a:solidFill>
                  <a:srgbClr val="0070C0"/>
                </a:solidFill>
              </a:rPr>
              <a:t>Bids</a:t>
            </a:r>
            <a:r>
              <a:rPr lang="en-US" altLang="en-US" sz="2600" b="1" dirty="0">
                <a:solidFill>
                  <a:srgbClr val="0070C0"/>
                </a:solidFill>
              </a:rPr>
              <a:t> are opened at pre-defined date/time</a:t>
            </a:r>
            <a:r>
              <a:rPr lang="en-US" altLang="en-US" sz="2600" dirty="0">
                <a:solidFill>
                  <a:srgbClr val="0070C0"/>
                </a:solidFill>
              </a:rPr>
              <a:t>. </a:t>
            </a:r>
            <a:endParaRPr lang="hr-HR" altLang="en-US" sz="2600" dirty="0">
              <a:solidFill>
                <a:srgbClr val="0070C0"/>
              </a:solidFill>
            </a:endParaRPr>
          </a:p>
          <a:p>
            <a:pPr marL="0" indent="0" algn="just" eaLnBrk="1" hangingPunct="1">
              <a:lnSpc>
                <a:spcPct val="80000"/>
              </a:lnSpc>
              <a:buFont typeface="Arial" panose="020B0604020202020204" pitchFamily="34" charset="0"/>
              <a:buNone/>
              <a:defRPr/>
            </a:pPr>
            <a:endParaRPr lang="en-US" altLang="en-US" sz="800" dirty="0">
              <a:solidFill>
                <a:srgbClr val="0070C0"/>
              </a:solidFill>
            </a:endParaRPr>
          </a:p>
          <a:p>
            <a:pPr algn="just" eaLnBrk="1" hangingPunct="1">
              <a:lnSpc>
                <a:spcPct val="80000"/>
              </a:lnSpc>
              <a:defRPr/>
            </a:pPr>
            <a:r>
              <a:rPr lang="en-US" altLang="en-US" sz="2600" b="1" dirty="0">
                <a:solidFill>
                  <a:srgbClr val="C00000"/>
                </a:solidFill>
              </a:rPr>
              <a:t>The best bidder for the overall list is chosen as the winner and gets the Contract</a:t>
            </a:r>
            <a:r>
              <a:rPr lang="en-US" altLang="en-US" sz="2600" dirty="0">
                <a:solidFill>
                  <a:srgbClr val="C00000"/>
                </a:solidFill>
              </a:rPr>
              <a:t>.</a:t>
            </a:r>
            <a:r>
              <a:rPr lang="en-US" altLang="en-US" sz="2600" dirty="0">
                <a:solidFill>
                  <a:srgbClr val="0070C0"/>
                </a:solidFill>
              </a:rPr>
              <a:t> </a:t>
            </a:r>
            <a:endParaRPr lang="hr-HR" altLang="en-US" sz="2600" dirty="0">
              <a:solidFill>
                <a:srgbClr val="0070C0"/>
              </a:solidFill>
            </a:endParaRPr>
          </a:p>
          <a:p>
            <a:pPr marL="0" indent="0" algn="just" eaLnBrk="1" hangingPunct="1">
              <a:lnSpc>
                <a:spcPct val="80000"/>
              </a:lnSpc>
              <a:buFont typeface="Arial" panose="020B0604020202020204" pitchFamily="34" charset="0"/>
              <a:buNone/>
              <a:defRPr/>
            </a:pPr>
            <a:endParaRPr lang="en-US" altLang="en-US" sz="800" dirty="0">
              <a:solidFill>
                <a:srgbClr val="0070C0"/>
              </a:solidFill>
            </a:endParaRPr>
          </a:p>
          <a:p>
            <a:pPr eaLnBrk="1" hangingPunct="1">
              <a:lnSpc>
                <a:spcPct val="80000"/>
              </a:lnSpc>
              <a:defRPr/>
            </a:pPr>
            <a:r>
              <a:rPr lang="en-US" altLang="en-US" sz="2600" b="1" dirty="0">
                <a:solidFill>
                  <a:srgbClr val="0070C0"/>
                </a:solidFill>
              </a:rPr>
              <a:t>Vendor may be asked to reduce cost for some items before entering into agreement in case Tender Committee finds out their cost is not reasonable</a:t>
            </a:r>
            <a:r>
              <a:rPr lang="en-US" altLang="en-US" sz="2600" dirty="0">
                <a:solidFill>
                  <a:srgbClr val="0070C0"/>
                </a:solidFill>
              </a:rPr>
              <a:t>.</a:t>
            </a:r>
            <a:r>
              <a:rPr lang="hr-HR" altLang="en-US" sz="2600" dirty="0">
                <a:solidFill>
                  <a:srgbClr val="0070C0"/>
                </a:solidFill>
              </a:rPr>
              <a:t>                                                             </a:t>
            </a:r>
            <a:r>
              <a:rPr lang="en-US" altLang="en-US" sz="2600" b="1" dirty="0">
                <a:solidFill>
                  <a:srgbClr val="7030A0"/>
                </a:solidFill>
              </a:rPr>
              <a:t>If vendor doesn</a:t>
            </a:r>
            <a:r>
              <a:rPr lang="en-US" altLang="en-US" sz="2600" b="1" dirty="0">
                <a:solidFill>
                  <a:srgbClr val="7030A0"/>
                </a:solidFill>
                <a:latin typeface="Times New Roman" panose="02020603050405020304" pitchFamily="18" charset="0"/>
              </a:rPr>
              <a:t>’</a:t>
            </a:r>
            <a:r>
              <a:rPr lang="en-US" altLang="en-US" sz="2600" b="1" dirty="0">
                <a:solidFill>
                  <a:srgbClr val="7030A0"/>
                </a:solidFill>
              </a:rPr>
              <a:t>t want to modify cost, these items can be excluded from the </a:t>
            </a:r>
            <a:r>
              <a:rPr lang="hr-HR" altLang="en-US" sz="2600" b="1" dirty="0">
                <a:solidFill>
                  <a:srgbClr val="7030A0"/>
                </a:solidFill>
              </a:rPr>
              <a:t>Contract</a:t>
            </a:r>
            <a:r>
              <a:rPr lang="en-US" altLang="en-US" sz="2600" b="1" dirty="0">
                <a:solidFill>
                  <a:srgbClr val="7030A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CC360D3-834A-52C1-2B51-BE1440A49A64}"/>
              </a:ext>
            </a:extLst>
          </p:cNvPr>
          <p:cNvSpPr>
            <a:spLocks noGrp="1" noChangeArrowheads="1"/>
          </p:cNvSpPr>
          <p:nvPr>
            <p:ph type="title"/>
          </p:nvPr>
        </p:nvSpPr>
        <p:spPr>
          <a:xfrm>
            <a:off x="0" y="76200"/>
            <a:ext cx="9144000" cy="609600"/>
          </a:xfrm>
        </p:spPr>
        <p:txBody>
          <a:bodyPr/>
          <a:lstStyle/>
          <a:p>
            <a:pPr eaLnBrk="1" hangingPunct="1">
              <a:defRPr/>
            </a:pPr>
            <a:r>
              <a:rPr lang="en-US" altLang="en-US" sz="4000" b="1" dirty="0">
                <a:solidFill>
                  <a:srgbClr val="0070C0"/>
                </a:solidFill>
                <a:effectLst>
                  <a:outerShdw blurRad="38100" dist="38100" dir="2700000" algn="tl">
                    <a:srgbClr val="000000"/>
                  </a:outerShdw>
                </a:effectLst>
                <a:ea typeface="+mn-ea"/>
                <a:cs typeface="Arial" charset="0"/>
              </a:rPr>
              <a:t>The</a:t>
            </a:r>
            <a:r>
              <a:rPr lang="hr-HR" altLang="en-US" sz="4000" b="1" dirty="0">
                <a:solidFill>
                  <a:srgbClr val="0070C0"/>
                </a:solidFill>
                <a:effectLst>
                  <a:outerShdw blurRad="38100" dist="38100" dir="2700000" algn="tl">
                    <a:srgbClr val="000000"/>
                  </a:outerShdw>
                </a:effectLst>
                <a:ea typeface="+mn-ea"/>
                <a:cs typeface="Arial" charset="0"/>
              </a:rPr>
              <a:t> Framework </a:t>
            </a:r>
            <a:r>
              <a:rPr lang="en-US" altLang="en-US" sz="4000" b="1" dirty="0">
                <a:solidFill>
                  <a:srgbClr val="0070C0"/>
                </a:solidFill>
                <a:effectLst>
                  <a:outerShdw blurRad="38100" dist="38100" dir="2700000" algn="tl">
                    <a:srgbClr val="000000"/>
                  </a:outerShdw>
                </a:effectLst>
                <a:ea typeface="+mn-ea"/>
                <a:cs typeface="Arial" charset="0"/>
              </a:rPr>
              <a:t>Agreement: DOCUMENTS</a:t>
            </a:r>
          </a:p>
        </p:txBody>
      </p:sp>
      <p:sp>
        <p:nvSpPr>
          <p:cNvPr id="23555" name="Rectangle 3">
            <a:extLst>
              <a:ext uri="{FF2B5EF4-FFF2-40B4-BE49-F238E27FC236}">
                <a16:creationId xmlns:a16="http://schemas.microsoft.com/office/drawing/2014/main" id="{7030D21F-C0C2-4554-0168-DAB6E7A9B434}"/>
              </a:ext>
            </a:extLst>
          </p:cNvPr>
          <p:cNvSpPr>
            <a:spLocks noGrp="1" noChangeArrowheads="1"/>
          </p:cNvSpPr>
          <p:nvPr>
            <p:ph type="body" idx="1"/>
          </p:nvPr>
        </p:nvSpPr>
        <p:spPr>
          <a:xfrm>
            <a:off x="-30163" y="762000"/>
            <a:ext cx="8991601" cy="6019800"/>
          </a:xfrm>
        </p:spPr>
        <p:txBody>
          <a:bodyPr/>
          <a:lstStyle/>
          <a:p>
            <a:pPr algn="just" eaLnBrk="1" hangingPunct="1">
              <a:defRPr/>
            </a:pPr>
            <a:r>
              <a:rPr lang="en-US" altLang="en-US" sz="3000" b="1" dirty="0">
                <a:solidFill>
                  <a:srgbClr val="0070C0"/>
                </a:solidFill>
              </a:rPr>
              <a:t>Once the Framework Agreement in place, the documents needed to conclude procurement are:</a:t>
            </a:r>
          </a:p>
          <a:p>
            <a:pPr lvl="1" eaLnBrk="1" hangingPunct="1">
              <a:defRPr/>
            </a:pPr>
            <a:r>
              <a:rPr lang="en-US" altLang="en-US" sz="2600" b="1" dirty="0">
                <a:solidFill>
                  <a:srgbClr val="0070C0"/>
                </a:solidFill>
              </a:rPr>
              <a:t>Work Order – WO</a:t>
            </a:r>
            <a:r>
              <a:rPr lang="hr-HR" altLang="en-US" sz="2600" b="1" dirty="0">
                <a:solidFill>
                  <a:srgbClr val="0070C0"/>
                </a:solidFill>
              </a:rPr>
              <a:t> </a:t>
            </a:r>
            <a:r>
              <a:rPr lang="en-US" altLang="en-US" sz="2600" dirty="0">
                <a:solidFill>
                  <a:srgbClr val="0070C0"/>
                </a:solidFill>
              </a:rPr>
              <a:t>with reference to the </a:t>
            </a:r>
            <a:r>
              <a:rPr lang="hr-HR" altLang="en-US" sz="2600" dirty="0">
                <a:solidFill>
                  <a:srgbClr val="0070C0"/>
                </a:solidFill>
              </a:rPr>
              <a:t>Framework</a:t>
            </a:r>
            <a:r>
              <a:rPr lang="en-US" altLang="en-US" sz="2600" dirty="0">
                <a:solidFill>
                  <a:srgbClr val="0070C0"/>
                </a:solidFill>
              </a:rPr>
              <a:t> Agreement number </a:t>
            </a:r>
            <a:r>
              <a:rPr lang="en-US" altLang="en-US" sz="2600" b="1" dirty="0">
                <a:solidFill>
                  <a:srgbClr val="7030A0"/>
                </a:solidFill>
              </a:rPr>
              <a:t>(WO replaces PR and PO)</a:t>
            </a:r>
          </a:p>
          <a:p>
            <a:pPr lvl="1" algn="just" eaLnBrk="1" hangingPunct="1">
              <a:defRPr/>
            </a:pPr>
            <a:r>
              <a:rPr lang="en-US" altLang="en-US" sz="2600" b="1" dirty="0">
                <a:solidFill>
                  <a:srgbClr val="0070C0"/>
                </a:solidFill>
              </a:rPr>
              <a:t>Goods Received Note (GRN)</a:t>
            </a:r>
            <a:r>
              <a:rPr lang="en-US" altLang="en-US" sz="2600" dirty="0">
                <a:solidFill>
                  <a:srgbClr val="0070C0"/>
                </a:solidFill>
              </a:rPr>
              <a:t>, or </a:t>
            </a:r>
            <a:r>
              <a:rPr lang="en-US" altLang="en-US" sz="2600" b="1" dirty="0">
                <a:solidFill>
                  <a:srgbClr val="0070C0"/>
                </a:solidFill>
              </a:rPr>
              <a:t>dated stamp </a:t>
            </a:r>
            <a:r>
              <a:rPr lang="en-US" altLang="en-US" sz="2600" b="1" dirty="0">
                <a:solidFill>
                  <a:srgbClr val="0070C0"/>
                </a:solidFill>
                <a:latin typeface="Times New Roman" panose="02020603050405020304" pitchFamily="18" charset="0"/>
              </a:rPr>
              <a:t>“</a:t>
            </a:r>
            <a:r>
              <a:rPr lang="en-US" altLang="en-US" sz="2600" b="1" dirty="0">
                <a:solidFill>
                  <a:srgbClr val="0070C0"/>
                </a:solidFill>
              </a:rPr>
              <a:t>Received</a:t>
            </a:r>
            <a:r>
              <a:rPr lang="en-US" altLang="en-US" sz="2600" b="1" dirty="0">
                <a:solidFill>
                  <a:srgbClr val="0070C0"/>
                </a:solidFill>
                <a:latin typeface="Times New Roman" panose="02020603050405020304" pitchFamily="18" charset="0"/>
              </a:rPr>
              <a:t>”</a:t>
            </a:r>
            <a:r>
              <a:rPr lang="en-US" altLang="en-US" sz="2600" b="1" dirty="0">
                <a:solidFill>
                  <a:srgbClr val="0070C0"/>
                </a:solidFill>
              </a:rPr>
              <a:t> on the Invoice</a:t>
            </a:r>
            <a:r>
              <a:rPr lang="hr-HR" altLang="en-US" sz="2600" b="1" dirty="0">
                <a:solidFill>
                  <a:srgbClr val="0070C0"/>
                </a:solidFill>
              </a:rPr>
              <a:t>, Packing List or Delivery Note </a:t>
            </a:r>
            <a:r>
              <a:rPr lang="hr-HR" altLang="en-US" sz="2600" dirty="0">
                <a:solidFill>
                  <a:srgbClr val="7030A0"/>
                </a:solidFill>
              </a:rPr>
              <a:t>(for received goods).</a:t>
            </a:r>
            <a:endParaRPr lang="en-US" altLang="en-US" sz="2600" dirty="0">
              <a:solidFill>
                <a:srgbClr val="7030A0"/>
              </a:solidFill>
            </a:endParaRPr>
          </a:p>
          <a:p>
            <a:pPr lvl="1" algn="just" eaLnBrk="1" hangingPunct="1">
              <a:defRPr/>
            </a:pPr>
            <a:r>
              <a:rPr lang="en-US" altLang="en-US" sz="2600" b="1" dirty="0">
                <a:solidFill>
                  <a:srgbClr val="0070C0"/>
                </a:solidFill>
              </a:rPr>
              <a:t>Service Received Note (SRN) </a:t>
            </a:r>
            <a:r>
              <a:rPr lang="en-US" altLang="en-US" sz="2600" dirty="0">
                <a:solidFill>
                  <a:srgbClr val="0070C0"/>
                </a:solidFill>
              </a:rPr>
              <a:t>or </a:t>
            </a:r>
            <a:r>
              <a:rPr lang="en-US" altLang="en-US" sz="2600" b="1" dirty="0">
                <a:solidFill>
                  <a:srgbClr val="0070C0"/>
                </a:solidFill>
              </a:rPr>
              <a:t>dated stamp </a:t>
            </a:r>
            <a:r>
              <a:rPr lang="en-US" altLang="en-US" sz="2600" b="1" dirty="0">
                <a:solidFill>
                  <a:srgbClr val="0070C0"/>
                </a:solidFill>
                <a:latin typeface="Times New Roman" panose="02020603050405020304" pitchFamily="18" charset="0"/>
              </a:rPr>
              <a:t>“</a:t>
            </a:r>
            <a:r>
              <a:rPr lang="en-US" altLang="en-US" sz="2600" b="1" dirty="0">
                <a:solidFill>
                  <a:srgbClr val="0070C0"/>
                </a:solidFill>
              </a:rPr>
              <a:t>Received</a:t>
            </a:r>
            <a:r>
              <a:rPr lang="en-US" altLang="en-US" sz="2600" b="1" dirty="0">
                <a:solidFill>
                  <a:srgbClr val="0070C0"/>
                </a:solidFill>
                <a:latin typeface="Times New Roman" panose="02020603050405020304" pitchFamily="18" charset="0"/>
              </a:rPr>
              <a:t>”</a:t>
            </a:r>
            <a:r>
              <a:rPr lang="en-US" altLang="en-US" sz="2600" b="1" dirty="0">
                <a:solidFill>
                  <a:srgbClr val="0070C0"/>
                </a:solidFill>
              </a:rPr>
              <a:t> on the Invoice</a:t>
            </a:r>
            <a:r>
              <a:rPr lang="hr-HR" altLang="en-US" sz="2600" b="1" dirty="0">
                <a:solidFill>
                  <a:srgbClr val="0070C0"/>
                </a:solidFill>
              </a:rPr>
              <a:t> </a:t>
            </a:r>
            <a:r>
              <a:rPr lang="hr-HR" altLang="en-US" sz="2600" dirty="0">
                <a:solidFill>
                  <a:srgbClr val="7030A0"/>
                </a:solidFill>
              </a:rPr>
              <a:t>(for received services)</a:t>
            </a:r>
            <a:r>
              <a:rPr lang="en-US" altLang="en-US" sz="2600" dirty="0">
                <a:solidFill>
                  <a:srgbClr val="7030A0"/>
                </a:solidFill>
              </a:rPr>
              <a:t>.</a:t>
            </a:r>
          </a:p>
          <a:p>
            <a:pPr lvl="1" eaLnBrk="1" hangingPunct="1">
              <a:defRPr/>
            </a:pPr>
            <a:r>
              <a:rPr lang="en-US" altLang="en-US" sz="2600" b="1" dirty="0">
                <a:solidFill>
                  <a:srgbClr val="0070C0"/>
                </a:solidFill>
              </a:rPr>
              <a:t>Certification of Completion </a:t>
            </a:r>
            <a:r>
              <a:rPr lang="en-US" altLang="en-US" sz="2600" dirty="0">
                <a:solidFill>
                  <a:srgbClr val="7030A0"/>
                </a:solidFill>
              </a:rPr>
              <a:t>(for works)</a:t>
            </a:r>
            <a:r>
              <a:rPr lang="hr-HR" altLang="en-US" sz="2600" dirty="0">
                <a:solidFill>
                  <a:srgbClr val="7030A0"/>
                </a:solidFill>
              </a:rPr>
              <a:t>.</a:t>
            </a:r>
          </a:p>
          <a:p>
            <a:pPr marL="457200" lvl="1" indent="0" eaLnBrk="1" hangingPunct="1">
              <a:buFont typeface="Arial" panose="020B0604020202020204" pitchFamily="34" charset="0"/>
              <a:buNone/>
              <a:defRPr/>
            </a:pPr>
            <a:endParaRPr lang="en-US" altLang="en-US" sz="1500" dirty="0">
              <a:solidFill>
                <a:srgbClr val="7030A0"/>
              </a:solidFill>
            </a:endParaRPr>
          </a:p>
          <a:p>
            <a:pPr marL="457200" lvl="1" indent="0" eaLnBrk="1" hangingPunct="1">
              <a:buFontTx/>
              <a:buNone/>
              <a:defRPr/>
            </a:pPr>
            <a:r>
              <a:rPr lang="en-US" altLang="en-US" sz="2600" u="sng" dirty="0">
                <a:solidFill>
                  <a:srgbClr val="0070C0"/>
                </a:solidFill>
              </a:rPr>
              <a:t>Note:</a:t>
            </a:r>
            <a:r>
              <a:rPr lang="en-US" altLang="en-US" sz="2600" dirty="0">
                <a:solidFill>
                  <a:srgbClr val="0070C0"/>
                </a:solidFill>
              </a:rPr>
              <a:t> </a:t>
            </a:r>
            <a:r>
              <a:rPr lang="en-US" altLang="en-US" sz="2600" b="1" dirty="0">
                <a:solidFill>
                  <a:srgbClr val="7030A0"/>
                </a:solidFill>
              </a:rPr>
              <a:t>SRN is not required for accommodation services or recurring monthly services delivery managed through signed Contract.</a:t>
            </a:r>
            <a:r>
              <a:rPr lang="en-US" altLang="en-US" sz="2600" dirty="0">
                <a:solidFill>
                  <a:srgbClr val="0070C0"/>
                </a:solidFill>
              </a:rPr>
              <a:t> </a:t>
            </a:r>
            <a:r>
              <a:rPr lang="en-US" altLang="en-US" sz="2600" dirty="0">
                <a:solidFill>
                  <a:srgbClr val="7030A0"/>
                </a:solidFill>
              </a:rPr>
              <a:t>Stamp </a:t>
            </a:r>
            <a:r>
              <a:rPr lang="en-US" altLang="en-US" sz="2600" dirty="0">
                <a:solidFill>
                  <a:srgbClr val="7030A0"/>
                </a:solidFill>
                <a:latin typeface="Times New Roman" panose="02020603050405020304" pitchFamily="18" charset="0"/>
              </a:rPr>
              <a:t>“</a:t>
            </a:r>
            <a:r>
              <a:rPr lang="en-US" altLang="en-US" sz="2600" dirty="0">
                <a:solidFill>
                  <a:srgbClr val="7030A0"/>
                </a:solidFill>
              </a:rPr>
              <a:t>Received</a:t>
            </a:r>
            <a:r>
              <a:rPr lang="en-US" altLang="en-US" sz="2600" dirty="0">
                <a:solidFill>
                  <a:srgbClr val="7030A0"/>
                </a:solidFill>
                <a:latin typeface="Times New Roman" panose="02020603050405020304" pitchFamily="18" charset="0"/>
              </a:rPr>
              <a:t>”</a:t>
            </a:r>
            <a:r>
              <a:rPr lang="en-US" altLang="en-US" sz="2600" dirty="0">
                <a:solidFill>
                  <a:srgbClr val="7030A0"/>
                </a:solidFill>
              </a:rPr>
              <a:t> is enough!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A7A890F-5DF0-FEC5-CD9F-3792851BAC04}"/>
              </a:ext>
            </a:extLst>
          </p:cNvPr>
          <p:cNvSpPr>
            <a:spLocks noGrp="1" noChangeArrowheads="1"/>
          </p:cNvSpPr>
          <p:nvPr>
            <p:ph type="title"/>
          </p:nvPr>
        </p:nvSpPr>
        <p:spPr>
          <a:xfrm>
            <a:off x="-381000" y="76200"/>
            <a:ext cx="9906000" cy="609600"/>
          </a:xfrm>
        </p:spPr>
        <p:txBody>
          <a:bodyPr/>
          <a:lstStyle/>
          <a:p>
            <a:pPr eaLnBrk="1" hangingPunct="1">
              <a:defRPr/>
            </a:pPr>
            <a:r>
              <a:rPr lang="en-US" altLang="en-US" sz="4000" b="1" dirty="0">
                <a:solidFill>
                  <a:srgbClr val="0070C0"/>
                </a:solidFill>
                <a:effectLst>
                  <a:outerShdw blurRad="38100" dist="38100" dir="2700000" algn="tl">
                    <a:srgbClr val="000000"/>
                  </a:outerShdw>
                </a:effectLst>
                <a:ea typeface="+mn-ea"/>
                <a:cs typeface="Arial" charset="0"/>
              </a:rPr>
              <a:t>The </a:t>
            </a:r>
            <a:r>
              <a:rPr lang="hr-HR" altLang="en-US" sz="4000" b="1" dirty="0">
                <a:solidFill>
                  <a:srgbClr val="0070C0"/>
                </a:solidFill>
                <a:effectLst>
                  <a:outerShdw blurRad="38100" dist="38100" dir="2700000" algn="tl">
                    <a:srgbClr val="000000"/>
                  </a:outerShdw>
                </a:effectLst>
                <a:ea typeface="+mn-ea"/>
                <a:cs typeface="Arial" charset="0"/>
              </a:rPr>
              <a:t>Framework</a:t>
            </a:r>
            <a:r>
              <a:rPr lang="en-US" altLang="en-US" sz="4000" b="1" dirty="0">
                <a:solidFill>
                  <a:srgbClr val="0070C0"/>
                </a:solidFill>
                <a:effectLst>
                  <a:outerShdw blurRad="38100" dist="38100" dir="2700000" algn="tl">
                    <a:srgbClr val="000000"/>
                  </a:outerShdw>
                </a:effectLst>
                <a:ea typeface="+mn-ea"/>
                <a:cs typeface="Arial" charset="0"/>
              </a:rPr>
              <a:t> Agreement: ADVANTAGES!</a:t>
            </a:r>
          </a:p>
        </p:txBody>
      </p:sp>
      <p:sp>
        <p:nvSpPr>
          <p:cNvPr id="33795" name="Rectangle 3">
            <a:extLst>
              <a:ext uri="{FF2B5EF4-FFF2-40B4-BE49-F238E27FC236}">
                <a16:creationId xmlns:a16="http://schemas.microsoft.com/office/drawing/2014/main" id="{069ED79E-1D45-09B2-29B0-1DBCD7E8FC2A}"/>
              </a:ext>
            </a:extLst>
          </p:cNvPr>
          <p:cNvSpPr>
            <a:spLocks noGrp="1"/>
          </p:cNvSpPr>
          <p:nvPr>
            <p:ph type="body" idx="1"/>
          </p:nvPr>
        </p:nvSpPr>
        <p:spPr>
          <a:xfrm>
            <a:off x="0" y="1143000"/>
            <a:ext cx="8991600" cy="5638800"/>
          </a:xfrm>
        </p:spPr>
        <p:txBody>
          <a:bodyPr/>
          <a:lstStyle/>
          <a:p>
            <a:pPr algn="just" eaLnBrk="1" hangingPunct="1"/>
            <a:r>
              <a:rPr lang="en-US" altLang="en-US" sz="2600">
                <a:solidFill>
                  <a:srgbClr val="0070C0"/>
                </a:solidFill>
              </a:rPr>
              <a:t>Having </a:t>
            </a:r>
            <a:r>
              <a:rPr lang="hr-HR" altLang="en-US" sz="2600">
                <a:solidFill>
                  <a:srgbClr val="0070C0"/>
                </a:solidFill>
              </a:rPr>
              <a:t>FA</a:t>
            </a:r>
            <a:r>
              <a:rPr lang="en-US" altLang="en-US" sz="2600">
                <a:solidFill>
                  <a:srgbClr val="0070C0"/>
                </a:solidFill>
              </a:rPr>
              <a:t> in place leads to </a:t>
            </a:r>
            <a:r>
              <a:rPr lang="en-US" altLang="en-US" sz="2600" b="1">
                <a:solidFill>
                  <a:srgbClr val="0070C0"/>
                </a:solidFill>
              </a:rPr>
              <a:t>much faster conclusion of the procurement process</a:t>
            </a:r>
            <a:r>
              <a:rPr lang="en-US" altLang="en-US" sz="2600">
                <a:solidFill>
                  <a:srgbClr val="0070C0"/>
                </a:solidFill>
              </a:rPr>
              <a:t>, time saved on quotes acquisition, procurement approval signatures chasing</a:t>
            </a:r>
            <a:r>
              <a:rPr lang="en-US" altLang="en-US" sz="2600">
                <a:solidFill>
                  <a:srgbClr val="0070C0"/>
                </a:solidFill>
                <a:latin typeface="Times New Roman" panose="02020603050405020304" pitchFamily="18" charset="0"/>
              </a:rPr>
              <a:t>…</a:t>
            </a:r>
            <a:endParaRPr lang="en-US" altLang="en-US" sz="2600">
              <a:solidFill>
                <a:srgbClr val="0070C0"/>
              </a:solidFill>
            </a:endParaRPr>
          </a:p>
          <a:p>
            <a:pPr algn="just" eaLnBrk="1" hangingPunct="1"/>
            <a:r>
              <a:rPr lang="en-US" altLang="en-US" sz="2600">
                <a:solidFill>
                  <a:srgbClr val="0070C0"/>
                </a:solidFill>
              </a:rPr>
              <a:t>Helps with </a:t>
            </a:r>
            <a:r>
              <a:rPr lang="en-US" altLang="en-US" sz="2600" b="1">
                <a:solidFill>
                  <a:srgbClr val="0070C0"/>
                </a:solidFill>
              </a:rPr>
              <a:t>better budget planning </a:t>
            </a:r>
            <a:r>
              <a:rPr lang="en-US" altLang="en-US" sz="2600">
                <a:solidFill>
                  <a:srgbClr val="0070C0"/>
                </a:solidFill>
              </a:rPr>
              <a:t>for </a:t>
            </a:r>
            <a:r>
              <a:rPr lang="hr-HR" altLang="en-US" sz="2600">
                <a:solidFill>
                  <a:srgbClr val="0070C0"/>
                </a:solidFill>
              </a:rPr>
              <a:t>all </a:t>
            </a:r>
            <a:r>
              <a:rPr lang="en-US" altLang="en-US" sz="2600">
                <a:solidFill>
                  <a:srgbClr val="0070C0"/>
                </a:solidFill>
              </a:rPr>
              <a:t>projects, </a:t>
            </a:r>
            <a:r>
              <a:rPr lang="en-US" altLang="en-US" sz="2600" b="1">
                <a:solidFill>
                  <a:srgbClr val="7030A0"/>
                </a:solidFill>
              </a:rPr>
              <a:t>since prices are fixed up front, for pre-defined time</a:t>
            </a:r>
            <a:r>
              <a:rPr lang="en-US" altLang="en-US" sz="2600">
                <a:solidFill>
                  <a:srgbClr val="0070C0"/>
                </a:solidFill>
              </a:rPr>
              <a:t>.</a:t>
            </a:r>
          </a:p>
          <a:p>
            <a:pPr algn="just" eaLnBrk="1" hangingPunct="1"/>
            <a:r>
              <a:rPr lang="en-US" altLang="en-US" sz="2600" b="1">
                <a:solidFill>
                  <a:srgbClr val="0070C0"/>
                </a:solidFill>
              </a:rPr>
              <a:t>Guaranteed price in emergencies </a:t>
            </a:r>
            <a:r>
              <a:rPr lang="en-US" altLang="en-US" sz="2600">
                <a:solidFill>
                  <a:srgbClr val="0070C0"/>
                </a:solidFill>
                <a:latin typeface="Times New Roman" panose="02020603050405020304" pitchFamily="18" charset="0"/>
              </a:rPr>
              <a:t>–</a:t>
            </a:r>
            <a:r>
              <a:rPr lang="en-US" altLang="en-US" sz="2600">
                <a:solidFill>
                  <a:srgbClr val="0070C0"/>
                </a:solidFill>
              </a:rPr>
              <a:t> </a:t>
            </a:r>
            <a:r>
              <a:rPr lang="en-US" altLang="en-US" sz="2600" b="1">
                <a:solidFill>
                  <a:srgbClr val="7030A0"/>
                </a:solidFill>
              </a:rPr>
              <a:t>avoiding inflation</a:t>
            </a:r>
            <a:r>
              <a:rPr lang="hr-HR" altLang="en-US" sz="2600" b="1">
                <a:solidFill>
                  <a:srgbClr val="7030A0"/>
                </a:solidFill>
              </a:rPr>
              <a:t> (increase)</a:t>
            </a:r>
            <a:r>
              <a:rPr lang="en-US" altLang="en-US" sz="2600" b="1">
                <a:solidFill>
                  <a:srgbClr val="7030A0"/>
                </a:solidFill>
              </a:rPr>
              <a:t> of </a:t>
            </a:r>
            <a:r>
              <a:rPr lang="hr-HR" altLang="en-US" sz="2600" b="1">
                <a:solidFill>
                  <a:srgbClr val="7030A0"/>
                </a:solidFill>
              </a:rPr>
              <a:t>items </a:t>
            </a:r>
            <a:r>
              <a:rPr lang="en-US" altLang="en-US" sz="2600" b="1">
                <a:solidFill>
                  <a:srgbClr val="7030A0"/>
                </a:solidFill>
              </a:rPr>
              <a:t>cost due to lack of the items in the market</a:t>
            </a:r>
            <a:r>
              <a:rPr lang="hr-HR" altLang="en-US" sz="2600" b="1">
                <a:solidFill>
                  <a:srgbClr val="7030A0"/>
                </a:solidFill>
              </a:rPr>
              <a:t>,</a:t>
            </a:r>
            <a:r>
              <a:rPr lang="en-US" altLang="en-US" sz="2600" b="1">
                <a:solidFill>
                  <a:srgbClr val="7030A0"/>
                </a:solidFill>
              </a:rPr>
              <a:t> </a:t>
            </a:r>
            <a:r>
              <a:rPr lang="hr-HR" altLang="en-US" sz="2600" b="1">
                <a:solidFill>
                  <a:srgbClr val="7030A0"/>
                </a:solidFill>
              </a:rPr>
              <a:t>or periodic high demand </a:t>
            </a:r>
            <a:r>
              <a:rPr lang="en-US" altLang="en-US" sz="2600" b="1">
                <a:solidFill>
                  <a:srgbClr val="7030A0"/>
                </a:solidFill>
              </a:rPr>
              <a:t>(</a:t>
            </a:r>
            <a:r>
              <a:rPr lang="hr-HR" altLang="en-US" sz="2600" b="1">
                <a:solidFill>
                  <a:srgbClr val="7030A0"/>
                </a:solidFill>
              </a:rPr>
              <a:t>like in </a:t>
            </a:r>
            <a:r>
              <a:rPr lang="en-US" altLang="en-US" sz="2600" b="1">
                <a:solidFill>
                  <a:srgbClr val="7030A0"/>
                </a:solidFill>
              </a:rPr>
              <a:t>emergency)</a:t>
            </a:r>
            <a:r>
              <a:rPr lang="hr-HR" altLang="en-US" sz="2600" b="1">
                <a:solidFill>
                  <a:srgbClr val="7030A0"/>
                </a:solidFill>
              </a:rPr>
              <a:t>.</a:t>
            </a:r>
            <a:r>
              <a:rPr lang="en-US" altLang="en-US" sz="2600" b="1">
                <a:solidFill>
                  <a:srgbClr val="0070C0"/>
                </a:solidFill>
              </a:rPr>
              <a:t> </a:t>
            </a:r>
            <a:endParaRPr lang="hr-HR" altLang="en-US" sz="2600" b="1">
              <a:solidFill>
                <a:srgbClr val="0070C0"/>
              </a:solidFill>
            </a:endParaRPr>
          </a:p>
          <a:p>
            <a:pPr lvl="1" algn="just" eaLnBrk="1" hangingPunct="1"/>
            <a:r>
              <a:rPr lang="en-US" altLang="en-US" sz="2400" b="1">
                <a:solidFill>
                  <a:srgbClr val="CC0000"/>
                </a:solidFill>
              </a:rPr>
              <a:t>Vendors are not philanthropists. </a:t>
            </a:r>
            <a:r>
              <a:rPr lang="en-US" altLang="en-US" sz="2400">
                <a:solidFill>
                  <a:srgbClr val="0070C0"/>
                </a:solidFill>
              </a:rPr>
              <a:t>They use any opportunity to increase </a:t>
            </a:r>
            <a:r>
              <a:rPr lang="hr-HR" altLang="en-US" sz="2400">
                <a:solidFill>
                  <a:srgbClr val="0070C0"/>
                </a:solidFill>
              </a:rPr>
              <a:t>their own </a:t>
            </a:r>
            <a:r>
              <a:rPr lang="en-US" altLang="en-US" sz="2400">
                <a:solidFill>
                  <a:srgbClr val="0070C0"/>
                </a:solidFill>
              </a:rPr>
              <a:t>profit!</a:t>
            </a:r>
          </a:p>
          <a:p>
            <a:pPr algn="just" eaLnBrk="1" hangingPunct="1"/>
            <a:r>
              <a:rPr lang="en-US" altLang="en-US" sz="2600" b="1">
                <a:solidFill>
                  <a:srgbClr val="0070C0"/>
                </a:solidFill>
              </a:rPr>
              <a:t>Guaranteed minimum stock level </a:t>
            </a:r>
            <a:r>
              <a:rPr lang="en-US" altLang="en-US" sz="2600">
                <a:solidFill>
                  <a:srgbClr val="0070C0"/>
                </a:solidFill>
              </a:rPr>
              <a:t>(if agreed</a:t>
            </a:r>
            <a:r>
              <a:rPr lang="hr-HR" altLang="en-US" sz="2600">
                <a:solidFill>
                  <a:srgbClr val="0070C0"/>
                </a:solidFill>
              </a:rPr>
              <a:t> with Vendor</a:t>
            </a:r>
            <a:r>
              <a:rPr lang="en-US" altLang="en-US" sz="2600">
                <a:solidFill>
                  <a:srgbClr val="0070C0"/>
                </a:solidFill>
              </a:rPr>
              <a:t>). </a:t>
            </a:r>
          </a:p>
          <a:p>
            <a:pPr algn="just" eaLnBrk="1" hangingPunct="1"/>
            <a:r>
              <a:rPr lang="en-US" altLang="en-US" sz="2600" b="1">
                <a:solidFill>
                  <a:srgbClr val="C00000"/>
                </a:solidFill>
              </a:rPr>
              <a:t>Decreased possibility for fraud, corruption and increased transparency in procurement</a:t>
            </a:r>
            <a:r>
              <a:rPr lang="en-US" altLang="en-US" sz="2600">
                <a:solidFill>
                  <a:srgbClr val="C00000"/>
                </a:solidFill>
              </a:rPr>
              <a:t>.</a:t>
            </a:r>
          </a:p>
          <a:p>
            <a:pPr eaLnBrk="1" hangingPunct="1"/>
            <a:endParaRPr lang="en-US"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DF4F-05CB-56D2-C41A-ED704A960D40}"/>
              </a:ext>
            </a:extLst>
          </p:cNvPr>
          <p:cNvSpPr>
            <a:spLocks noGrp="1"/>
          </p:cNvSpPr>
          <p:nvPr>
            <p:ph type="title"/>
          </p:nvPr>
        </p:nvSpPr>
        <p:spPr>
          <a:xfrm>
            <a:off x="-609600" y="-76200"/>
            <a:ext cx="10439400" cy="952500"/>
          </a:xfrm>
        </p:spPr>
        <p:txBody>
          <a:bodyPr/>
          <a:lstStyle/>
          <a:p>
            <a:pPr eaLnBrk="1" hangingPunct="1">
              <a:defRPr/>
            </a:pPr>
            <a:r>
              <a:rPr lang="en-US" sz="3400" b="1" dirty="0">
                <a:solidFill>
                  <a:srgbClr val="0070C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Key accountability areas</a:t>
            </a:r>
            <a:r>
              <a:rPr lang="hr-HR" sz="3400" b="1" dirty="0">
                <a:solidFill>
                  <a:srgbClr val="0070C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 for Organizations</a:t>
            </a:r>
            <a:endParaRPr lang="en-US" sz="3400" b="1" dirty="0">
              <a:solidFill>
                <a:srgbClr val="0070C0"/>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5123" name="Content Placeholder 2">
            <a:extLst>
              <a:ext uri="{FF2B5EF4-FFF2-40B4-BE49-F238E27FC236}">
                <a16:creationId xmlns:a16="http://schemas.microsoft.com/office/drawing/2014/main" id="{1B5E2FDC-5439-7086-C4C0-09C467C15A25}"/>
              </a:ext>
            </a:extLst>
          </p:cNvPr>
          <p:cNvSpPr>
            <a:spLocks noGrp="1"/>
          </p:cNvSpPr>
          <p:nvPr>
            <p:ph idx="1"/>
          </p:nvPr>
        </p:nvSpPr>
        <p:spPr>
          <a:xfrm>
            <a:off x="0" y="762000"/>
            <a:ext cx="9144000" cy="5943600"/>
          </a:xfrm>
        </p:spPr>
        <p:txBody>
          <a:bodyPr/>
          <a:lstStyle/>
          <a:p>
            <a:pPr eaLnBrk="1" hangingPunct="1">
              <a:defRPr/>
            </a:pPr>
            <a:r>
              <a:rPr lang="en-US" altLang="en-US" b="1" dirty="0">
                <a:solidFill>
                  <a:srgbClr val="C00000"/>
                </a:solidFill>
              </a:rPr>
              <a:t>Funds</a:t>
            </a:r>
            <a:r>
              <a:rPr lang="en-US" altLang="en-US" b="1" dirty="0">
                <a:solidFill>
                  <a:srgbClr val="0070C0"/>
                </a:solidFill>
              </a:rPr>
              <a:t> (irrespective of the funding source)</a:t>
            </a:r>
            <a:endParaRPr lang="en-US" altLang="en-US" b="1" dirty="0">
              <a:solidFill>
                <a:srgbClr val="7030A0"/>
              </a:solidFill>
            </a:endParaRPr>
          </a:p>
          <a:p>
            <a:pPr marL="400050" lvl="2" indent="0" algn="just" eaLnBrk="1" hangingPunct="1">
              <a:buFont typeface="Arial" panose="020B0604020202020204" pitchFamily="34" charset="0"/>
              <a:buNone/>
              <a:defRPr/>
            </a:pPr>
            <a:r>
              <a:rPr lang="en-US" altLang="en-US" b="1" dirty="0">
                <a:solidFill>
                  <a:srgbClr val="7030A0"/>
                </a:solidFill>
              </a:rPr>
              <a:t>Through</a:t>
            </a:r>
            <a:r>
              <a:rPr lang="hr-HR" altLang="en-US" b="1" dirty="0">
                <a:solidFill>
                  <a:srgbClr val="7030A0"/>
                </a:solidFill>
              </a:rPr>
              <a:t> effective </a:t>
            </a:r>
            <a:r>
              <a:rPr lang="hr-HR" altLang="en-US" b="1" dirty="0">
                <a:solidFill>
                  <a:srgbClr val="0070C0"/>
                </a:solidFill>
              </a:rPr>
              <a:t>budgets management</a:t>
            </a:r>
            <a:r>
              <a:rPr lang="hr-HR" altLang="en-US" b="1" dirty="0">
                <a:solidFill>
                  <a:srgbClr val="7030A0"/>
                </a:solidFill>
              </a:rPr>
              <a:t>, </a:t>
            </a:r>
            <a:r>
              <a:rPr lang="hr-HR" altLang="en-US" b="1" dirty="0">
                <a:solidFill>
                  <a:srgbClr val="CC0000"/>
                </a:solidFill>
              </a:rPr>
              <a:t>ethical and </a:t>
            </a:r>
            <a:r>
              <a:rPr lang="en-US" altLang="en-US" b="1" dirty="0">
                <a:solidFill>
                  <a:srgbClr val="CC0000"/>
                </a:solidFill>
              </a:rPr>
              <a:t>transparent procurement</a:t>
            </a:r>
            <a:r>
              <a:rPr lang="hr-HR" altLang="en-US" b="1" dirty="0">
                <a:solidFill>
                  <a:srgbClr val="7030A0"/>
                </a:solidFill>
              </a:rPr>
              <a:t> and </a:t>
            </a:r>
            <a:r>
              <a:rPr lang="hr-HR" altLang="en-US" b="1" dirty="0">
                <a:solidFill>
                  <a:srgbClr val="0070C0"/>
                </a:solidFill>
              </a:rPr>
              <a:t>activities implementation,</a:t>
            </a:r>
            <a:endParaRPr lang="en-US" altLang="en-US" b="1" dirty="0">
              <a:solidFill>
                <a:srgbClr val="0070C0"/>
              </a:solidFill>
            </a:endParaRPr>
          </a:p>
          <a:p>
            <a:pPr eaLnBrk="1" hangingPunct="1">
              <a:defRPr/>
            </a:pPr>
            <a:r>
              <a:rPr lang="hr-HR" altLang="en-US" b="1" dirty="0">
                <a:solidFill>
                  <a:srgbClr val="C00000"/>
                </a:solidFill>
              </a:rPr>
              <a:t>Material Resources</a:t>
            </a:r>
            <a:r>
              <a:rPr lang="en-US" altLang="en-US" b="1" dirty="0">
                <a:solidFill>
                  <a:srgbClr val="C00000"/>
                </a:solidFill>
              </a:rPr>
              <a:t> </a:t>
            </a:r>
            <a:endParaRPr lang="hr-HR" altLang="en-US" b="1" dirty="0">
              <a:solidFill>
                <a:srgbClr val="C00000"/>
              </a:solidFill>
            </a:endParaRPr>
          </a:p>
          <a:p>
            <a:pPr marL="400050" lvl="2" indent="0" algn="just" eaLnBrk="1" hangingPunct="1">
              <a:buFont typeface="Arial" panose="020B0604020202020204" pitchFamily="34" charset="0"/>
              <a:buNone/>
              <a:defRPr/>
            </a:pPr>
            <a:r>
              <a:rPr lang="hr-HR" altLang="en-US" b="1" dirty="0">
                <a:solidFill>
                  <a:srgbClr val="7030A0"/>
                </a:solidFill>
              </a:rPr>
              <a:t>Include management of</a:t>
            </a:r>
            <a:r>
              <a:rPr lang="en-US" altLang="en-US" b="1" dirty="0">
                <a:solidFill>
                  <a:srgbClr val="7030A0"/>
                </a:solidFill>
              </a:rPr>
              <a:t> equipment</a:t>
            </a:r>
            <a:r>
              <a:rPr lang="hr-HR" altLang="en-US" b="1" dirty="0">
                <a:solidFill>
                  <a:srgbClr val="7030A0"/>
                </a:solidFill>
              </a:rPr>
              <a:t> (assets) and supplies (stock) irrespective if source is</a:t>
            </a:r>
            <a:r>
              <a:rPr lang="en-US" altLang="en-US" b="1" dirty="0">
                <a:solidFill>
                  <a:srgbClr val="7030A0"/>
                </a:solidFill>
              </a:rPr>
              <a:t> procurement or donation.</a:t>
            </a:r>
          </a:p>
          <a:p>
            <a:pPr eaLnBrk="1" hangingPunct="1">
              <a:defRPr/>
            </a:pPr>
            <a:r>
              <a:rPr lang="hr-HR" altLang="en-US" b="1" dirty="0">
                <a:solidFill>
                  <a:schemeClr val="bg2">
                    <a:lumMod val="75000"/>
                  </a:schemeClr>
                </a:solidFill>
              </a:rPr>
              <a:t>Human Resources</a:t>
            </a:r>
            <a:endParaRPr lang="en-US" altLang="en-US" b="1" dirty="0">
              <a:solidFill>
                <a:schemeClr val="bg2">
                  <a:lumMod val="75000"/>
                </a:schemeClr>
              </a:solidFill>
            </a:endParaRPr>
          </a:p>
          <a:p>
            <a:pPr marL="400050" lvl="2" indent="0" eaLnBrk="1" hangingPunct="1">
              <a:buFont typeface="Arial" panose="020B0604020202020204" pitchFamily="34" charset="0"/>
              <a:buNone/>
              <a:defRPr/>
            </a:pPr>
            <a:r>
              <a:rPr lang="hr-HR" altLang="en-US" b="1" dirty="0">
                <a:solidFill>
                  <a:schemeClr val="tx2">
                    <a:lumMod val="40000"/>
                    <a:lumOff val="60000"/>
                  </a:schemeClr>
                </a:solidFill>
              </a:rPr>
              <a:t>Staffing must be appropriate, qualified and trained to effectively manage and implement project or function related activities.</a:t>
            </a:r>
          </a:p>
          <a:p>
            <a:pPr marL="342900" lvl="2" indent="-342900" eaLnBrk="1" hangingPunct="1">
              <a:defRPr/>
            </a:pPr>
            <a:r>
              <a:rPr lang="hr-HR" altLang="en-US" sz="3200" b="1" dirty="0">
                <a:solidFill>
                  <a:schemeClr val="accent3"/>
                </a:solidFill>
              </a:rPr>
              <a:t>Project implementation</a:t>
            </a:r>
          </a:p>
          <a:p>
            <a:pPr marL="400050" lvl="2" indent="0" algn="just" eaLnBrk="1" hangingPunct="1">
              <a:buFont typeface="Arial" panose="020B0604020202020204" pitchFamily="34" charset="0"/>
              <a:buNone/>
              <a:defRPr/>
            </a:pPr>
            <a:r>
              <a:rPr lang="hr-HR" altLang="en-US" b="1" dirty="0">
                <a:solidFill>
                  <a:schemeClr val="tx2">
                    <a:lumMod val="40000"/>
                    <a:lumOff val="60000"/>
                  </a:schemeClr>
                </a:solidFill>
              </a:rPr>
              <a:t>Must be efficient and geared towards achieving set objectives within budget and timelines agreed with funding source and measured through defined indicators.</a:t>
            </a:r>
            <a:endParaRPr lang="en-US" altLang="en-US" b="1" dirty="0">
              <a:solidFill>
                <a:schemeClr val="tx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ECD4356-3F99-3BF2-D389-A4480FC681BE}"/>
              </a:ext>
            </a:extLst>
          </p:cNvPr>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br>
              <a:rPr lang="en-GB" sz="4000" dirty="0">
                <a:solidFill>
                  <a:schemeClr val="accent1">
                    <a:lumMod val="75000"/>
                  </a:schemeClr>
                </a:solidFill>
              </a:rPr>
            </a:br>
            <a:r>
              <a:rPr lang="en-GB" sz="5600" b="1" dirty="0">
                <a:solidFill>
                  <a:srgbClr val="0070C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Purchasing</a:t>
            </a:r>
            <a:r>
              <a:rPr lang="hr-HR" sz="5600" b="1" dirty="0">
                <a:solidFill>
                  <a:srgbClr val="0070C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 restrictions</a:t>
            </a:r>
            <a:br>
              <a:rPr lang="en-GB" sz="4000" dirty="0">
                <a:solidFill>
                  <a:schemeClr val="accent1">
                    <a:lumMod val="75000"/>
                  </a:schemeClr>
                </a:solidFill>
              </a:rPr>
            </a:br>
            <a:endParaRPr lang="en-US" sz="4000" dirty="0">
              <a:solidFill>
                <a:schemeClr val="accent1">
                  <a:lumMod val="75000"/>
                </a:schemeClr>
              </a:solidFill>
            </a:endParaRPr>
          </a:p>
        </p:txBody>
      </p:sp>
      <p:sp>
        <p:nvSpPr>
          <p:cNvPr id="16388" name="Rectangle 3">
            <a:extLst>
              <a:ext uri="{FF2B5EF4-FFF2-40B4-BE49-F238E27FC236}">
                <a16:creationId xmlns:a16="http://schemas.microsoft.com/office/drawing/2014/main" id="{7E7FCDDC-A2F0-F00A-70DF-CB4011791B2F}"/>
              </a:ext>
            </a:extLst>
          </p:cNvPr>
          <p:cNvSpPr>
            <a:spLocks noGrp="1" noChangeArrowheads="1"/>
          </p:cNvSpPr>
          <p:nvPr>
            <p:ph idx="1"/>
          </p:nvPr>
        </p:nvSpPr>
        <p:spPr>
          <a:xfrm>
            <a:off x="152400" y="1447800"/>
            <a:ext cx="8763000" cy="4724400"/>
          </a:xfrm>
        </p:spPr>
        <p:txBody>
          <a:bodyPr rtlCol="0">
            <a:noAutofit/>
          </a:bodyPr>
          <a:lstStyle/>
          <a:p>
            <a:pPr algn="just" eaLnBrk="1" fontAlgn="auto" hangingPunct="1">
              <a:lnSpc>
                <a:spcPct val="90000"/>
              </a:lnSpc>
              <a:spcAft>
                <a:spcPts val="0"/>
              </a:spcAft>
              <a:buFont typeface="Wingdings" panose="05000000000000000000" pitchFamily="2" charset="2"/>
              <a:buChar char="Ø"/>
              <a:defRPr/>
            </a:pPr>
            <a:r>
              <a:rPr lang="hr-HR" dirty="0">
                <a:solidFill>
                  <a:srgbClr val="0070C0"/>
                </a:solidFill>
              </a:rPr>
              <a:t>Humanitarian</a:t>
            </a:r>
            <a:r>
              <a:rPr lang="en-GB" dirty="0">
                <a:solidFill>
                  <a:srgbClr val="0070C0"/>
                </a:solidFill>
              </a:rPr>
              <a:t> organizations have </a:t>
            </a:r>
            <a:r>
              <a:rPr lang="en-GB" b="1" dirty="0">
                <a:solidFill>
                  <a:schemeClr val="accent1">
                    <a:lumMod val="75000"/>
                  </a:schemeClr>
                </a:solidFill>
              </a:rPr>
              <a:t>rules on “competitive </a:t>
            </a:r>
            <a:r>
              <a:rPr lang="hr-HR" b="1" dirty="0">
                <a:solidFill>
                  <a:schemeClr val="accent1">
                    <a:lumMod val="75000"/>
                  </a:schemeClr>
                </a:solidFill>
              </a:rPr>
              <a:t>bidding</a:t>
            </a:r>
            <a:r>
              <a:rPr lang="en-GB" b="1" dirty="0">
                <a:solidFill>
                  <a:schemeClr val="accent1">
                    <a:lumMod val="75000"/>
                  </a:schemeClr>
                </a:solidFill>
              </a:rPr>
              <a:t>”,</a:t>
            </a:r>
            <a:r>
              <a:rPr lang="en-GB" dirty="0">
                <a:solidFill>
                  <a:srgbClr val="0070C0"/>
                </a:solidFill>
              </a:rPr>
              <a:t> so do Governments and Donors. </a:t>
            </a:r>
            <a:r>
              <a:rPr lang="en-GB" dirty="0">
                <a:solidFill>
                  <a:srgbClr val="C00000"/>
                </a:solidFill>
              </a:rPr>
              <a:t>We must comply!</a:t>
            </a:r>
            <a:endParaRPr lang="hr-HR" dirty="0">
              <a:solidFill>
                <a:srgbClr val="C00000"/>
              </a:solidFill>
            </a:endParaRPr>
          </a:p>
          <a:p>
            <a:pPr eaLnBrk="1" fontAlgn="auto" hangingPunct="1">
              <a:lnSpc>
                <a:spcPct val="90000"/>
              </a:lnSpc>
              <a:spcAft>
                <a:spcPts val="0"/>
              </a:spcAft>
              <a:buFont typeface="Wingdings" panose="05000000000000000000" pitchFamily="2" charset="2"/>
              <a:buChar char="Ø"/>
              <a:defRPr/>
            </a:pPr>
            <a:endParaRPr lang="en-GB" sz="800" dirty="0"/>
          </a:p>
          <a:p>
            <a:pPr algn="just" eaLnBrk="1" fontAlgn="auto" hangingPunct="1">
              <a:lnSpc>
                <a:spcPct val="90000"/>
              </a:lnSpc>
              <a:spcAft>
                <a:spcPts val="0"/>
              </a:spcAft>
              <a:buFont typeface="Wingdings" panose="05000000000000000000" pitchFamily="2" charset="2"/>
              <a:buChar char="Ø"/>
              <a:defRPr/>
            </a:pPr>
            <a:r>
              <a:rPr lang="hr-HR" b="1" dirty="0">
                <a:solidFill>
                  <a:schemeClr val="accent1">
                    <a:lumMod val="75000"/>
                  </a:schemeClr>
                </a:solidFill>
              </a:rPr>
              <a:t>Exception to standard bidding process is justified </a:t>
            </a:r>
            <a:r>
              <a:rPr lang="en-GB" b="1" dirty="0">
                <a:solidFill>
                  <a:schemeClr val="accent1">
                    <a:lumMod val="75000"/>
                  </a:schemeClr>
                </a:solidFill>
              </a:rPr>
              <a:t>when you need to save lives,</a:t>
            </a:r>
            <a:r>
              <a:rPr lang="en-GB" dirty="0"/>
              <a:t> </a:t>
            </a:r>
            <a:r>
              <a:rPr lang="en-GB" u="sng" dirty="0">
                <a:solidFill>
                  <a:srgbClr val="0070C0"/>
                </a:solidFill>
              </a:rPr>
              <a:t>but not </a:t>
            </a:r>
            <a:r>
              <a:rPr lang="en-GB" dirty="0">
                <a:solidFill>
                  <a:srgbClr val="0070C0"/>
                </a:solidFill>
              </a:rPr>
              <a:t>when you create emergency internally </a:t>
            </a:r>
            <a:r>
              <a:rPr lang="en-GB" b="1" dirty="0">
                <a:solidFill>
                  <a:srgbClr val="0070C0"/>
                </a:solidFill>
              </a:rPr>
              <a:t>by forgetting to raise needs or forgetting to approve and place order in time!</a:t>
            </a:r>
          </a:p>
          <a:p>
            <a:pPr algn="just" eaLnBrk="1" fontAlgn="auto" hangingPunct="1">
              <a:lnSpc>
                <a:spcPct val="90000"/>
              </a:lnSpc>
              <a:spcAft>
                <a:spcPts val="0"/>
              </a:spcAft>
              <a:buFont typeface="Wingdings" panose="05000000000000000000" pitchFamily="2" charset="2"/>
              <a:buChar char="Ø"/>
              <a:defRPr/>
            </a:pPr>
            <a:r>
              <a:rPr lang="en-GB" b="1" dirty="0">
                <a:solidFill>
                  <a:srgbClr val="7030A0"/>
                </a:solidFill>
              </a:rPr>
              <a:t>Our Manuals must account for these elements!</a:t>
            </a:r>
          </a:p>
          <a:p>
            <a:pPr eaLnBrk="1" fontAlgn="auto" hangingPunct="1">
              <a:lnSpc>
                <a:spcPct val="90000"/>
              </a:lnSpc>
              <a:spcAft>
                <a:spcPts val="0"/>
              </a:spcAft>
              <a:defRPr/>
            </a:pPr>
            <a:endParaRPr lang="en-GB"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wipe(down)">
                                      <p:cBhvr>
                                        <p:cTn id="7" dur="500"/>
                                        <p:tgtEl>
                                          <p:spTgt spid="163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388">
                                            <p:txEl>
                                              <p:pRg st="2" end="2"/>
                                            </p:txEl>
                                          </p:spTgt>
                                        </p:tgtEl>
                                        <p:attrNameLst>
                                          <p:attrName>style.visibility</p:attrName>
                                        </p:attrNameLst>
                                      </p:cBhvr>
                                      <p:to>
                                        <p:strVal val="visible"/>
                                      </p:to>
                                    </p:set>
                                    <p:animEffect transition="in" filter="wipe(down)">
                                      <p:cBhvr>
                                        <p:cTn id="12" dur="500"/>
                                        <p:tgtEl>
                                          <p:spTgt spid="1638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6388">
                                            <p:txEl>
                                              <p:pRg st="3" end="3"/>
                                            </p:txEl>
                                          </p:spTgt>
                                        </p:tgtEl>
                                        <p:attrNameLst>
                                          <p:attrName>style.visibility</p:attrName>
                                        </p:attrNameLst>
                                      </p:cBhvr>
                                      <p:to>
                                        <p:strVal val="visible"/>
                                      </p:to>
                                    </p:set>
                                    <p:animEffect transition="in" filter="wipe(down)">
                                      <p:cBhvr>
                                        <p:cTn id="17"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7B83D27-DF6C-12C9-FB2D-387B03386213}"/>
              </a:ext>
            </a:extLst>
          </p:cNvPr>
          <p:cNvSpPr>
            <a:spLocks noGrp="1" noChangeArrowheads="1"/>
          </p:cNvSpPr>
          <p:nvPr>
            <p:ph type="title"/>
          </p:nvPr>
        </p:nvSpPr>
        <p:spPr>
          <a:xfrm>
            <a:off x="-76200" y="-9525"/>
            <a:ext cx="9220200" cy="695325"/>
          </a:xfrm>
        </p:spPr>
        <p:txBody>
          <a:bodyPr/>
          <a:lstStyle/>
          <a:p>
            <a:pPr eaLnBrk="1" hangingPunct="1">
              <a:defRPr/>
            </a:pPr>
            <a:r>
              <a:rPr lang="en-US" altLang="en-US" sz="4000" b="1" dirty="0">
                <a:solidFill>
                  <a:srgbClr val="C00000"/>
                </a:solidFill>
                <a:effectLst>
                  <a:outerShdw blurRad="38100" dist="38100" dir="2700000" algn="tl">
                    <a:srgbClr val="000000"/>
                  </a:outerShdw>
                </a:effectLst>
                <a:ea typeface="+mn-ea"/>
                <a:cs typeface="Arial" charset="0"/>
              </a:rPr>
              <a:t>Procurement in life-saving Emergency</a:t>
            </a:r>
          </a:p>
        </p:txBody>
      </p:sp>
      <p:sp>
        <p:nvSpPr>
          <p:cNvPr id="16387" name="Rectangle 4">
            <a:extLst>
              <a:ext uri="{FF2B5EF4-FFF2-40B4-BE49-F238E27FC236}">
                <a16:creationId xmlns:a16="http://schemas.microsoft.com/office/drawing/2014/main" id="{FFABEB81-4D28-A525-0D0A-5E160A18AD29}"/>
              </a:ext>
            </a:extLst>
          </p:cNvPr>
          <p:cNvSpPr>
            <a:spLocks noGrp="1" noChangeArrowheads="1"/>
          </p:cNvSpPr>
          <p:nvPr>
            <p:ph type="body" sz="half" idx="2"/>
          </p:nvPr>
        </p:nvSpPr>
        <p:spPr>
          <a:xfrm>
            <a:off x="76200" y="838200"/>
            <a:ext cx="8915400" cy="5943600"/>
          </a:xfrm>
        </p:spPr>
        <p:txBody>
          <a:bodyPr/>
          <a:lstStyle/>
          <a:p>
            <a:pPr algn="just" eaLnBrk="1" hangingPunct="1">
              <a:lnSpc>
                <a:spcPct val="90000"/>
              </a:lnSpc>
              <a:defRPr/>
            </a:pPr>
            <a:r>
              <a:rPr lang="en-US" altLang="en-US" sz="2600" dirty="0">
                <a:solidFill>
                  <a:srgbClr val="0070C0"/>
                </a:solidFill>
              </a:rPr>
              <a:t>In the event of life saving emergency, </a:t>
            </a:r>
            <a:r>
              <a:rPr lang="hr-HR" altLang="en-US" sz="2600" dirty="0">
                <a:solidFill>
                  <a:srgbClr val="0070C0"/>
                </a:solidFill>
              </a:rPr>
              <a:t>C</a:t>
            </a:r>
            <a:r>
              <a:rPr lang="en-US" altLang="en-US" sz="2600" dirty="0">
                <a:solidFill>
                  <a:srgbClr val="0070C0"/>
                </a:solidFill>
              </a:rPr>
              <a:t>hief </a:t>
            </a:r>
            <a:r>
              <a:rPr lang="hr-HR" altLang="en-US" sz="2600" dirty="0">
                <a:solidFill>
                  <a:srgbClr val="0070C0"/>
                </a:solidFill>
              </a:rPr>
              <a:t>E</a:t>
            </a:r>
            <a:r>
              <a:rPr lang="en-US" altLang="en-US" sz="2600" dirty="0">
                <a:solidFill>
                  <a:srgbClr val="0070C0"/>
                </a:solidFill>
              </a:rPr>
              <a:t>xecutive may allow </a:t>
            </a:r>
            <a:r>
              <a:rPr lang="en-US" altLang="en-US" sz="2600" b="1" dirty="0">
                <a:solidFill>
                  <a:srgbClr val="0070C0"/>
                </a:solidFill>
              </a:rPr>
              <a:t>deviation from standard procurement procedures </a:t>
            </a:r>
            <a:r>
              <a:rPr lang="en-US" altLang="en-US" sz="2600" dirty="0">
                <a:solidFill>
                  <a:srgbClr val="0070C0"/>
                </a:solidFill>
              </a:rPr>
              <a:t>in order to facilitate quick humanitarian intervention.</a:t>
            </a:r>
          </a:p>
          <a:p>
            <a:pPr algn="just" eaLnBrk="1" hangingPunct="1">
              <a:lnSpc>
                <a:spcPct val="90000"/>
              </a:lnSpc>
              <a:defRPr/>
            </a:pPr>
            <a:endParaRPr lang="en-US" altLang="en-US" sz="2800" dirty="0">
              <a:solidFill>
                <a:srgbClr val="0070C0"/>
              </a:solidFill>
            </a:endParaRPr>
          </a:p>
          <a:p>
            <a:pPr marL="0" indent="0" algn="just" eaLnBrk="1" hangingPunct="1">
              <a:lnSpc>
                <a:spcPct val="90000"/>
              </a:lnSpc>
              <a:buFont typeface="Arial" panose="020B0604020202020204" pitchFamily="34" charset="0"/>
              <a:buNone/>
              <a:defRPr/>
            </a:pPr>
            <a:endParaRPr lang="hr-HR" altLang="en-US" sz="2800" dirty="0">
              <a:solidFill>
                <a:srgbClr val="0070C0"/>
              </a:solidFill>
            </a:endParaRPr>
          </a:p>
          <a:p>
            <a:pPr marL="0" indent="0" algn="just" eaLnBrk="1" hangingPunct="1">
              <a:lnSpc>
                <a:spcPct val="90000"/>
              </a:lnSpc>
              <a:buFont typeface="Arial" panose="020B0604020202020204" pitchFamily="34" charset="0"/>
              <a:buNone/>
              <a:defRPr/>
            </a:pPr>
            <a:endParaRPr lang="en-US" altLang="en-US" sz="2000" dirty="0">
              <a:solidFill>
                <a:srgbClr val="0070C0"/>
              </a:solidFill>
            </a:endParaRPr>
          </a:p>
          <a:p>
            <a:pPr marL="400050" lvl="1" indent="0" algn="just" eaLnBrk="1" hangingPunct="1">
              <a:lnSpc>
                <a:spcPct val="90000"/>
              </a:lnSpc>
              <a:buFont typeface="Arial" panose="020B0604020202020204" pitchFamily="34" charset="0"/>
              <a:buNone/>
              <a:defRPr/>
            </a:pPr>
            <a:r>
              <a:rPr lang="en-US" altLang="en-US" sz="2200" b="1" i="1" dirty="0">
                <a:solidFill>
                  <a:srgbClr val="0070C0"/>
                </a:solidFill>
              </a:rPr>
              <a:t>Examples include </a:t>
            </a:r>
            <a:r>
              <a:rPr lang="en-US" altLang="en-US" sz="2200" i="1" dirty="0">
                <a:solidFill>
                  <a:srgbClr val="0070C0"/>
                </a:solidFill>
              </a:rPr>
              <a:t>rapid influx of refugees or IDPs, emergency caused by natural disaster, or conflict with severe impact on population, or other life-threatening emergency (i.e.</a:t>
            </a:r>
            <a:r>
              <a:rPr lang="hr-HR" altLang="en-US" sz="2200" i="1" dirty="0">
                <a:solidFill>
                  <a:srgbClr val="0070C0"/>
                </a:solidFill>
              </a:rPr>
              <a:t>,</a:t>
            </a:r>
            <a:r>
              <a:rPr lang="en-US" altLang="en-US" sz="2200" i="1" dirty="0">
                <a:solidFill>
                  <a:srgbClr val="0070C0"/>
                </a:solidFill>
              </a:rPr>
              <a:t> public health treat like Cholera, Ebola</a:t>
            </a:r>
            <a:r>
              <a:rPr lang="hr-HR" altLang="en-US" sz="2200" i="1" dirty="0">
                <a:solidFill>
                  <a:srgbClr val="0070C0"/>
                </a:solidFill>
              </a:rPr>
              <a:t>, COVID</a:t>
            </a:r>
            <a:r>
              <a:rPr lang="en-US" altLang="en-US" sz="2200" i="1" dirty="0">
                <a:solidFill>
                  <a:srgbClr val="0070C0"/>
                </a:solidFill>
              </a:rPr>
              <a:t> epidemics…).</a:t>
            </a:r>
            <a:endParaRPr lang="hr-HR" altLang="en-US" sz="2200" i="1" dirty="0">
              <a:solidFill>
                <a:srgbClr val="0070C0"/>
              </a:solidFill>
            </a:endParaRPr>
          </a:p>
          <a:p>
            <a:pPr marL="400050" lvl="1" indent="0" algn="just" eaLnBrk="1" hangingPunct="1">
              <a:lnSpc>
                <a:spcPct val="90000"/>
              </a:lnSpc>
              <a:buFont typeface="Arial" panose="020B0604020202020204" pitchFamily="34" charset="0"/>
              <a:buNone/>
              <a:defRPr/>
            </a:pPr>
            <a:endParaRPr lang="en-US" altLang="en-US" sz="1000" i="1" dirty="0">
              <a:solidFill>
                <a:srgbClr val="0070C0"/>
              </a:solidFill>
            </a:endParaRPr>
          </a:p>
          <a:p>
            <a:pPr algn="just" eaLnBrk="1" hangingPunct="1">
              <a:lnSpc>
                <a:spcPct val="90000"/>
              </a:lnSpc>
              <a:defRPr/>
            </a:pPr>
            <a:r>
              <a:rPr lang="en-US" altLang="en-US" sz="2600" dirty="0">
                <a:solidFill>
                  <a:srgbClr val="0070C0"/>
                </a:solidFill>
              </a:rPr>
              <a:t>There are some other exceptional situation that m</a:t>
            </a:r>
            <a:r>
              <a:rPr lang="hr-HR" altLang="en-US" sz="2600" dirty="0">
                <a:solidFill>
                  <a:srgbClr val="0070C0"/>
                </a:solidFill>
              </a:rPr>
              <a:t>a</a:t>
            </a:r>
            <a:r>
              <a:rPr lang="en-US" altLang="en-US" sz="2600" dirty="0">
                <a:solidFill>
                  <a:srgbClr val="0070C0"/>
                </a:solidFill>
              </a:rPr>
              <a:t>y require step away from standard procedure with prior management (or Donor’s) approval.</a:t>
            </a:r>
            <a:endParaRPr lang="hr-HR" altLang="en-US" sz="2600" dirty="0">
              <a:solidFill>
                <a:srgbClr val="0070C0"/>
              </a:solidFill>
            </a:endParaRPr>
          </a:p>
          <a:p>
            <a:pPr marL="0" indent="0" algn="just" eaLnBrk="1" hangingPunct="1">
              <a:lnSpc>
                <a:spcPct val="90000"/>
              </a:lnSpc>
              <a:buFont typeface="Arial" panose="020B0604020202020204" pitchFamily="34" charset="0"/>
              <a:buNone/>
              <a:defRPr/>
            </a:pPr>
            <a:endParaRPr lang="en-US" altLang="en-US" sz="1000" dirty="0">
              <a:solidFill>
                <a:srgbClr val="0070C0"/>
              </a:solidFill>
            </a:endParaRPr>
          </a:p>
          <a:p>
            <a:pPr marL="0" indent="0" algn="just" eaLnBrk="1" hangingPunct="1">
              <a:lnSpc>
                <a:spcPct val="90000"/>
              </a:lnSpc>
              <a:buFont typeface="Arial" panose="020B0604020202020204" pitchFamily="34" charset="0"/>
              <a:buNone/>
              <a:defRPr/>
            </a:pPr>
            <a:r>
              <a:rPr lang="en-US" altLang="en-US" sz="2600" b="1" u="sng" dirty="0">
                <a:solidFill>
                  <a:srgbClr val="7030A0"/>
                </a:solidFill>
              </a:rPr>
              <a:t>Note:</a:t>
            </a:r>
            <a:r>
              <a:rPr lang="en-US" altLang="en-US" sz="2600" b="1" dirty="0">
                <a:solidFill>
                  <a:srgbClr val="7030A0"/>
                </a:solidFill>
              </a:rPr>
              <a:t> Emergency is not procurement urgency due to poor planning or procurement staff underperformance</a:t>
            </a:r>
            <a:r>
              <a:rPr lang="hr-HR" altLang="en-US" sz="2600" b="1" dirty="0">
                <a:solidFill>
                  <a:srgbClr val="7030A0"/>
                </a:solidFill>
              </a:rPr>
              <a:t>!!!</a:t>
            </a:r>
            <a:r>
              <a:rPr lang="en-US" altLang="en-US" sz="2600" b="1" dirty="0">
                <a:solidFill>
                  <a:srgbClr val="7030A0"/>
                </a:solidFill>
              </a:rPr>
              <a:t> </a:t>
            </a:r>
          </a:p>
          <a:p>
            <a:pPr algn="just" eaLnBrk="1" hangingPunct="1">
              <a:lnSpc>
                <a:spcPct val="90000"/>
              </a:lnSpc>
              <a:defRPr/>
            </a:pPr>
            <a:endParaRPr lang="en-US" altLang="en-US" sz="2800" dirty="0"/>
          </a:p>
        </p:txBody>
      </p:sp>
      <p:pic>
        <p:nvPicPr>
          <p:cNvPr id="36868" name="Picture 2">
            <a:extLst>
              <a:ext uri="{FF2B5EF4-FFF2-40B4-BE49-F238E27FC236}">
                <a16:creationId xmlns:a16="http://schemas.microsoft.com/office/drawing/2014/main" id="{98A41F4A-A648-B671-A77A-F7CED44B66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589838"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04F7AAF-C8A4-1A4D-81B4-3146D102E858}"/>
              </a:ext>
            </a:extLst>
          </p:cNvPr>
          <p:cNvSpPr>
            <a:spLocks noGrp="1" noChangeArrowheads="1"/>
          </p:cNvSpPr>
          <p:nvPr>
            <p:ph type="title"/>
          </p:nvPr>
        </p:nvSpPr>
        <p:spPr>
          <a:xfrm>
            <a:off x="-381000" y="228600"/>
            <a:ext cx="9753600" cy="1066800"/>
          </a:xfrm>
        </p:spPr>
        <p:txBody>
          <a:bodyPr/>
          <a:lstStyle/>
          <a:p>
            <a:pPr eaLnBrk="1" hangingPunct="1">
              <a:defRPr/>
            </a:pPr>
            <a:r>
              <a:rPr lang="en-US" altLang="en-US" sz="4000" b="1" dirty="0">
                <a:solidFill>
                  <a:srgbClr val="C00000"/>
                </a:solidFill>
                <a:effectLst>
                  <a:outerShdw blurRad="38100" dist="38100" dir="2700000" algn="tl">
                    <a:srgbClr val="000000"/>
                  </a:outerShdw>
                </a:effectLst>
                <a:ea typeface="+mn-ea"/>
                <a:cs typeface="Arial" charset="0"/>
              </a:rPr>
              <a:t>Deviation from Standard Procurement Procedures</a:t>
            </a:r>
          </a:p>
        </p:txBody>
      </p:sp>
      <p:sp>
        <p:nvSpPr>
          <p:cNvPr id="16387" name="Rectangle 4">
            <a:extLst>
              <a:ext uri="{FF2B5EF4-FFF2-40B4-BE49-F238E27FC236}">
                <a16:creationId xmlns:a16="http://schemas.microsoft.com/office/drawing/2014/main" id="{DFBD100F-2B08-182A-DDB3-1142C2A2B10B}"/>
              </a:ext>
            </a:extLst>
          </p:cNvPr>
          <p:cNvSpPr>
            <a:spLocks noGrp="1" noChangeArrowheads="1"/>
          </p:cNvSpPr>
          <p:nvPr>
            <p:ph type="body" sz="half" idx="2"/>
          </p:nvPr>
        </p:nvSpPr>
        <p:spPr>
          <a:xfrm>
            <a:off x="76200" y="1524000"/>
            <a:ext cx="8915400" cy="5257800"/>
          </a:xfrm>
        </p:spPr>
        <p:txBody>
          <a:bodyPr/>
          <a:lstStyle/>
          <a:p>
            <a:pPr marL="0" indent="0" algn="just" eaLnBrk="1" hangingPunct="1">
              <a:lnSpc>
                <a:spcPct val="90000"/>
              </a:lnSpc>
              <a:buFont typeface="Wingdings" panose="05000000000000000000" pitchFamily="2" charset="2"/>
              <a:buNone/>
              <a:defRPr/>
            </a:pPr>
            <a:r>
              <a:rPr lang="hr-HR" altLang="en-US" sz="2600" b="1" dirty="0">
                <a:solidFill>
                  <a:srgbClr val="C00000"/>
                </a:solidFill>
              </a:rPr>
              <a:t>C</a:t>
            </a:r>
            <a:r>
              <a:rPr lang="en-US" altLang="en-US" sz="2600" b="1" dirty="0">
                <a:solidFill>
                  <a:srgbClr val="C00000"/>
                </a:solidFill>
              </a:rPr>
              <a:t>hief Executive (CE) </a:t>
            </a:r>
            <a:r>
              <a:rPr lang="en-US" altLang="en-US" sz="2600" b="1" dirty="0">
                <a:solidFill>
                  <a:srgbClr val="0070C0"/>
                </a:solidFill>
              </a:rPr>
              <a:t>may approve deviation</a:t>
            </a:r>
            <a:r>
              <a:rPr lang="hr-HR" altLang="en-US" sz="2600" b="1" dirty="0">
                <a:solidFill>
                  <a:srgbClr val="0070C0"/>
                </a:solidFill>
              </a:rPr>
              <a:t> (waiver)</a:t>
            </a:r>
            <a:r>
              <a:rPr lang="en-US" altLang="en-US" sz="2600" b="1" dirty="0">
                <a:solidFill>
                  <a:srgbClr val="0070C0"/>
                </a:solidFill>
              </a:rPr>
              <a:t> from applicable procurement procedure</a:t>
            </a:r>
            <a:r>
              <a:rPr lang="hr-HR" altLang="en-US" sz="2600" b="1" dirty="0">
                <a:solidFill>
                  <a:srgbClr val="0070C0"/>
                </a:solidFill>
              </a:rPr>
              <a:t> use</a:t>
            </a:r>
            <a:r>
              <a:rPr lang="en-US" altLang="en-US" sz="2600" dirty="0">
                <a:solidFill>
                  <a:srgbClr val="0070C0"/>
                </a:solidFill>
              </a:rPr>
              <a:t> </a:t>
            </a:r>
            <a:r>
              <a:rPr lang="en-US" altLang="en-US" sz="2600" b="1" dirty="0">
                <a:solidFill>
                  <a:srgbClr val="C00000"/>
                </a:solidFill>
              </a:rPr>
              <a:t>when</a:t>
            </a:r>
            <a:r>
              <a:rPr lang="en-US" altLang="en-US" sz="2600" dirty="0">
                <a:solidFill>
                  <a:srgbClr val="0070C0"/>
                </a:solidFill>
              </a:rPr>
              <a:t>:</a:t>
            </a:r>
          </a:p>
          <a:p>
            <a:pPr marL="0" indent="0" algn="just" eaLnBrk="1" hangingPunct="1">
              <a:lnSpc>
                <a:spcPct val="90000"/>
              </a:lnSpc>
              <a:buFont typeface="Wingdings" panose="05000000000000000000" pitchFamily="2" charset="2"/>
              <a:buNone/>
              <a:defRPr/>
            </a:pPr>
            <a:r>
              <a:rPr lang="en-US" altLang="en-US" sz="500" dirty="0">
                <a:solidFill>
                  <a:srgbClr val="0070C0"/>
                </a:solidFill>
              </a:rPr>
              <a:t> </a:t>
            </a:r>
          </a:p>
          <a:p>
            <a:pPr lvl="1" algn="just" eaLnBrk="1" hangingPunct="1">
              <a:lnSpc>
                <a:spcPct val="90000"/>
              </a:lnSpc>
              <a:buFont typeface="Wingdings" panose="05000000000000000000" pitchFamily="2" charset="2"/>
              <a:buChar char="Ø"/>
              <a:defRPr/>
            </a:pPr>
            <a:r>
              <a:rPr lang="en-US" altLang="en-US" sz="2300" b="1" dirty="0">
                <a:solidFill>
                  <a:srgbClr val="C00000"/>
                </a:solidFill>
              </a:rPr>
              <a:t>Unforeseen and extraordinary events are prohibiting compliance with approved procedures </a:t>
            </a:r>
            <a:r>
              <a:rPr lang="en-US" altLang="en-US" sz="2300" dirty="0">
                <a:solidFill>
                  <a:srgbClr val="0070C0"/>
                </a:solidFill>
              </a:rPr>
              <a:t>(i.e.</a:t>
            </a:r>
            <a:r>
              <a:rPr lang="hr-HR" altLang="en-US" sz="2300" dirty="0">
                <a:solidFill>
                  <a:srgbClr val="0070C0"/>
                </a:solidFill>
              </a:rPr>
              <a:t>,</a:t>
            </a:r>
            <a:r>
              <a:rPr lang="en-US" altLang="en-US" sz="2300" dirty="0">
                <a:solidFill>
                  <a:srgbClr val="0070C0"/>
                </a:solidFill>
              </a:rPr>
              <a:t> emergency, security constraints, market disruption)</a:t>
            </a:r>
          </a:p>
          <a:p>
            <a:pPr marL="457200" lvl="1" indent="0" algn="just" eaLnBrk="1" hangingPunct="1">
              <a:lnSpc>
                <a:spcPct val="90000"/>
              </a:lnSpc>
              <a:buFont typeface="Arial" panose="020B0604020202020204" pitchFamily="34" charset="0"/>
              <a:buNone/>
              <a:defRPr/>
            </a:pPr>
            <a:endParaRPr lang="en-US" altLang="en-US" sz="500" dirty="0">
              <a:solidFill>
                <a:srgbClr val="0070C0"/>
              </a:solidFill>
            </a:endParaRPr>
          </a:p>
          <a:p>
            <a:pPr lvl="1" algn="just" eaLnBrk="1" hangingPunct="1">
              <a:lnSpc>
                <a:spcPct val="90000"/>
              </a:lnSpc>
              <a:buFont typeface="Wingdings" panose="05000000000000000000" pitchFamily="2" charset="2"/>
              <a:buChar char="Ø"/>
              <a:defRPr/>
            </a:pPr>
            <a:r>
              <a:rPr lang="en-US" altLang="en-US" sz="2300" b="1" dirty="0">
                <a:solidFill>
                  <a:srgbClr val="C00000"/>
                </a:solidFill>
              </a:rPr>
              <a:t>The need for equipment, supplies or services is of such a compelling urgency </a:t>
            </a:r>
            <a:r>
              <a:rPr lang="en-US" altLang="en-US" sz="2300" dirty="0">
                <a:solidFill>
                  <a:srgbClr val="0070C0"/>
                </a:solidFill>
              </a:rPr>
              <a:t>that the </a:t>
            </a:r>
            <a:r>
              <a:rPr lang="en-US" altLang="en-US" sz="2300" b="1" dirty="0">
                <a:solidFill>
                  <a:srgbClr val="0070C0"/>
                </a:solidFill>
              </a:rPr>
              <a:t>mission, staff or beneficiaries would be seriously endangered unless we are able to deviate from approved procedures in order to procure needed goods or services timely</a:t>
            </a:r>
            <a:r>
              <a:rPr lang="en-US" altLang="en-US" sz="2300" dirty="0">
                <a:solidFill>
                  <a:srgbClr val="0070C0"/>
                </a:solidFill>
              </a:rPr>
              <a:t> (i.e. urgent repair of cold chain generator, or cold chain refrigerator). </a:t>
            </a:r>
          </a:p>
          <a:p>
            <a:pPr marL="457200" lvl="1" indent="0" algn="just" eaLnBrk="1" hangingPunct="1">
              <a:lnSpc>
                <a:spcPct val="90000"/>
              </a:lnSpc>
              <a:buFont typeface="Arial" panose="020B0604020202020204" pitchFamily="34" charset="0"/>
              <a:buNone/>
              <a:defRPr/>
            </a:pPr>
            <a:endParaRPr lang="en-US" altLang="en-US" sz="500" dirty="0">
              <a:solidFill>
                <a:srgbClr val="0070C0"/>
              </a:solidFill>
            </a:endParaRPr>
          </a:p>
          <a:p>
            <a:pPr lvl="1" algn="just" eaLnBrk="1" hangingPunct="1">
              <a:lnSpc>
                <a:spcPct val="90000"/>
              </a:lnSpc>
              <a:buFont typeface="Wingdings" panose="05000000000000000000" pitchFamily="2" charset="2"/>
              <a:buChar char="Ø"/>
              <a:defRPr/>
            </a:pPr>
            <a:r>
              <a:rPr lang="en-US" altLang="en-US" sz="2300" b="1" dirty="0">
                <a:solidFill>
                  <a:srgbClr val="C00000"/>
                </a:solidFill>
              </a:rPr>
              <a:t>For reasons described in written </a:t>
            </a:r>
            <a:r>
              <a:rPr lang="en-US" altLang="en-US" sz="2300" b="1" u="sng" dirty="0">
                <a:solidFill>
                  <a:srgbClr val="0070C0"/>
                </a:solidFill>
                <a:hlinkClick r:id="rId3"/>
              </a:rPr>
              <a:t>Sole Source Justification Form - Waiver</a:t>
            </a:r>
            <a:r>
              <a:rPr lang="en-US" altLang="en-US" sz="2300" b="1" dirty="0">
                <a:solidFill>
                  <a:srgbClr val="0070C0"/>
                </a:solidFill>
              </a:rPr>
              <a:t> </a:t>
            </a:r>
            <a:r>
              <a:rPr lang="en-US" altLang="en-US" sz="2300" dirty="0">
                <a:solidFill>
                  <a:srgbClr val="0070C0"/>
                </a:solidFill>
              </a:rPr>
              <a:t>to justify any sole source procurement </a:t>
            </a:r>
            <a:r>
              <a:rPr lang="en-US" altLang="en-US" sz="2300" b="1" dirty="0">
                <a:solidFill>
                  <a:srgbClr val="C00000"/>
                </a:solidFill>
              </a:rPr>
              <a:t>above $5</a:t>
            </a:r>
            <a:r>
              <a:rPr lang="hr-HR" altLang="en-US" sz="2300" b="1" dirty="0">
                <a:solidFill>
                  <a:srgbClr val="C00000"/>
                </a:solidFill>
              </a:rPr>
              <a:t>0</a:t>
            </a:r>
            <a:r>
              <a:rPr lang="en-US" altLang="en-US" sz="2300" b="1" dirty="0">
                <a:solidFill>
                  <a:srgbClr val="C00000"/>
                </a:solidFill>
              </a:rPr>
              <a:t>0</a:t>
            </a:r>
            <a:r>
              <a:rPr lang="hr-HR" altLang="en-US" sz="2300" b="1" dirty="0">
                <a:solidFill>
                  <a:srgbClr val="C00000"/>
                </a:solidFill>
              </a:rPr>
              <a:t> </a:t>
            </a:r>
            <a:r>
              <a:rPr lang="hr-HR" altLang="en-US" sz="2300" dirty="0">
                <a:solidFill>
                  <a:srgbClr val="0070C0"/>
                </a:solidFill>
              </a:rPr>
              <a:t>when approved by the authorized staff. </a:t>
            </a:r>
            <a:endParaRPr lang="en-US" altLang="en-US" sz="2300" dirty="0">
              <a:solidFill>
                <a:srgbClr val="0070C0"/>
              </a:solidFill>
            </a:endParaRPr>
          </a:p>
          <a:p>
            <a:pPr marL="0" indent="0" eaLnBrk="1" hangingPunct="1">
              <a:lnSpc>
                <a:spcPct val="90000"/>
              </a:lnSpc>
              <a:buFont typeface="Wingdings" panose="05000000000000000000" pitchFamily="2" charset="2"/>
              <a:buNone/>
              <a:defRPr/>
            </a:pPr>
            <a:endParaRPr lang="en-US" altLang="en-US" sz="500" dirty="0">
              <a:solidFill>
                <a:srgbClr val="0070C0"/>
              </a:solidFill>
            </a:endParaRPr>
          </a:p>
          <a:p>
            <a:pPr marL="0" indent="0" eaLnBrk="1" hangingPunct="1">
              <a:lnSpc>
                <a:spcPct val="90000"/>
              </a:lnSpc>
              <a:buFont typeface="Arial" panose="020B0604020202020204" pitchFamily="34" charset="0"/>
              <a:buNone/>
              <a:defRPr/>
            </a:pPr>
            <a:endParaRPr lang="en-US" altLang="en-US" sz="2800" dirty="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392EF89-3CFF-33D2-3FBD-AF6BEDDFAB63}"/>
              </a:ext>
            </a:extLst>
          </p:cNvPr>
          <p:cNvSpPr>
            <a:spLocks noGrp="1" noChangeArrowheads="1"/>
          </p:cNvSpPr>
          <p:nvPr>
            <p:ph type="title"/>
          </p:nvPr>
        </p:nvSpPr>
        <p:spPr>
          <a:xfrm>
            <a:off x="0" y="0"/>
            <a:ext cx="9067800" cy="1606550"/>
          </a:xfrm>
        </p:spPr>
        <p:txBody>
          <a:bodyPr/>
          <a:lstStyle/>
          <a:p>
            <a:pPr eaLnBrk="1" hangingPunct="1">
              <a:defRPr/>
            </a:pPr>
            <a:r>
              <a:rPr lang="hr-HR" altLang="en-US" sz="4000" b="1" dirty="0">
                <a:solidFill>
                  <a:srgbClr val="C00000"/>
                </a:solidFill>
                <a:effectLst>
                  <a:outerShdw blurRad="38100" dist="38100" dir="2700000" algn="tl">
                    <a:srgbClr val="000000"/>
                  </a:outerShdw>
                </a:effectLst>
                <a:ea typeface="+mn-ea"/>
                <a:cs typeface="Arial" charset="0"/>
              </a:rPr>
              <a:t>            Dissalowed actions in procurement</a:t>
            </a:r>
            <a:endParaRPr lang="en-US" altLang="en-US" sz="4000" b="1" dirty="0">
              <a:solidFill>
                <a:srgbClr val="C00000"/>
              </a:solidFill>
              <a:effectLst>
                <a:outerShdw blurRad="38100" dist="38100" dir="2700000" algn="tl">
                  <a:srgbClr val="000000"/>
                </a:outerShdw>
              </a:effectLst>
              <a:ea typeface="+mn-ea"/>
              <a:cs typeface="Arial" charset="0"/>
            </a:endParaRPr>
          </a:p>
        </p:txBody>
      </p:sp>
      <p:sp>
        <p:nvSpPr>
          <p:cNvPr id="16387" name="Rectangle 4">
            <a:extLst>
              <a:ext uri="{FF2B5EF4-FFF2-40B4-BE49-F238E27FC236}">
                <a16:creationId xmlns:a16="http://schemas.microsoft.com/office/drawing/2014/main" id="{77EEA6CC-95D1-F6A5-7618-59EF49FFBDF1}"/>
              </a:ext>
            </a:extLst>
          </p:cNvPr>
          <p:cNvSpPr>
            <a:spLocks noGrp="1" noChangeArrowheads="1"/>
          </p:cNvSpPr>
          <p:nvPr>
            <p:ph type="body" sz="half" idx="2"/>
          </p:nvPr>
        </p:nvSpPr>
        <p:spPr>
          <a:xfrm>
            <a:off x="76200" y="1600200"/>
            <a:ext cx="8915400" cy="5334000"/>
          </a:xfrm>
        </p:spPr>
        <p:txBody>
          <a:bodyPr/>
          <a:lstStyle/>
          <a:p>
            <a:pPr marL="0" indent="0" algn="just" eaLnBrk="1" hangingPunct="1">
              <a:lnSpc>
                <a:spcPct val="90000"/>
              </a:lnSpc>
              <a:buFont typeface="Wingdings" panose="05000000000000000000" pitchFamily="2" charset="2"/>
              <a:buNone/>
              <a:defRPr/>
            </a:pPr>
            <a:r>
              <a:rPr lang="en-US" altLang="en-US" sz="2800" b="1" dirty="0">
                <a:solidFill>
                  <a:srgbClr val="C00000"/>
                </a:solidFill>
              </a:rPr>
              <a:t>It is not allowed to do any of the the following:</a:t>
            </a:r>
          </a:p>
          <a:p>
            <a:pPr marL="0" indent="0" algn="just" eaLnBrk="1" hangingPunct="1">
              <a:lnSpc>
                <a:spcPct val="90000"/>
              </a:lnSpc>
              <a:buFont typeface="Wingdings" panose="05000000000000000000" pitchFamily="2" charset="2"/>
              <a:buNone/>
              <a:defRPr/>
            </a:pPr>
            <a:endParaRPr lang="en-US" altLang="en-US" sz="800" b="1" dirty="0">
              <a:solidFill>
                <a:srgbClr val="0070C0"/>
              </a:solidFill>
            </a:endParaRPr>
          </a:p>
          <a:p>
            <a:pPr algn="just" eaLnBrk="1" hangingPunct="1">
              <a:lnSpc>
                <a:spcPct val="90000"/>
              </a:lnSpc>
              <a:defRPr/>
            </a:pPr>
            <a:r>
              <a:rPr lang="en-US" altLang="en-US" sz="2600" b="1" dirty="0">
                <a:solidFill>
                  <a:srgbClr val="0070C0"/>
                </a:solidFill>
              </a:rPr>
              <a:t>To commit order to Vendor on behalf </a:t>
            </a:r>
            <a:r>
              <a:rPr lang="hr-HR" altLang="en-US" sz="2600" b="1" dirty="0">
                <a:solidFill>
                  <a:srgbClr val="0070C0"/>
                </a:solidFill>
              </a:rPr>
              <a:t>organization</a:t>
            </a:r>
            <a:r>
              <a:rPr lang="en-US" altLang="en-US" sz="2600" b="1" dirty="0">
                <a:solidFill>
                  <a:srgbClr val="0070C0"/>
                </a:solidFill>
              </a:rPr>
              <a:t> without appropriate approvals</a:t>
            </a:r>
            <a:r>
              <a:rPr lang="hr-HR" altLang="en-US" sz="2600" b="1" dirty="0">
                <a:solidFill>
                  <a:srgbClr val="0070C0"/>
                </a:solidFill>
              </a:rPr>
              <a:t> in place</a:t>
            </a:r>
            <a:r>
              <a:rPr lang="en-US" altLang="en-US" sz="2600" b="1" dirty="0">
                <a:solidFill>
                  <a:srgbClr val="0070C0"/>
                </a:solidFill>
              </a:rPr>
              <a:t>.</a:t>
            </a:r>
            <a:endParaRPr lang="hr-HR" altLang="en-US" sz="2600" b="1" dirty="0">
              <a:solidFill>
                <a:srgbClr val="0070C0"/>
              </a:solidFill>
            </a:endParaRPr>
          </a:p>
          <a:p>
            <a:pPr marL="0" indent="0" algn="just" eaLnBrk="1" hangingPunct="1">
              <a:lnSpc>
                <a:spcPct val="90000"/>
              </a:lnSpc>
              <a:buFont typeface="Arial" panose="020B0604020202020204" pitchFamily="34" charset="0"/>
              <a:buNone/>
              <a:defRPr/>
            </a:pPr>
            <a:endParaRPr lang="en-US" altLang="en-US" sz="1000" dirty="0">
              <a:solidFill>
                <a:srgbClr val="C00000"/>
              </a:solidFill>
            </a:endParaRPr>
          </a:p>
          <a:p>
            <a:pPr algn="just" eaLnBrk="1" hangingPunct="1">
              <a:lnSpc>
                <a:spcPct val="90000"/>
              </a:lnSpc>
              <a:defRPr/>
            </a:pPr>
            <a:r>
              <a:rPr lang="en-US" altLang="en-US" sz="2600" b="1" dirty="0">
                <a:solidFill>
                  <a:srgbClr val="0070C0"/>
                </a:solidFill>
              </a:rPr>
              <a:t>To purposely split orders to the same vendor within period of few days with aim to avoid higher $ threshold level approval.</a:t>
            </a:r>
            <a:endParaRPr lang="hr-HR" altLang="en-US" sz="2600" b="1" dirty="0">
              <a:solidFill>
                <a:srgbClr val="0070C0"/>
              </a:solidFill>
            </a:endParaRPr>
          </a:p>
          <a:p>
            <a:pPr algn="just" eaLnBrk="1" hangingPunct="1">
              <a:lnSpc>
                <a:spcPct val="90000"/>
              </a:lnSpc>
              <a:defRPr/>
            </a:pPr>
            <a:endParaRPr lang="en-US" altLang="en-US" sz="1000" dirty="0">
              <a:solidFill>
                <a:srgbClr val="C00000"/>
              </a:solidFill>
            </a:endParaRPr>
          </a:p>
          <a:p>
            <a:pPr algn="just" eaLnBrk="1" hangingPunct="1">
              <a:lnSpc>
                <a:spcPct val="90000"/>
              </a:lnSpc>
              <a:defRPr/>
            </a:pPr>
            <a:r>
              <a:rPr lang="en-US" altLang="en-US" sz="2600" b="1" dirty="0">
                <a:solidFill>
                  <a:srgbClr val="0070C0"/>
                </a:solidFill>
              </a:rPr>
              <a:t>To act in unethical manner during procurement process or be involved in the Conflict of Interest.</a:t>
            </a:r>
            <a:endParaRPr lang="hr-HR" altLang="en-US" sz="2600" b="1" dirty="0">
              <a:solidFill>
                <a:srgbClr val="0070C0"/>
              </a:solidFill>
            </a:endParaRPr>
          </a:p>
          <a:p>
            <a:pPr marL="0" indent="0" algn="just" eaLnBrk="1" hangingPunct="1">
              <a:lnSpc>
                <a:spcPct val="90000"/>
              </a:lnSpc>
              <a:buFont typeface="Arial" panose="020B0604020202020204" pitchFamily="34" charset="0"/>
              <a:buNone/>
              <a:defRPr/>
            </a:pPr>
            <a:endParaRPr lang="en-US" altLang="en-US" sz="1000" dirty="0">
              <a:solidFill>
                <a:srgbClr val="C00000"/>
              </a:solidFill>
            </a:endParaRPr>
          </a:p>
          <a:p>
            <a:pPr algn="just" eaLnBrk="1" hangingPunct="1">
              <a:lnSpc>
                <a:spcPct val="90000"/>
              </a:lnSpc>
              <a:defRPr/>
            </a:pPr>
            <a:r>
              <a:rPr lang="en-US" altLang="en-US" sz="2600" b="1" dirty="0">
                <a:solidFill>
                  <a:srgbClr val="0070C0"/>
                </a:solidFill>
              </a:rPr>
              <a:t>To favor any Vendor, or to solicit or accept gratuities, favors, or anything of monetary value from any Vendor.</a:t>
            </a:r>
          </a:p>
          <a:p>
            <a:pPr algn="just" eaLnBrk="1" hangingPunct="1">
              <a:lnSpc>
                <a:spcPct val="90000"/>
              </a:lnSpc>
              <a:defRPr/>
            </a:pPr>
            <a:endParaRPr lang="en-US" altLang="en-US" sz="2800" b="1" dirty="0">
              <a:solidFill>
                <a:srgbClr val="0070C0"/>
              </a:solidFill>
            </a:endParaRPr>
          </a:p>
          <a:p>
            <a:pPr marL="0" indent="0" algn="just" eaLnBrk="1" hangingPunct="1">
              <a:lnSpc>
                <a:spcPct val="90000"/>
              </a:lnSpc>
              <a:buFont typeface="Arial" panose="020B0604020202020204" pitchFamily="34" charset="0"/>
              <a:buNone/>
              <a:defRPr/>
            </a:pPr>
            <a:endParaRPr lang="en-US" altLang="en-US" sz="2800" dirty="0">
              <a:solidFill>
                <a:srgbClr val="0070C0"/>
              </a:solidFill>
            </a:endParaRPr>
          </a:p>
          <a:p>
            <a:pPr marL="0" indent="0" algn="just" eaLnBrk="1" hangingPunct="1">
              <a:lnSpc>
                <a:spcPct val="90000"/>
              </a:lnSpc>
              <a:buFont typeface="Wingdings" panose="05000000000000000000" pitchFamily="2" charset="2"/>
              <a:buNone/>
              <a:defRPr/>
            </a:pPr>
            <a:r>
              <a:rPr lang="en-US" altLang="en-US" sz="500" dirty="0">
                <a:solidFill>
                  <a:srgbClr val="0070C0"/>
                </a:solidFill>
              </a:rPr>
              <a:t> </a:t>
            </a:r>
          </a:p>
          <a:p>
            <a:pPr marL="0" indent="0" eaLnBrk="1" hangingPunct="1">
              <a:lnSpc>
                <a:spcPct val="90000"/>
              </a:lnSpc>
              <a:buFont typeface="Wingdings" panose="05000000000000000000" pitchFamily="2" charset="2"/>
              <a:buNone/>
              <a:defRPr/>
            </a:pPr>
            <a:endParaRPr lang="en-US" altLang="en-US" sz="500" dirty="0">
              <a:solidFill>
                <a:srgbClr val="0070C0"/>
              </a:solidFill>
            </a:endParaRPr>
          </a:p>
          <a:p>
            <a:pPr marL="0" indent="0" eaLnBrk="1" hangingPunct="1">
              <a:lnSpc>
                <a:spcPct val="90000"/>
              </a:lnSpc>
              <a:buFont typeface="Arial" panose="020B0604020202020204" pitchFamily="34" charset="0"/>
              <a:buNone/>
              <a:defRPr/>
            </a:pPr>
            <a:endParaRPr lang="en-US" altLang="en-US" sz="2800" dirty="0">
              <a:solidFill>
                <a:srgbClr val="0070C0"/>
              </a:solidFill>
            </a:endParaRPr>
          </a:p>
        </p:txBody>
      </p:sp>
      <p:pic>
        <p:nvPicPr>
          <p:cNvPr id="39940" name="Picture 1">
            <a:extLst>
              <a:ext uri="{FF2B5EF4-FFF2-40B4-BE49-F238E27FC236}">
                <a16:creationId xmlns:a16="http://schemas.microsoft.com/office/drawing/2014/main" id="{65AC3A04-F106-5416-140B-9A3A07F709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657385">
            <a:off x="202407" y="221456"/>
            <a:ext cx="11191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31FE02E-0D3C-DC96-5C89-81ECCCB069DA}"/>
              </a:ext>
            </a:extLst>
          </p:cNvPr>
          <p:cNvSpPr>
            <a:spLocks noGrp="1"/>
          </p:cNvSpPr>
          <p:nvPr>
            <p:ph type="title"/>
          </p:nvPr>
        </p:nvSpPr>
        <p:spPr>
          <a:xfrm>
            <a:off x="0" y="-152400"/>
            <a:ext cx="9067800" cy="1676400"/>
          </a:xfrm>
        </p:spPr>
        <p:txBody>
          <a:bodyPr/>
          <a:lstStyle/>
          <a:p>
            <a:pPr eaLnBrk="1" hangingPunct="1">
              <a:defRPr/>
            </a:pPr>
            <a:r>
              <a:rPr lang="hr-HR" sz="4800" b="1" dirty="0">
                <a:solidFill>
                  <a:srgbClr val="C0000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Ethical procurement consideration</a:t>
            </a:r>
            <a:r>
              <a:rPr lang="en-US" sz="4800" b="1" dirty="0">
                <a:solidFill>
                  <a:srgbClr val="C0000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a:t>
            </a:r>
          </a:p>
        </p:txBody>
      </p:sp>
      <p:sp>
        <p:nvSpPr>
          <p:cNvPr id="3" name="Content Placeholder 2">
            <a:extLst>
              <a:ext uri="{FF2B5EF4-FFF2-40B4-BE49-F238E27FC236}">
                <a16:creationId xmlns:a16="http://schemas.microsoft.com/office/drawing/2014/main" id="{7A608B4F-91E5-7721-6943-71258CC0B2FD}"/>
              </a:ext>
            </a:extLst>
          </p:cNvPr>
          <p:cNvSpPr>
            <a:spLocks noGrp="1"/>
          </p:cNvSpPr>
          <p:nvPr>
            <p:ph idx="1"/>
          </p:nvPr>
        </p:nvSpPr>
        <p:spPr>
          <a:xfrm>
            <a:off x="152400" y="1524000"/>
            <a:ext cx="8686800" cy="4800600"/>
          </a:xfrm>
        </p:spPr>
        <p:txBody>
          <a:bodyPr rtlCol="0">
            <a:normAutofit fontScale="77500" lnSpcReduction="20000"/>
          </a:bodyPr>
          <a:lstStyle/>
          <a:p>
            <a:pPr marL="0" indent="0" algn="just" eaLnBrk="1" fontAlgn="auto" hangingPunct="1">
              <a:spcAft>
                <a:spcPts val="0"/>
              </a:spcAft>
              <a:buFontTx/>
              <a:buNone/>
              <a:defRPr/>
            </a:pPr>
            <a:r>
              <a:rPr lang="en-US" b="1" dirty="0">
                <a:solidFill>
                  <a:srgbClr val="0070C0"/>
                </a:solidFill>
              </a:rPr>
              <a:t>Our organizations</a:t>
            </a:r>
            <a:r>
              <a:rPr lang="hr-HR" b="1" dirty="0">
                <a:solidFill>
                  <a:srgbClr val="0070C0"/>
                </a:solidFill>
              </a:rPr>
              <a:t> must not engage with vendors who:</a:t>
            </a:r>
          </a:p>
          <a:p>
            <a:pPr algn="just" eaLnBrk="1" fontAlgn="auto" hangingPunct="1">
              <a:spcAft>
                <a:spcPts val="0"/>
              </a:spcAft>
              <a:buFont typeface="Wingdings" panose="05000000000000000000" pitchFamily="2" charset="2"/>
              <a:buChar char="Ø"/>
              <a:defRPr/>
            </a:pPr>
            <a:r>
              <a:rPr lang="hr-HR" dirty="0">
                <a:solidFill>
                  <a:srgbClr val="0070C0"/>
                </a:solidFill>
              </a:rPr>
              <a:t>abuse</a:t>
            </a:r>
            <a:r>
              <a:rPr lang="hr-HR" dirty="0"/>
              <a:t> </a:t>
            </a:r>
            <a:r>
              <a:rPr lang="hr-HR" dirty="0">
                <a:solidFill>
                  <a:srgbClr val="7030A0"/>
                </a:solidFill>
              </a:rPr>
              <a:t>child labor</a:t>
            </a:r>
            <a:r>
              <a:rPr lang="en-US" dirty="0">
                <a:solidFill>
                  <a:srgbClr val="7030A0"/>
                </a:solidFill>
              </a:rPr>
              <a:t> or forced labor,</a:t>
            </a:r>
            <a:endParaRPr lang="hr-HR" dirty="0">
              <a:solidFill>
                <a:srgbClr val="7030A0"/>
              </a:solidFill>
            </a:endParaRPr>
          </a:p>
          <a:p>
            <a:pPr algn="just" eaLnBrk="1" fontAlgn="auto" hangingPunct="1">
              <a:spcAft>
                <a:spcPts val="0"/>
              </a:spcAft>
              <a:buFont typeface="Wingdings" panose="05000000000000000000" pitchFamily="2" charset="2"/>
              <a:buChar char="Ø"/>
              <a:defRPr/>
            </a:pPr>
            <a:r>
              <a:rPr lang="hr-HR" dirty="0">
                <a:solidFill>
                  <a:srgbClr val="0070C0"/>
                </a:solidFill>
              </a:rPr>
              <a:t>engage in </a:t>
            </a:r>
            <a:r>
              <a:rPr lang="hr-HR" dirty="0">
                <a:solidFill>
                  <a:srgbClr val="7030A0"/>
                </a:solidFill>
              </a:rPr>
              <a:t>sales or manufacture of anti-personnel mines </a:t>
            </a:r>
            <a:r>
              <a:rPr lang="hr-HR" dirty="0">
                <a:solidFill>
                  <a:srgbClr val="0070C0"/>
                </a:solidFill>
              </a:rPr>
              <a:t>or their parts</a:t>
            </a:r>
            <a:r>
              <a:rPr lang="en-US" dirty="0">
                <a:solidFill>
                  <a:srgbClr val="0070C0"/>
                </a:solidFill>
              </a:rPr>
              <a:t>,</a:t>
            </a:r>
            <a:endParaRPr lang="hr-HR" dirty="0">
              <a:solidFill>
                <a:srgbClr val="0070C0"/>
              </a:solidFill>
            </a:endParaRPr>
          </a:p>
          <a:p>
            <a:pPr algn="just" eaLnBrk="1" fontAlgn="auto" hangingPunct="1">
              <a:spcAft>
                <a:spcPts val="0"/>
              </a:spcAft>
              <a:buFont typeface="Wingdings" panose="05000000000000000000" pitchFamily="2" charset="2"/>
              <a:buChar char="Ø"/>
              <a:defRPr/>
            </a:pPr>
            <a:r>
              <a:rPr lang="hr-HR" dirty="0">
                <a:solidFill>
                  <a:srgbClr val="0070C0"/>
                </a:solidFill>
              </a:rPr>
              <a:t>directly or indirectly </a:t>
            </a:r>
            <a:r>
              <a:rPr lang="hr-HR" dirty="0">
                <a:solidFill>
                  <a:srgbClr val="7030A0"/>
                </a:solidFill>
              </a:rPr>
              <a:t>violate UN sanctions</a:t>
            </a:r>
            <a:r>
              <a:rPr lang="en-US" dirty="0">
                <a:solidFill>
                  <a:srgbClr val="7030A0"/>
                </a:solidFill>
              </a:rPr>
              <a:t>, </a:t>
            </a:r>
            <a:r>
              <a:rPr lang="hr-HR" dirty="0">
                <a:solidFill>
                  <a:srgbClr val="7030A0"/>
                </a:solidFill>
              </a:rPr>
              <a:t>government sasctions </a:t>
            </a:r>
            <a:r>
              <a:rPr lang="en-US" dirty="0">
                <a:solidFill>
                  <a:srgbClr val="0070C0"/>
                </a:solidFill>
              </a:rPr>
              <a:t>or are involved in</a:t>
            </a:r>
            <a:r>
              <a:rPr lang="en-US" dirty="0">
                <a:solidFill>
                  <a:srgbClr val="7030A0"/>
                </a:solidFill>
              </a:rPr>
              <a:t> the support of terrorists,</a:t>
            </a:r>
            <a:endParaRPr lang="hr-HR" dirty="0">
              <a:solidFill>
                <a:srgbClr val="7030A0"/>
              </a:solidFill>
            </a:endParaRPr>
          </a:p>
          <a:p>
            <a:pPr algn="just" eaLnBrk="1" fontAlgn="auto" hangingPunct="1">
              <a:spcAft>
                <a:spcPts val="0"/>
              </a:spcAft>
              <a:buFont typeface="Wingdings" panose="05000000000000000000" pitchFamily="2" charset="2"/>
              <a:buChar char="Ø"/>
              <a:defRPr/>
            </a:pPr>
            <a:r>
              <a:rPr lang="hr-HR" dirty="0">
                <a:solidFill>
                  <a:srgbClr val="0070C0"/>
                </a:solidFill>
              </a:rPr>
              <a:t>engage in </a:t>
            </a:r>
            <a:r>
              <a:rPr lang="hr-HR" dirty="0">
                <a:solidFill>
                  <a:srgbClr val="7030A0"/>
                </a:solidFill>
              </a:rPr>
              <a:t>fraud</a:t>
            </a:r>
            <a:r>
              <a:rPr lang="en-US" dirty="0">
                <a:solidFill>
                  <a:srgbClr val="7030A0"/>
                </a:solidFill>
              </a:rPr>
              <a:t>, </a:t>
            </a:r>
            <a:r>
              <a:rPr lang="hr-HR" dirty="0">
                <a:solidFill>
                  <a:srgbClr val="7030A0"/>
                </a:solidFill>
              </a:rPr>
              <a:t>corruptive action</a:t>
            </a:r>
            <a:r>
              <a:rPr lang="en-US" dirty="0">
                <a:solidFill>
                  <a:srgbClr val="7030A0"/>
                </a:solidFill>
              </a:rPr>
              <a:t>, coercion or collusion.</a:t>
            </a:r>
            <a:endParaRPr lang="hr-HR" dirty="0">
              <a:solidFill>
                <a:srgbClr val="7030A0"/>
              </a:solidFill>
            </a:endParaRPr>
          </a:p>
          <a:p>
            <a:pPr eaLnBrk="1" fontAlgn="auto" hangingPunct="1">
              <a:spcAft>
                <a:spcPts val="0"/>
              </a:spcAft>
              <a:buFont typeface="Wingdings" panose="05000000000000000000" pitchFamily="2" charset="2"/>
              <a:buChar char="Ø"/>
              <a:defRPr/>
            </a:pPr>
            <a:endParaRPr lang="en-US" dirty="0">
              <a:solidFill>
                <a:srgbClr val="0070C0"/>
              </a:solidFill>
            </a:endParaRPr>
          </a:p>
          <a:p>
            <a:pPr marL="0" indent="0" algn="just" eaLnBrk="1" fontAlgn="auto" hangingPunct="1">
              <a:spcAft>
                <a:spcPts val="0"/>
              </a:spcAft>
              <a:buFontTx/>
              <a:buNone/>
              <a:defRPr/>
            </a:pPr>
            <a:r>
              <a:rPr lang="en-US" b="1" dirty="0">
                <a:solidFill>
                  <a:srgbClr val="0070C0"/>
                </a:solidFill>
              </a:rPr>
              <a:t>Our staff (and we individually)</a:t>
            </a:r>
            <a:r>
              <a:rPr lang="hr-HR" b="1" dirty="0">
                <a:solidFill>
                  <a:srgbClr val="0070C0"/>
                </a:solidFill>
              </a:rPr>
              <a:t> </a:t>
            </a:r>
            <a:r>
              <a:rPr lang="en-US" b="1" dirty="0">
                <a:solidFill>
                  <a:srgbClr val="C00000"/>
                </a:solidFill>
              </a:rPr>
              <a:t>must</a:t>
            </a:r>
            <a:r>
              <a:rPr lang="hr-HR" b="1" dirty="0">
                <a:solidFill>
                  <a:srgbClr val="C00000"/>
                </a:solidFill>
              </a:rPr>
              <a:t> avoid </a:t>
            </a:r>
            <a:r>
              <a:rPr lang="en-US" b="1" dirty="0">
                <a:solidFill>
                  <a:srgbClr val="C00000"/>
                </a:solidFill>
              </a:rPr>
              <a:t>any </a:t>
            </a:r>
            <a:r>
              <a:rPr lang="hr-HR" b="1" dirty="0">
                <a:solidFill>
                  <a:srgbClr val="C00000"/>
                </a:solidFill>
              </a:rPr>
              <a:t>conflict of interest</a:t>
            </a:r>
            <a:r>
              <a:rPr lang="hr-HR" dirty="0">
                <a:solidFill>
                  <a:srgbClr val="C00000"/>
                </a:solidFill>
              </a:rPr>
              <a:t> </a:t>
            </a:r>
            <a:r>
              <a:rPr lang="hr-HR" dirty="0">
                <a:solidFill>
                  <a:srgbClr val="0070C0"/>
                </a:solidFill>
              </a:rPr>
              <a:t>in procurement action</a:t>
            </a:r>
            <a:r>
              <a:rPr lang="en-US" dirty="0">
                <a:solidFill>
                  <a:srgbClr val="0070C0"/>
                </a:solidFill>
              </a:rPr>
              <a:t> </a:t>
            </a:r>
            <a:r>
              <a:rPr lang="en-US" b="1" dirty="0">
                <a:solidFill>
                  <a:srgbClr val="7030A0"/>
                </a:solidFill>
              </a:rPr>
              <a:t>between staff involved in procurement and vendors </a:t>
            </a:r>
            <a:r>
              <a:rPr lang="en-US" dirty="0">
                <a:solidFill>
                  <a:srgbClr val="0070C0"/>
                </a:solidFill>
              </a:rPr>
              <a:t>and</a:t>
            </a:r>
            <a:r>
              <a:rPr lang="en-US" dirty="0">
                <a:solidFill>
                  <a:srgbClr val="7030A0"/>
                </a:solidFill>
              </a:rPr>
              <a:t> </a:t>
            </a:r>
            <a:r>
              <a:rPr lang="en-US" b="1" dirty="0">
                <a:solidFill>
                  <a:srgbClr val="C00000"/>
                </a:solidFill>
              </a:rPr>
              <a:t>must always act in ethical, transparent and compliant manner while maintaining segregation of duties.</a:t>
            </a:r>
            <a:endParaRPr lang="hr-HR" dirty="0">
              <a:solidFill>
                <a:srgbClr val="7030A0"/>
              </a:solidFill>
            </a:endParaRP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26D39621-12B3-72C5-745E-17C35C0762DD}"/>
              </a:ext>
            </a:extLst>
          </p:cNvPr>
          <p:cNvSpPr>
            <a:spLocks noGrp="1" noChangeArrowheads="1"/>
          </p:cNvSpPr>
          <p:nvPr>
            <p:ph type="title"/>
          </p:nvPr>
        </p:nvSpPr>
        <p:spPr>
          <a:xfrm>
            <a:off x="-304800" y="0"/>
            <a:ext cx="9753600" cy="762000"/>
          </a:xfrm>
        </p:spPr>
        <p:txBody>
          <a:bodyPr/>
          <a:lstStyle/>
          <a:p>
            <a:pPr eaLnBrk="1" hangingPunct="1">
              <a:defRPr/>
            </a:pPr>
            <a:r>
              <a:rPr lang="en-US" altLang="en-US" sz="3800" b="1" dirty="0">
                <a:solidFill>
                  <a:srgbClr val="C00000"/>
                </a:solidFill>
                <a:effectLst>
                  <a:outerShdw blurRad="38100" dist="38100" dir="2700000" algn="tl">
                    <a:srgbClr val="000000"/>
                  </a:outerShdw>
                </a:effectLst>
                <a:ea typeface="+mn-ea"/>
                <a:cs typeface="Arial" charset="0"/>
              </a:rPr>
              <a:t>UNETHICAL BEHAVIOR WILL BE SANCTIONED!</a:t>
            </a:r>
          </a:p>
        </p:txBody>
      </p:sp>
      <p:sp>
        <p:nvSpPr>
          <p:cNvPr id="17411" name="Rectangle 1027">
            <a:extLst>
              <a:ext uri="{FF2B5EF4-FFF2-40B4-BE49-F238E27FC236}">
                <a16:creationId xmlns:a16="http://schemas.microsoft.com/office/drawing/2014/main" id="{CD9C0614-D5BC-64EE-8EE8-AE32D586E07D}"/>
              </a:ext>
            </a:extLst>
          </p:cNvPr>
          <p:cNvSpPr>
            <a:spLocks noGrp="1" noChangeArrowheads="1"/>
          </p:cNvSpPr>
          <p:nvPr>
            <p:ph type="body" sz="half" idx="1"/>
          </p:nvPr>
        </p:nvSpPr>
        <p:spPr>
          <a:xfrm>
            <a:off x="-76200" y="990600"/>
            <a:ext cx="9067800" cy="5867400"/>
          </a:xfrm>
        </p:spPr>
        <p:txBody>
          <a:bodyPr/>
          <a:lstStyle/>
          <a:p>
            <a:pPr algn="just" eaLnBrk="1" hangingPunct="1">
              <a:lnSpc>
                <a:spcPct val="90000"/>
              </a:lnSpc>
              <a:defRPr/>
            </a:pPr>
            <a:r>
              <a:rPr lang="en-US" altLang="en-US" sz="2600" b="1" dirty="0">
                <a:solidFill>
                  <a:srgbClr val="C00000"/>
                </a:solidFill>
              </a:rPr>
              <a:t>There is zero tolerance </a:t>
            </a:r>
            <a:r>
              <a:rPr lang="hr-HR" altLang="en-US" sz="2600" b="1" dirty="0">
                <a:solidFill>
                  <a:srgbClr val="C00000"/>
                </a:solidFill>
              </a:rPr>
              <a:t>by organization </a:t>
            </a:r>
            <a:r>
              <a:rPr lang="en-US" altLang="en-US" sz="2600" b="1" dirty="0">
                <a:solidFill>
                  <a:srgbClr val="C00000"/>
                </a:solidFill>
              </a:rPr>
              <a:t>for violation of the ethical Code of Conduct by any staff and vendors, and for any type of Conflict of Interest in procurement activities!</a:t>
            </a:r>
          </a:p>
          <a:p>
            <a:pPr marL="0" indent="0" algn="just" eaLnBrk="1" hangingPunct="1">
              <a:lnSpc>
                <a:spcPct val="90000"/>
              </a:lnSpc>
              <a:buFont typeface="Wingdings" panose="05000000000000000000" pitchFamily="2" charset="2"/>
              <a:buNone/>
              <a:defRPr/>
            </a:pPr>
            <a:endParaRPr lang="en-US" altLang="en-US" sz="800" b="1" dirty="0">
              <a:solidFill>
                <a:srgbClr val="0070C0"/>
              </a:solidFill>
            </a:endParaRPr>
          </a:p>
          <a:p>
            <a:pPr algn="just" eaLnBrk="1" hangingPunct="1">
              <a:lnSpc>
                <a:spcPct val="90000"/>
              </a:lnSpc>
              <a:defRPr/>
            </a:pPr>
            <a:r>
              <a:rPr lang="en-US" altLang="en-US" sz="2600" dirty="0">
                <a:solidFill>
                  <a:srgbClr val="0070C0"/>
                </a:solidFill>
              </a:rPr>
              <a:t>BE HONEST! Include all quotations received in the bid summary, with pricing exactly as quoted by vendors.  Do not conceal any received bid from the evaluation. </a:t>
            </a:r>
            <a:endParaRPr lang="hr-HR" altLang="en-US" sz="2600" dirty="0">
              <a:solidFill>
                <a:srgbClr val="0070C0"/>
              </a:solidFill>
            </a:endParaRPr>
          </a:p>
          <a:p>
            <a:pPr marL="0" indent="0" algn="just" eaLnBrk="1" hangingPunct="1">
              <a:lnSpc>
                <a:spcPct val="90000"/>
              </a:lnSpc>
              <a:buFont typeface="Arial" panose="020B0604020202020204" pitchFamily="34" charset="0"/>
              <a:buNone/>
              <a:defRPr/>
            </a:pPr>
            <a:endParaRPr lang="en-US" altLang="en-US" sz="800" dirty="0">
              <a:solidFill>
                <a:srgbClr val="0070C0"/>
              </a:solidFill>
            </a:endParaRPr>
          </a:p>
          <a:p>
            <a:pPr algn="just" eaLnBrk="1" hangingPunct="1">
              <a:lnSpc>
                <a:spcPct val="90000"/>
              </a:lnSpc>
              <a:defRPr/>
            </a:pPr>
            <a:r>
              <a:rPr lang="en-US" altLang="en-US" sz="2600" b="1" dirty="0">
                <a:solidFill>
                  <a:srgbClr val="C00000"/>
                </a:solidFill>
              </a:rPr>
              <a:t>If NOT acting ethically, disciplinary action will apply inclusive of possible employment termination.</a:t>
            </a:r>
            <a:endParaRPr lang="hr-HR" altLang="en-US" sz="2600" b="1" dirty="0">
              <a:solidFill>
                <a:srgbClr val="C00000"/>
              </a:solidFill>
            </a:endParaRPr>
          </a:p>
          <a:p>
            <a:pPr marL="0" indent="0" algn="just" eaLnBrk="1" hangingPunct="1">
              <a:lnSpc>
                <a:spcPct val="90000"/>
              </a:lnSpc>
              <a:buFont typeface="Arial" panose="020B0604020202020204" pitchFamily="34" charset="0"/>
              <a:buNone/>
              <a:defRPr/>
            </a:pPr>
            <a:endParaRPr lang="en-US" altLang="en-US" sz="800" b="1" dirty="0">
              <a:solidFill>
                <a:srgbClr val="C00000"/>
              </a:solidFill>
            </a:endParaRPr>
          </a:p>
          <a:p>
            <a:pPr algn="just" eaLnBrk="1" hangingPunct="1">
              <a:lnSpc>
                <a:spcPct val="90000"/>
              </a:lnSpc>
              <a:defRPr/>
            </a:pPr>
            <a:r>
              <a:rPr lang="en-US" altLang="en-US" sz="2600" dirty="0">
                <a:solidFill>
                  <a:srgbClr val="0070C0"/>
                </a:solidFill>
              </a:rPr>
              <a:t>If one takes personal profit, the whole organization suffers because of it, but mostly, our beneficiaries!</a:t>
            </a:r>
          </a:p>
          <a:p>
            <a:pPr marL="0" indent="0" algn="just" eaLnBrk="1" hangingPunct="1">
              <a:lnSpc>
                <a:spcPct val="90000"/>
              </a:lnSpc>
              <a:buFont typeface="Wingdings" panose="05000000000000000000" pitchFamily="2" charset="2"/>
              <a:buNone/>
              <a:defRPr/>
            </a:pPr>
            <a:endParaRPr lang="en-US" altLang="en-US" sz="800" dirty="0"/>
          </a:p>
          <a:p>
            <a:pPr algn="just" eaLnBrk="1" hangingPunct="1">
              <a:lnSpc>
                <a:spcPct val="90000"/>
              </a:lnSpc>
              <a:defRPr/>
            </a:pPr>
            <a:r>
              <a:rPr lang="en-US" altLang="en-US" sz="2600" b="1" dirty="0">
                <a:solidFill>
                  <a:srgbClr val="C00000"/>
                </a:solidFill>
              </a:rPr>
              <a:t>Our procurement and commodities management </a:t>
            </a:r>
          </a:p>
          <a:p>
            <a:pPr marL="0" indent="0" algn="just" eaLnBrk="1" hangingPunct="1">
              <a:lnSpc>
                <a:spcPct val="90000"/>
              </a:lnSpc>
              <a:buFont typeface="Arial" panose="020B0604020202020204" pitchFamily="34" charset="0"/>
              <a:buNone/>
              <a:defRPr/>
            </a:pPr>
            <a:r>
              <a:rPr lang="en-US" altLang="en-US" sz="2600" b="1" dirty="0">
                <a:solidFill>
                  <a:srgbClr val="C00000"/>
                </a:solidFill>
              </a:rPr>
              <a:t>     must be ethical, compliant and </a:t>
            </a:r>
            <a:r>
              <a:rPr lang="hr-HR" altLang="en-US" sz="2600" b="1" dirty="0">
                <a:solidFill>
                  <a:srgbClr val="C00000"/>
                </a:solidFill>
              </a:rPr>
              <a:t>transparent</a:t>
            </a:r>
            <a:endParaRPr lang="en-US" altLang="en-US" sz="2600" b="1" dirty="0">
              <a:solidFill>
                <a:srgbClr val="C00000"/>
              </a:solidFill>
            </a:endParaRPr>
          </a:p>
          <a:p>
            <a:pPr marL="0" indent="0" algn="just" eaLnBrk="1" hangingPunct="1">
              <a:lnSpc>
                <a:spcPct val="90000"/>
              </a:lnSpc>
              <a:buFont typeface="Arial" panose="020B0604020202020204" pitchFamily="34" charset="0"/>
              <a:buNone/>
              <a:defRPr/>
            </a:pPr>
            <a:r>
              <a:rPr lang="en-US" altLang="en-US" sz="2600" b="1" dirty="0">
                <a:solidFill>
                  <a:srgbClr val="C00000"/>
                </a:solidFill>
              </a:rPr>
              <a:t>     </a:t>
            </a:r>
            <a:r>
              <a:rPr lang="en-US" altLang="en-US" sz="2600" b="1" u="sng" dirty="0">
                <a:solidFill>
                  <a:srgbClr val="C00000"/>
                </a:solidFill>
              </a:rPr>
              <a:t>at all time</a:t>
            </a:r>
            <a:r>
              <a:rPr lang="en-US" altLang="en-US" sz="2600" b="1" dirty="0">
                <a:solidFill>
                  <a:srgbClr val="C00000"/>
                </a:solidFill>
              </a:rPr>
              <a:t>!</a:t>
            </a:r>
          </a:p>
        </p:txBody>
      </p:sp>
      <p:pic>
        <p:nvPicPr>
          <p:cNvPr id="43012" name="Picture 1029" descr="PE01476_">
            <a:extLst>
              <a:ext uri="{FF2B5EF4-FFF2-40B4-BE49-F238E27FC236}">
                <a16:creationId xmlns:a16="http://schemas.microsoft.com/office/drawing/2014/main" id="{AF8881C1-4050-A734-1258-41DC4A2717E2}"/>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315200" y="4868863"/>
            <a:ext cx="1828800" cy="198913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DB974A1-8624-7466-5802-F5ACC815FAEB}"/>
              </a:ext>
            </a:extLst>
          </p:cNvPr>
          <p:cNvSpPr>
            <a:spLocks noGrp="1" noChangeArrowheads="1"/>
          </p:cNvSpPr>
          <p:nvPr>
            <p:ph type="title"/>
          </p:nvPr>
        </p:nvSpPr>
        <p:spPr>
          <a:xfrm>
            <a:off x="33338" y="0"/>
            <a:ext cx="8196262" cy="1066800"/>
          </a:xfrm>
        </p:spPr>
        <p:txBody>
          <a:bodyPr/>
          <a:lstStyle/>
          <a:p>
            <a:pPr eaLnBrk="1" hangingPunct="1">
              <a:defRPr/>
            </a:pPr>
            <a:r>
              <a:rPr lang="en-US" altLang="en-US" sz="4000" b="1" dirty="0">
                <a:solidFill>
                  <a:srgbClr val="0070C0"/>
                </a:solidFill>
                <a:effectLst>
                  <a:outerShdw blurRad="38100" dist="38100" dir="2700000" algn="tl">
                    <a:srgbClr val="000000"/>
                  </a:outerShdw>
                </a:effectLst>
                <a:ea typeface="+mn-ea"/>
                <a:cs typeface="Arial" charset="0"/>
              </a:rPr>
              <a:t>A few general points on Procurement</a:t>
            </a:r>
          </a:p>
        </p:txBody>
      </p:sp>
      <p:sp>
        <p:nvSpPr>
          <p:cNvPr id="18435" name="Rectangle 4">
            <a:extLst>
              <a:ext uri="{FF2B5EF4-FFF2-40B4-BE49-F238E27FC236}">
                <a16:creationId xmlns:a16="http://schemas.microsoft.com/office/drawing/2014/main" id="{AF457C0D-38AA-2A07-17FB-9238B73568C2}"/>
              </a:ext>
            </a:extLst>
          </p:cNvPr>
          <p:cNvSpPr>
            <a:spLocks noGrp="1" noChangeArrowheads="1"/>
          </p:cNvSpPr>
          <p:nvPr>
            <p:ph type="body" sz="half" idx="2"/>
          </p:nvPr>
        </p:nvSpPr>
        <p:spPr>
          <a:xfrm>
            <a:off x="152400" y="990600"/>
            <a:ext cx="8610600" cy="5791200"/>
          </a:xfrm>
        </p:spPr>
        <p:txBody>
          <a:bodyPr/>
          <a:lstStyle/>
          <a:p>
            <a:pPr algn="just" eaLnBrk="1" hangingPunct="1">
              <a:lnSpc>
                <a:spcPct val="90000"/>
              </a:lnSpc>
              <a:defRPr/>
            </a:pPr>
            <a:r>
              <a:rPr lang="en-US" altLang="en-US" sz="2300" b="1" dirty="0">
                <a:solidFill>
                  <a:srgbClr val="0070C0"/>
                </a:solidFill>
              </a:rPr>
              <a:t>Logistics / Procurement should be the last one in the chain of the PR to receive acknowledgement of the task!</a:t>
            </a:r>
          </a:p>
          <a:p>
            <a:pPr marL="0" indent="0" algn="just" eaLnBrk="1" hangingPunct="1">
              <a:lnSpc>
                <a:spcPct val="90000"/>
              </a:lnSpc>
              <a:buFont typeface="Arial" panose="020B0604020202020204" pitchFamily="34" charset="0"/>
              <a:buNone/>
              <a:defRPr/>
            </a:pPr>
            <a:r>
              <a:rPr lang="en-US" altLang="en-US" sz="500" dirty="0">
                <a:solidFill>
                  <a:srgbClr val="0070C0"/>
                </a:solidFill>
              </a:rPr>
              <a:t> </a:t>
            </a:r>
          </a:p>
          <a:p>
            <a:pPr algn="just" eaLnBrk="1" hangingPunct="1">
              <a:lnSpc>
                <a:spcPct val="90000"/>
              </a:lnSpc>
              <a:defRPr/>
            </a:pPr>
            <a:r>
              <a:rPr lang="en-US" altLang="en-US" sz="2300" b="1" dirty="0">
                <a:solidFill>
                  <a:srgbClr val="0070C0"/>
                </a:solidFill>
              </a:rPr>
              <a:t>The Requestor</a:t>
            </a:r>
            <a:r>
              <a:rPr lang="en-US" altLang="en-US" sz="2300" dirty="0">
                <a:solidFill>
                  <a:srgbClr val="0070C0"/>
                </a:solidFill>
              </a:rPr>
              <a:t> (or Project Manager</a:t>
            </a:r>
            <a:r>
              <a:rPr lang="hr-HR" altLang="en-US" sz="2300" dirty="0">
                <a:solidFill>
                  <a:srgbClr val="0070C0"/>
                </a:solidFill>
              </a:rPr>
              <a:t> </a:t>
            </a:r>
            <a:r>
              <a:rPr lang="en-US" altLang="en-US" sz="2300" dirty="0">
                <a:solidFill>
                  <a:srgbClr val="0070C0"/>
                </a:solidFill>
              </a:rPr>
              <a:t>/</a:t>
            </a:r>
            <a:r>
              <a:rPr lang="hr-HR" altLang="en-US" sz="2300" dirty="0">
                <a:solidFill>
                  <a:srgbClr val="0070C0"/>
                </a:solidFill>
              </a:rPr>
              <a:t> </a:t>
            </a:r>
            <a:r>
              <a:rPr lang="en-US" altLang="en-US" sz="2300" dirty="0">
                <a:solidFill>
                  <a:srgbClr val="0070C0"/>
                </a:solidFill>
              </a:rPr>
              <a:t>D</a:t>
            </a:r>
            <a:r>
              <a:rPr lang="hr-HR" altLang="en-US" sz="2300" dirty="0">
                <a:solidFill>
                  <a:srgbClr val="0070C0"/>
                </a:solidFill>
              </a:rPr>
              <a:t>epartment</a:t>
            </a:r>
            <a:r>
              <a:rPr lang="en-US" altLang="en-US" sz="2300" dirty="0">
                <a:solidFill>
                  <a:srgbClr val="0070C0"/>
                </a:solidFill>
              </a:rPr>
              <a:t> Manager) </a:t>
            </a:r>
            <a:r>
              <a:rPr lang="en-US" altLang="en-US" sz="2300" b="1" dirty="0">
                <a:solidFill>
                  <a:srgbClr val="0070C0"/>
                </a:solidFill>
              </a:rPr>
              <a:t>initiates the procurement through PR and collects approval signatures from authorized program and finance staff!</a:t>
            </a:r>
            <a:r>
              <a:rPr lang="hr-HR" altLang="en-US" sz="2300" b="1" dirty="0">
                <a:solidFill>
                  <a:srgbClr val="0070C0"/>
                </a:solidFill>
              </a:rPr>
              <a:t> </a:t>
            </a:r>
          </a:p>
          <a:p>
            <a:pPr marL="0" indent="0" algn="just" eaLnBrk="1" hangingPunct="1">
              <a:lnSpc>
                <a:spcPct val="90000"/>
              </a:lnSpc>
              <a:buFont typeface="Arial" panose="020B0604020202020204" pitchFamily="34" charset="0"/>
              <a:buNone/>
              <a:defRPr/>
            </a:pPr>
            <a:endParaRPr lang="en-US" altLang="en-US" sz="500" b="1" dirty="0">
              <a:solidFill>
                <a:srgbClr val="0070C0"/>
              </a:solidFill>
            </a:endParaRPr>
          </a:p>
          <a:p>
            <a:pPr algn="just" eaLnBrk="1" hangingPunct="1">
              <a:lnSpc>
                <a:spcPct val="90000"/>
              </a:lnSpc>
              <a:defRPr/>
            </a:pPr>
            <a:r>
              <a:rPr lang="en-US" altLang="en-US" sz="2300" b="1" dirty="0">
                <a:solidFill>
                  <a:srgbClr val="0070C0"/>
                </a:solidFill>
              </a:rPr>
              <a:t>Procurement Officers enter PRs in Procurement Tracking Sheet – PTS</a:t>
            </a:r>
            <a:r>
              <a:rPr lang="en-US" altLang="en-US" sz="2300" dirty="0">
                <a:solidFill>
                  <a:srgbClr val="0070C0"/>
                </a:solidFill>
              </a:rPr>
              <a:t> and updates progress and share P</a:t>
            </a:r>
            <a:r>
              <a:rPr lang="hr-HR" altLang="en-US" sz="2300" dirty="0">
                <a:solidFill>
                  <a:srgbClr val="0070C0"/>
                </a:solidFill>
              </a:rPr>
              <a:t>TS </a:t>
            </a:r>
            <a:r>
              <a:rPr lang="en-US" altLang="en-US" sz="2300" dirty="0">
                <a:solidFill>
                  <a:srgbClr val="0070C0"/>
                </a:solidFill>
              </a:rPr>
              <a:t>regularly.</a:t>
            </a:r>
          </a:p>
          <a:p>
            <a:pPr algn="just" eaLnBrk="1" hangingPunct="1">
              <a:lnSpc>
                <a:spcPct val="90000"/>
              </a:lnSpc>
              <a:defRPr/>
            </a:pPr>
            <a:endParaRPr lang="en-US" altLang="en-US" sz="500" dirty="0">
              <a:solidFill>
                <a:srgbClr val="0070C0"/>
              </a:solidFill>
            </a:endParaRPr>
          </a:p>
          <a:p>
            <a:pPr algn="just" eaLnBrk="1" hangingPunct="1">
              <a:lnSpc>
                <a:spcPct val="90000"/>
              </a:lnSpc>
              <a:defRPr/>
            </a:pPr>
            <a:r>
              <a:rPr lang="en-US" altLang="en-US" sz="2300" b="1" dirty="0">
                <a:solidFill>
                  <a:srgbClr val="C00000"/>
                </a:solidFill>
              </a:rPr>
              <a:t>Cheapest is not ALWAYS the best price </a:t>
            </a:r>
            <a:r>
              <a:rPr lang="en-US" altLang="en-US" sz="2300" dirty="0">
                <a:solidFill>
                  <a:srgbClr val="C00000"/>
                </a:solidFill>
              </a:rPr>
              <a:t>(account for vendor’s eligibility, delivery timeline, minimum specification met and price, as well as any other important factor for best buy)!</a:t>
            </a:r>
            <a:endParaRPr lang="hr-HR" altLang="en-US" sz="2300" dirty="0">
              <a:solidFill>
                <a:srgbClr val="C00000"/>
              </a:solidFill>
            </a:endParaRPr>
          </a:p>
          <a:p>
            <a:pPr marL="0" indent="0" algn="just" eaLnBrk="1" hangingPunct="1">
              <a:lnSpc>
                <a:spcPct val="90000"/>
              </a:lnSpc>
              <a:buFont typeface="Arial" panose="020B0604020202020204" pitchFamily="34" charset="0"/>
              <a:buNone/>
              <a:defRPr/>
            </a:pPr>
            <a:endParaRPr lang="en-US" altLang="en-US" sz="500" dirty="0">
              <a:solidFill>
                <a:srgbClr val="C00000"/>
              </a:solidFill>
            </a:endParaRPr>
          </a:p>
          <a:p>
            <a:pPr algn="just" eaLnBrk="1" hangingPunct="1">
              <a:lnSpc>
                <a:spcPct val="90000"/>
              </a:lnSpc>
              <a:defRPr/>
            </a:pPr>
            <a:r>
              <a:rPr lang="en-US" altLang="en-US" sz="2300" b="1" dirty="0">
                <a:solidFill>
                  <a:srgbClr val="0070C0"/>
                </a:solidFill>
              </a:rPr>
              <a:t>Cherry picking </a:t>
            </a:r>
            <a:r>
              <a:rPr lang="en-US" altLang="en-US" sz="2300" dirty="0">
                <a:solidFill>
                  <a:srgbClr val="0070C0"/>
                </a:solidFill>
              </a:rPr>
              <a:t>(split</a:t>
            </a:r>
            <a:r>
              <a:rPr lang="hr-HR" altLang="en-US" sz="2300" dirty="0">
                <a:solidFill>
                  <a:srgbClr val="0070C0"/>
                </a:solidFill>
              </a:rPr>
              <a:t>ting of</a:t>
            </a:r>
            <a:r>
              <a:rPr lang="en-US" altLang="en-US" sz="2300" dirty="0">
                <a:solidFill>
                  <a:srgbClr val="0070C0"/>
                </a:solidFill>
              </a:rPr>
              <a:t> order</a:t>
            </a:r>
            <a:r>
              <a:rPr lang="hr-HR" altLang="en-US" sz="2300" dirty="0">
                <a:solidFill>
                  <a:srgbClr val="0070C0"/>
                </a:solidFill>
              </a:rPr>
              <a:t> to two or more vendors to gain cost or delivery time benefit</a:t>
            </a:r>
            <a:r>
              <a:rPr lang="en-US" altLang="en-US" sz="2300" dirty="0">
                <a:solidFill>
                  <a:srgbClr val="0070C0"/>
                </a:solidFill>
              </a:rPr>
              <a:t>) </a:t>
            </a:r>
            <a:r>
              <a:rPr lang="hr-HR" altLang="en-US" sz="2300" b="1" dirty="0">
                <a:solidFill>
                  <a:srgbClr val="7030A0"/>
                </a:solidFill>
              </a:rPr>
              <a:t>is recommended only when </a:t>
            </a:r>
            <a:r>
              <a:rPr lang="en-US" altLang="en-US" sz="2300" b="1" dirty="0">
                <a:solidFill>
                  <a:srgbClr val="7030A0"/>
                </a:solidFill>
              </a:rPr>
              <a:t>order</a:t>
            </a:r>
            <a:r>
              <a:rPr lang="hr-HR" altLang="en-US" sz="2300" b="1" dirty="0">
                <a:solidFill>
                  <a:srgbClr val="7030A0"/>
                </a:solidFill>
              </a:rPr>
              <a:t>ing</a:t>
            </a:r>
            <a:r>
              <a:rPr lang="en-US" altLang="en-US" sz="2300" b="1" dirty="0">
                <a:solidFill>
                  <a:srgbClr val="7030A0"/>
                </a:solidFill>
              </a:rPr>
              <a:t> </a:t>
            </a:r>
            <a:r>
              <a:rPr lang="hr-HR" altLang="en-US" sz="2300" b="1" dirty="0">
                <a:solidFill>
                  <a:srgbClr val="7030A0"/>
                </a:solidFill>
              </a:rPr>
              <a:t>from </a:t>
            </a:r>
            <a:r>
              <a:rPr lang="en-US" altLang="en-US" sz="2300" b="1" dirty="0">
                <a:solidFill>
                  <a:srgbClr val="7030A0"/>
                </a:solidFill>
              </a:rPr>
              <a:t>few vendors can bring reasonable savings</a:t>
            </a:r>
            <a:r>
              <a:rPr lang="hr-HR" altLang="en-US" sz="2300" b="1" dirty="0">
                <a:solidFill>
                  <a:srgbClr val="7030A0"/>
                </a:solidFill>
              </a:rPr>
              <a:t> </a:t>
            </a:r>
            <a:r>
              <a:rPr lang="hr-HR" altLang="en-US" sz="2300" dirty="0">
                <a:solidFill>
                  <a:srgbClr val="7030A0"/>
                </a:solidFill>
              </a:rPr>
              <a:t>compared to ordering from single, overall best vendor</a:t>
            </a:r>
            <a:r>
              <a:rPr lang="en-US" altLang="en-US" sz="2300" dirty="0">
                <a:solidFill>
                  <a:srgbClr val="7030A0"/>
                </a:solidFill>
              </a:rPr>
              <a:t>.</a:t>
            </a:r>
            <a:r>
              <a:rPr lang="en-US" altLang="en-US" sz="2300" dirty="0">
                <a:solidFill>
                  <a:srgbClr val="0070C0"/>
                </a:solidFill>
              </a:rPr>
              <a:t> </a:t>
            </a:r>
            <a:r>
              <a:rPr lang="hr-HR" altLang="en-US" sz="2300" b="1" dirty="0">
                <a:solidFill>
                  <a:srgbClr val="C00000"/>
                </a:solidFill>
              </a:rPr>
              <a:t>Otherwise, as</a:t>
            </a:r>
            <a:r>
              <a:rPr lang="en-US" altLang="en-US" sz="2300" b="1" dirty="0">
                <a:solidFill>
                  <a:srgbClr val="C00000"/>
                </a:solidFill>
              </a:rPr>
              <a:t> a rule, </a:t>
            </a:r>
            <a:r>
              <a:rPr lang="hr-HR" altLang="en-US" sz="2300" b="1" dirty="0">
                <a:solidFill>
                  <a:srgbClr val="C00000"/>
                </a:solidFill>
              </a:rPr>
              <a:t>Vendor with </a:t>
            </a:r>
            <a:r>
              <a:rPr lang="en-US" altLang="en-US" sz="2300" b="1" dirty="0">
                <a:solidFill>
                  <a:srgbClr val="C00000"/>
                </a:solidFill>
              </a:rPr>
              <a:t>the best overall bid for entire </a:t>
            </a:r>
            <a:r>
              <a:rPr lang="hr-HR" altLang="en-US" sz="2300" b="1" dirty="0">
                <a:solidFill>
                  <a:srgbClr val="C00000"/>
                </a:solidFill>
              </a:rPr>
              <a:t>items </a:t>
            </a:r>
            <a:r>
              <a:rPr lang="en-US" altLang="en-US" sz="2300" b="1" dirty="0">
                <a:solidFill>
                  <a:srgbClr val="C00000"/>
                </a:solidFill>
              </a:rPr>
              <a:t>list wins </a:t>
            </a:r>
            <a:r>
              <a:rPr lang="hr-HR" altLang="en-US" sz="2300" b="1" dirty="0">
                <a:solidFill>
                  <a:srgbClr val="C00000"/>
                </a:solidFill>
              </a:rPr>
              <a:t>PO or Contract</a:t>
            </a:r>
            <a:r>
              <a:rPr lang="en-US" altLang="en-US" sz="2300" b="1" dirty="0">
                <a:solidFill>
                  <a:srgbClr val="C00000"/>
                </a:solidFill>
              </a:rPr>
              <a:t>! </a:t>
            </a:r>
          </a:p>
        </p:txBody>
      </p:sp>
      <p:pic>
        <p:nvPicPr>
          <p:cNvPr id="44036" name="Picture 5" descr="BD07153_">
            <a:extLst>
              <a:ext uri="{FF2B5EF4-FFF2-40B4-BE49-F238E27FC236}">
                <a16:creationId xmlns:a16="http://schemas.microsoft.com/office/drawing/2014/main" id="{2D9A1F4F-EF63-CAEB-2011-412EE34FEA2A}"/>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283575" y="3175"/>
            <a:ext cx="873125" cy="11398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4B71CFE-6015-0306-D72D-195CBA5C22E5}"/>
              </a:ext>
            </a:extLst>
          </p:cNvPr>
          <p:cNvSpPr>
            <a:spLocks noGrp="1" noChangeArrowheads="1"/>
          </p:cNvSpPr>
          <p:nvPr>
            <p:ph type="title"/>
          </p:nvPr>
        </p:nvSpPr>
        <p:spPr>
          <a:xfrm>
            <a:off x="-152400" y="0"/>
            <a:ext cx="9448800" cy="1295400"/>
          </a:xfrm>
        </p:spPr>
        <p:txBody>
          <a:bodyPr/>
          <a:lstStyle/>
          <a:p>
            <a:pPr eaLnBrk="1" hangingPunct="1">
              <a:defRPr/>
            </a:pPr>
            <a:r>
              <a:rPr lang="en-US" altLang="en-US" sz="4000" b="1" dirty="0">
                <a:solidFill>
                  <a:srgbClr val="0070C0"/>
                </a:solidFill>
                <a:effectLst>
                  <a:outerShdw blurRad="38100" dist="38100" dir="2700000" algn="tl">
                    <a:srgbClr val="000000"/>
                  </a:outerShdw>
                </a:effectLst>
                <a:ea typeface="+mn-ea"/>
                <a:cs typeface="Arial" charset="0"/>
              </a:rPr>
              <a:t>B. Acquisition of goods through Donation (Gift in Kind - GIK)   </a:t>
            </a:r>
          </a:p>
        </p:txBody>
      </p:sp>
      <p:sp>
        <p:nvSpPr>
          <p:cNvPr id="46083" name="Rectangle 3">
            <a:extLst>
              <a:ext uri="{FF2B5EF4-FFF2-40B4-BE49-F238E27FC236}">
                <a16:creationId xmlns:a16="http://schemas.microsoft.com/office/drawing/2014/main" id="{73DE2BF7-B282-B312-2B04-6F95788A9EB9}"/>
              </a:ext>
            </a:extLst>
          </p:cNvPr>
          <p:cNvSpPr>
            <a:spLocks noGrp="1"/>
          </p:cNvSpPr>
          <p:nvPr>
            <p:ph type="body" idx="1"/>
          </p:nvPr>
        </p:nvSpPr>
        <p:spPr>
          <a:xfrm>
            <a:off x="0" y="1447800"/>
            <a:ext cx="8915400" cy="5257800"/>
          </a:xfrm>
        </p:spPr>
        <p:txBody>
          <a:bodyPr/>
          <a:lstStyle/>
          <a:p>
            <a:pPr algn="just" eaLnBrk="1" hangingPunct="1">
              <a:lnSpc>
                <a:spcPct val="90000"/>
              </a:lnSpc>
            </a:pPr>
            <a:r>
              <a:rPr lang="en-US" altLang="en-US" b="1">
                <a:solidFill>
                  <a:srgbClr val="0070C0"/>
                </a:solidFill>
              </a:rPr>
              <a:t>After receipt of the donation locally, or after customs clearance in case of the international shipment, goods are received</a:t>
            </a:r>
            <a:r>
              <a:rPr lang="hr-HR" altLang="en-US" b="1">
                <a:solidFill>
                  <a:srgbClr val="0070C0"/>
                </a:solidFill>
              </a:rPr>
              <a:t>,</a:t>
            </a:r>
            <a:r>
              <a:rPr lang="en-US" altLang="en-US" b="1">
                <a:solidFill>
                  <a:srgbClr val="0070C0"/>
                </a:solidFill>
              </a:rPr>
              <a:t> and quality checked. </a:t>
            </a:r>
            <a:r>
              <a:rPr lang="en-US" altLang="en-US">
                <a:solidFill>
                  <a:srgbClr val="0070C0"/>
                </a:solidFill>
              </a:rPr>
              <a:t>Process is documented through Goods Received Note.</a:t>
            </a:r>
          </a:p>
          <a:p>
            <a:pPr algn="just" eaLnBrk="1" hangingPunct="1">
              <a:lnSpc>
                <a:spcPct val="90000"/>
              </a:lnSpc>
            </a:pPr>
            <a:r>
              <a:rPr lang="en-US" altLang="en-US">
                <a:solidFill>
                  <a:srgbClr val="0070C0"/>
                </a:solidFill>
              </a:rPr>
              <a:t>Goods are taken into stock and registered in stock records just like any purchased goods.</a:t>
            </a:r>
          </a:p>
          <a:p>
            <a:pPr algn="just" eaLnBrk="1" hangingPunct="1">
              <a:lnSpc>
                <a:spcPct val="90000"/>
              </a:lnSpc>
            </a:pPr>
            <a:r>
              <a:rPr lang="en-US" altLang="en-US" b="1">
                <a:solidFill>
                  <a:srgbClr val="7030A0"/>
                </a:solidFill>
              </a:rPr>
              <a:t>All commodities must be tracked until end use with every step in the process documented, including end use / handover to beneficiaries.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CA9FE25-BD84-B47B-D33F-254B5A9E3743}"/>
              </a:ext>
            </a:extLst>
          </p:cNvPr>
          <p:cNvSpPr>
            <a:spLocks noGrp="1" noChangeArrowheads="1"/>
          </p:cNvSpPr>
          <p:nvPr>
            <p:ph type="title"/>
          </p:nvPr>
        </p:nvSpPr>
        <p:spPr>
          <a:xfrm>
            <a:off x="-152400" y="0"/>
            <a:ext cx="9296400" cy="8382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C. Goods received through internal transfer</a:t>
            </a:r>
          </a:p>
        </p:txBody>
      </p:sp>
      <p:sp>
        <p:nvSpPr>
          <p:cNvPr id="21507" name="Rectangle 3">
            <a:extLst>
              <a:ext uri="{FF2B5EF4-FFF2-40B4-BE49-F238E27FC236}">
                <a16:creationId xmlns:a16="http://schemas.microsoft.com/office/drawing/2014/main" id="{BB2EE66D-73D0-F403-5D8F-F2B6AF1A4E83}"/>
              </a:ext>
            </a:extLst>
          </p:cNvPr>
          <p:cNvSpPr>
            <a:spLocks noGrp="1" noChangeArrowheads="1"/>
          </p:cNvSpPr>
          <p:nvPr>
            <p:ph type="body" idx="1"/>
          </p:nvPr>
        </p:nvSpPr>
        <p:spPr>
          <a:xfrm>
            <a:off x="76200" y="762000"/>
            <a:ext cx="8915400" cy="5867400"/>
          </a:xfrm>
        </p:spPr>
        <p:txBody>
          <a:bodyPr/>
          <a:lstStyle/>
          <a:p>
            <a:pPr algn="just" eaLnBrk="1" hangingPunct="1">
              <a:defRPr/>
            </a:pPr>
            <a:r>
              <a:rPr lang="en-US" altLang="en-US" sz="2800" b="1" dirty="0">
                <a:solidFill>
                  <a:srgbClr val="0070C0"/>
                </a:solidFill>
              </a:rPr>
              <a:t>Goods are sent with Waybill </a:t>
            </a:r>
            <a:r>
              <a:rPr lang="en-US" altLang="en-US" sz="2800" dirty="0">
                <a:solidFill>
                  <a:srgbClr val="0070C0"/>
                </a:solidFill>
              </a:rPr>
              <a:t>to any organization internal location.</a:t>
            </a:r>
          </a:p>
          <a:p>
            <a:pPr algn="just" eaLnBrk="1" hangingPunct="1">
              <a:defRPr/>
            </a:pPr>
            <a:r>
              <a:rPr lang="en-US" altLang="en-US" sz="2800" b="1" dirty="0">
                <a:solidFill>
                  <a:srgbClr val="0070C0"/>
                </a:solidFill>
              </a:rPr>
              <a:t>Goods received with a Goods Received Note (GRN) or signed Waybill if received outside Warehouse</a:t>
            </a:r>
            <a:r>
              <a:rPr lang="en-US" altLang="en-US" sz="2800" dirty="0">
                <a:solidFill>
                  <a:srgbClr val="0070C0"/>
                </a:solidFill>
              </a:rPr>
              <a:t> and sender notified of goods receipt.</a:t>
            </a:r>
          </a:p>
          <a:p>
            <a:pPr algn="just" eaLnBrk="1" hangingPunct="1">
              <a:defRPr/>
            </a:pPr>
            <a:r>
              <a:rPr lang="en-US" altLang="en-US" sz="2800" b="1" dirty="0">
                <a:solidFill>
                  <a:srgbClr val="7030A0"/>
                </a:solidFill>
              </a:rPr>
              <a:t>Goods taken into stock and registered on Stock / Bin Cards and Stock Ledger/Report, or registered in distribution point records.</a:t>
            </a:r>
          </a:p>
          <a:p>
            <a:pPr algn="just" eaLnBrk="1" hangingPunct="1">
              <a:defRPr/>
            </a:pPr>
            <a:r>
              <a:rPr lang="en-US" altLang="en-US" sz="2800" b="1" dirty="0">
                <a:solidFill>
                  <a:srgbClr val="C00000"/>
                </a:solidFill>
              </a:rPr>
              <a:t>Transfer all info about item and project to receiving location</a:t>
            </a:r>
            <a:r>
              <a:rPr lang="hr-HR" altLang="en-US" sz="2800" b="1" dirty="0">
                <a:solidFill>
                  <a:srgbClr val="C00000"/>
                </a:solidFill>
              </a:rPr>
              <a:t>, including batch and expiry date if applicable</a:t>
            </a:r>
            <a:r>
              <a:rPr lang="en-US" altLang="en-US" sz="2800" b="1" dirty="0">
                <a:solidFill>
                  <a:srgbClr val="C00000"/>
                </a:solidFill>
              </a:rPr>
              <a:t>!</a:t>
            </a:r>
          </a:p>
          <a:p>
            <a:pPr marL="0" indent="0" algn="just" eaLnBrk="1" hangingPunct="1">
              <a:buFont typeface="Arial" panose="020B0604020202020204" pitchFamily="34" charset="0"/>
              <a:buNone/>
              <a:defRPr/>
            </a:pPr>
            <a:r>
              <a:rPr lang="en-US" altLang="en-US" sz="2800" b="1" u="sng" dirty="0">
                <a:solidFill>
                  <a:srgbClr val="0070C0"/>
                </a:solidFill>
              </a:rPr>
              <a:t>G</a:t>
            </a:r>
            <a:r>
              <a:rPr lang="hr-HR" altLang="en-US" sz="2800" b="1" u="sng" dirty="0">
                <a:solidFill>
                  <a:srgbClr val="0070C0"/>
                </a:solidFill>
              </a:rPr>
              <a:t>eneral</a:t>
            </a:r>
            <a:r>
              <a:rPr lang="en-US" altLang="en-US" sz="2800" b="1" u="sng" dirty="0">
                <a:solidFill>
                  <a:srgbClr val="0070C0"/>
                </a:solidFill>
              </a:rPr>
              <a:t> </a:t>
            </a:r>
            <a:r>
              <a:rPr lang="hr-HR" altLang="en-US" sz="2800" b="1" u="sng" dirty="0">
                <a:solidFill>
                  <a:srgbClr val="0070C0"/>
                </a:solidFill>
              </a:rPr>
              <a:t>Note</a:t>
            </a:r>
            <a:r>
              <a:rPr lang="en-US" altLang="en-US" sz="2800" b="1" u="sng" dirty="0">
                <a:solidFill>
                  <a:srgbClr val="0070C0"/>
                </a:solidFill>
              </a:rPr>
              <a:t>:</a:t>
            </a:r>
            <a:r>
              <a:rPr lang="en-US" altLang="en-US" sz="2800" b="1" dirty="0">
                <a:solidFill>
                  <a:srgbClr val="0070C0"/>
                </a:solidFill>
              </a:rPr>
              <a:t> </a:t>
            </a:r>
            <a:r>
              <a:rPr lang="en-US" altLang="en-US" sz="2800" b="1" dirty="0">
                <a:solidFill>
                  <a:srgbClr val="7030A0"/>
                </a:solidFill>
              </a:rPr>
              <a:t>Make sure all boxes are originally sealed, otherwise, count individual content immediately as there might be loss during transport phase.</a:t>
            </a:r>
          </a:p>
          <a:p>
            <a:pPr eaLnBrk="1" hangingPunct="1">
              <a:buFont typeface="Wingdings" panose="05000000000000000000" pitchFamily="2" charset="2"/>
              <a:buNone/>
              <a:defRPr/>
            </a:pPr>
            <a:endParaRPr lang="en-US" altLang="en-US" sz="2800" dirty="0">
              <a:solidFill>
                <a:srgbClr val="0070C0"/>
              </a:solidFill>
            </a:endParaRPr>
          </a:p>
          <a:p>
            <a:pPr eaLnBrk="1" hangingPunct="1">
              <a:defRPr/>
            </a:pPr>
            <a:endParaRPr lang="en-US" altLang="en-US" sz="2800" dirty="0"/>
          </a:p>
          <a:p>
            <a:pPr eaLnBrk="1" hangingPunct="1">
              <a:defRPr/>
            </a:pPr>
            <a:endParaRPr lang="en-US"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4324946-F967-4921-2209-4499804FE383}"/>
              </a:ext>
            </a:extLst>
          </p:cNvPr>
          <p:cNvSpPr>
            <a:spLocks noGrp="1" noChangeArrowheads="1"/>
          </p:cNvSpPr>
          <p:nvPr>
            <p:ph type="title"/>
          </p:nvPr>
        </p:nvSpPr>
        <p:spPr>
          <a:xfrm>
            <a:off x="-609600" y="-7938"/>
            <a:ext cx="10058400" cy="617538"/>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Essential forms for audit trail:</a:t>
            </a:r>
          </a:p>
        </p:txBody>
      </p:sp>
      <p:sp>
        <p:nvSpPr>
          <p:cNvPr id="48131" name="Rectangle 3">
            <a:extLst>
              <a:ext uri="{FF2B5EF4-FFF2-40B4-BE49-F238E27FC236}">
                <a16:creationId xmlns:a16="http://schemas.microsoft.com/office/drawing/2014/main" id="{D4189926-9855-D2CF-CA89-53BBF70057ED}"/>
              </a:ext>
            </a:extLst>
          </p:cNvPr>
          <p:cNvSpPr>
            <a:spLocks noGrp="1"/>
          </p:cNvSpPr>
          <p:nvPr>
            <p:ph type="body" idx="1"/>
          </p:nvPr>
        </p:nvSpPr>
        <p:spPr>
          <a:xfrm>
            <a:off x="152400" y="533400"/>
            <a:ext cx="8839200" cy="6248400"/>
          </a:xfrm>
        </p:spPr>
        <p:txBody>
          <a:bodyPr/>
          <a:lstStyle/>
          <a:p>
            <a:pPr eaLnBrk="1" hangingPunct="1"/>
            <a:r>
              <a:rPr lang="en-US" altLang="en-US" sz="2700">
                <a:solidFill>
                  <a:srgbClr val="0070C0"/>
                </a:solidFill>
              </a:rPr>
              <a:t>Purchase Requisition (PR) form</a:t>
            </a:r>
          </a:p>
          <a:p>
            <a:pPr eaLnBrk="1" hangingPunct="1"/>
            <a:r>
              <a:rPr lang="en-US" altLang="en-US" sz="2700">
                <a:solidFill>
                  <a:srgbClr val="0070C0"/>
                </a:solidFill>
              </a:rPr>
              <a:t>Telephone/Verbal Quote form </a:t>
            </a:r>
          </a:p>
          <a:p>
            <a:pPr eaLnBrk="1" hangingPunct="1"/>
            <a:r>
              <a:rPr lang="en-US" altLang="en-US" sz="2700">
                <a:solidFill>
                  <a:srgbClr val="0070C0"/>
                </a:solidFill>
              </a:rPr>
              <a:t>Procurement Bid Summary (PBS)</a:t>
            </a:r>
          </a:p>
          <a:p>
            <a:pPr eaLnBrk="1" hangingPunct="1"/>
            <a:r>
              <a:rPr lang="hr-HR" altLang="en-US" sz="2700">
                <a:solidFill>
                  <a:srgbClr val="0070C0"/>
                </a:solidFill>
              </a:rPr>
              <a:t>Tender</a:t>
            </a:r>
            <a:r>
              <a:rPr lang="en-US" altLang="en-US" sz="2700">
                <a:solidFill>
                  <a:srgbClr val="0070C0"/>
                </a:solidFill>
              </a:rPr>
              <a:t> Committee Memo </a:t>
            </a:r>
          </a:p>
          <a:p>
            <a:pPr eaLnBrk="1" hangingPunct="1"/>
            <a:r>
              <a:rPr lang="en-US" altLang="en-US" sz="2700">
                <a:solidFill>
                  <a:srgbClr val="0070C0"/>
                </a:solidFill>
              </a:rPr>
              <a:t>Purchase Order (PO) or Contract</a:t>
            </a:r>
          </a:p>
          <a:p>
            <a:pPr eaLnBrk="1" hangingPunct="1"/>
            <a:r>
              <a:rPr lang="en-US" altLang="en-US" sz="2700">
                <a:solidFill>
                  <a:srgbClr val="0070C0"/>
                </a:solidFill>
              </a:rPr>
              <a:t>Goods Received Note (GRN)</a:t>
            </a:r>
          </a:p>
          <a:p>
            <a:pPr eaLnBrk="1" hangingPunct="1"/>
            <a:r>
              <a:rPr lang="en-US" altLang="en-US" sz="2700">
                <a:solidFill>
                  <a:srgbClr val="0070C0"/>
                </a:solidFill>
              </a:rPr>
              <a:t>Services Received Note (SRN)</a:t>
            </a:r>
          </a:p>
          <a:p>
            <a:pPr eaLnBrk="1" hangingPunct="1"/>
            <a:r>
              <a:rPr lang="en-US" altLang="en-US" sz="2700">
                <a:solidFill>
                  <a:srgbClr val="0070C0"/>
                </a:solidFill>
              </a:rPr>
              <a:t>Stamp “Received” (when no issue with delivery)</a:t>
            </a:r>
          </a:p>
          <a:p>
            <a:pPr eaLnBrk="1" hangingPunct="1"/>
            <a:r>
              <a:rPr lang="en-US" altLang="en-US" sz="2700">
                <a:solidFill>
                  <a:srgbClr val="0070C0"/>
                </a:solidFill>
              </a:rPr>
              <a:t>Stock Card and eventual Bin Card, for bigger warehouses + Stock Ledger / Stock Report.</a:t>
            </a:r>
          </a:p>
          <a:p>
            <a:pPr eaLnBrk="1" hangingPunct="1"/>
            <a:r>
              <a:rPr lang="en-US" altLang="en-US" sz="2700">
                <a:solidFill>
                  <a:srgbClr val="0070C0"/>
                </a:solidFill>
              </a:rPr>
              <a:t>Stock Request (Goods Issue Order) (SR/GIO)</a:t>
            </a:r>
          </a:p>
          <a:p>
            <a:pPr eaLnBrk="1" hangingPunct="1"/>
            <a:r>
              <a:rPr lang="en-US" altLang="en-US" sz="2700">
                <a:solidFill>
                  <a:srgbClr val="0070C0"/>
                </a:solidFill>
              </a:rPr>
              <a:t>Waybill</a:t>
            </a:r>
          </a:p>
          <a:p>
            <a:pPr eaLnBrk="1" hangingPunct="1"/>
            <a:r>
              <a:rPr lang="en-US" altLang="en-US" sz="2700">
                <a:solidFill>
                  <a:srgbClr val="0070C0"/>
                </a:solidFill>
              </a:rPr>
              <a:t>Other, as required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30441E-B0A9-FD75-88A3-ECF817DA0FF3}"/>
              </a:ext>
            </a:extLst>
          </p:cNvPr>
          <p:cNvSpPr>
            <a:spLocks noGrp="1"/>
          </p:cNvSpPr>
          <p:nvPr>
            <p:ph type="title"/>
          </p:nvPr>
        </p:nvSpPr>
        <p:spPr>
          <a:xfrm>
            <a:off x="0" y="152400"/>
            <a:ext cx="9144000" cy="685800"/>
          </a:xfrm>
        </p:spPr>
        <p:txBody>
          <a:bodyPr/>
          <a:lstStyle/>
          <a:p>
            <a:pPr eaLnBrk="1" hangingPunct="1">
              <a:defRPr/>
            </a:pPr>
            <a:r>
              <a:rPr lang="hr-HR" sz="3800" b="1" dirty="0">
                <a:solidFill>
                  <a:srgbClr val="0070C0"/>
                </a:solidFill>
                <a:effectLst>
                  <a:outerShdw blurRad="38100" dist="38100" dir="2700000" algn="tl">
                    <a:srgbClr val="000000"/>
                  </a:outerShdw>
                </a:effectLst>
                <a:latin typeface="Arial Unicode MS" pitchFamily="34" charset="-128"/>
                <a:ea typeface="+mn-ea"/>
                <a:cs typeface="Arial" charset="0"/>
              </a:rPr>
              <a:t>Primary accountability areas for Logistics</a:t>
            </a:r>
            <a:endParaRPr lang="en-US" sz="3800" b="1" dirty="0">
              <a:solidFill>
                <a:srgbClr val="0070C0"/>
              </a:solidFill>
              <a:effectLst>
                <a:outerShdw blurRad="38100" dist="38100" dir="2700000" algn="tl">
                  <a:srgbClr val="000000"/>
                </a:outerShdw>
              </a:effectLst>
              <a:latin typeface="Arial Unicode MS" pitchFamily="34" charset="-128"/>
              <a:ea typeface="+mn-ea"/>
              <a:cs typeface="Arial" charset="0"/>
            </a:endParaRPr>
          </a:p>
        </p:txBody>
      </p:sp>
      <p:sp>
        <p:nvSpPr>
          <p:cNvPr id="4" name="Rectangle 3">
            <a:extLst>
              <a:ext uri="{FF2B5EF4-FFF2-40B4-BE49-F238E27FC236}">
                <a16:creationId xmlns:a16="http://schemas.microsoft.com/office/drawing/2014/main" id="{EADD1C9F-80B7-E929-F5B7-D769E0056039}"/>
              </a:ext>
            </a:extLst>
          </p:cNvPr>
          <p:cNvSpPr>
            <a:spLocks noGrp="1" noChangeArrowheads="1"/>
          </p:cNvSpPr>
          <p:nvPr>
            <p:ph idx="1"/>
          </p:nvPr>
        </p:nvSpPr>
        <p:spPr>
          <a:xfrm>
            <a:off x="0" y="685800"/>
            <a:ext cx="9220200" cy="6324600"/>
          </a:xfrm>
        </p:spPr>
        <p:txBody>
          <a:bodyPr/>
          <a:lstStyle/>
          <a:p>
            <a:pPr marL="0" indent="0" eaLnBrk="1" hangingPunct="1">
              <a:buFont typeface="Arial" panose="020B0604020202020204" pitchFamily="34" charset="0"/>
              <a:buNone/>
              <a:defRPr/>
            </a:pPr>
            <a:r>
              <a:rPr lang="hr-HR" altLang="en-US" sz="2200" b="1" dirty="0">
                <a:solidFill>
                  <a:srgbClr val="C00000"/>
                </a:solidFill>
              </a:rPr>
              <a:t>Procurement</a:t>
            </a:r>
            <a:r>
              <a:rPr lang="en-US" altLang="en-US" sz="2200" b="1" dirty="0">
                <a:solidFill>
                  <a:srgbClr val="C00000"/>
                </a:solidFill>
              </a:rPr>
              <a:t>:</a:t>
            </a:r>
          </a:p>
          <a:p>
            <a:pPr eaLnBrk="1" hangingPunct="1">
              <a:defRPr/>
            </a:pPr>
            <a:r>
              <a:rPr lang="hr-HR" altLang="en-US" sz="1800" dirty="0">
                <a:solidFill>
                  <a:srgbClr val="385DA6"/>
                </a:solidFill>
              </a:rPr>
              <a:t>Correct quantification and specifications appropriate for activities implementation,</a:t>
            </a:r>
          </a:p>
          <a:p>
            <a:pPr eaLnBrk="1" hangingPunct="1">
              <a:defRPr/>
            </a:pPr>
            <a:r>
              <a:rPr lang="hr-HR" altLang="en-US" sz="1800" dirty="0">
                <a:solidFill>
                  <a:srgbClr val="385DA6"/>
                </a:solidFill>
              </a:rPr>
              <a:t>Understanding sourcing market/s,</a:t>
            </a:r>
          </a:p>
          <a:p>
            <a:pPr eaLnBrk="1" hangingPunct="1">
              <a:defRPr/>
            </a:pPr>
            <a:r>
              <a:rPr lang="hr-HR" altLang="en-US" sz="1800" dirty="0">
                <a:solidFill>
                  <a:srgbClr val="385DA6"/>
                </a:solidFill>
              </a:rPr>
              <a:t>Having pool of eligible, well performing vendors for each category of items,</a:t>
            </a:r>
          </a:p>
          <a:p>
            <a:pPr eaLnBrk="1" hangingPunct="1">
              <a:defRPr/>
            </a:pPr>
            <a:r>
              <a:rPr lang="hr-HR" altLang="en-US" sz="1800" dirty="0">
                <a:solidFill>
                  <a:srgbClr val="385DA6"/>
                </a:solidFill>
              </a:rPr>
              <a:t>Appropriate procurement procedure and approval process in place, proportional to cummulative procurement value,</a:t>
            </a:r>
            <a:r>
              <a:rPr lang="en-US" altLang="en-US" sz="1800" dirty="0">
                <a:solidFill>
                  <a:srgbClr val="385DA6"/>
                </a:solidFill>
              </a:rPr>
              <a:t> </a:t>
            </a:r>
            <a:endParaRPr lang="hr-HR" altLang="en-US" sz="1800" dirty="0">
              <a:solidFill>
                <a:srgbClr val="385DA6"/>
              </a:solidFill>
            </a:endParaRPr>
          </a:p>
          <a:p>
            <a:pPr eaLnBrk="1" hangingPunct="1">
              <a:defRPr/>
            </a:pPr>
            <a:r>
              <a:rPr lang="hr-HR" altLang="en-US" sz="1800" dirty="0">
                <a:solidFill>
                  <a:srgbClr val="385DA6"/>
                </a:solidFill>
              </a:rPr>
              <a:t>Compliant with</a:t>
            </a:r>
            <a:r>
              <a:rPr lang="en-US" altLang="en-US" sz="1800" dirty="0">
                <a:solidFill>
                  <a:srgbClr val="385DA6"/>
                </a:solidFill>
              </a:rPr>
              <a:t> respective donor, organization and government procedure</a:t>
            </a:r>
            <a:r>
              <a:rPr lang="hr-HR" altLang="en-US" sz="1800" dirty="0">
                <a:solidFill>
                  <a:srgbClr val="385DA6"/>
                </a:solidFill>
              </a:rPr>
              <a:t>s</a:t>
            </a:r>
            <a:r>
              <a:rPr lang="en-US" altLang="en-US" sz="1800" dirty="0">
                <a:solidFill>
                  <a:srgbClr val="385DA6"/>
                </a:solidFill>
              </a:rPr>
              <a:t> (</a:t>
            </a:r>
            <a:r>
              <a:rPr lang="hr-HR" altLang="en-US" sz="1800" dirty="0">
                <a:solidFill>
                  <a:srgbClr val="385DA6"/>
                </a:solidFill>
              </a:rPr>
              <a:t>as</a:t>
            </a:r>
            <a:r>
              <a:rPr lang="en-US" altLang="en-US" sz="1800" dirty="0">
                <a:solidFill>
                  <a:srgbClr val="385DA6"/>
                </a:solidFill>
              </a:rPr>
              <a:t> applicable)</a:t>
            </a:r>
            <a:r>
              <a:rPr lang="hr-HR" altLang="en-US" sz="1800" dirty="0">
                <a:solidFill>
                  <a:srgbClr val="385DA6"/>
                </a:solidFill>
              </a:rPr>
              <a:t>,</a:t>
            </a:r>
          </a:p>
          <a:p>
            <a:pPr eaLnBrk="1" hangingPunct="1">
              <a:defRPr/>
            </a:pPr>
            <a:r>
              <a:rPr lang="hr-HR" altLang="en-US" sz="1800" dirty="0">
                <a:solidFill>
                  <a:srgbClr val="385DA6"/>
                </a:solidFill>
              </a:rPr>
              <a:t>Quality Assurance and Quality and Quantity Control of purchased goods, works and services.</a:t>
            </a:r>
          </a:p>
          <a:p>
            <a:pPr marL="0" indent="0" eaLnBrk="1" hangingPunct="1">
              <a:buFont typeface="Arial" panose="020B0604020202020204" pitchFamily="34" charset="0"/>
              <a:buNone/>
              <a:defRPr/>
            </a:pPr>
            <a:endParaRPr lang="hr-HR" altLang="en-US" sz="800" dirty="0">
              <a:solidFill>
                <a:srgbClr val="0070C0"/>
              </a:solidFill>
            </a:endParaRPr>
          </a:p>
          <a:p>
            <a:pPr marL="0" indent="0" eaLnBrk="1" hangingPunct="1">
              <a:buFont typeface="Arial" panose="020B0604020202020204" pitchFamily="34" charset="0"/>
              <a:buNone/>
              <a:defRPr/>
            </a:pPr>
            <a:r>
              <a:rPr lang="hr-HR" altLang="en-US" sz="2200" b="1" dirty="0">
                <a:solidFill>
                  <a:srgbClr val="C00000"/>
                </a:solidFill>
              </a:rPr>
              <a:t>Storage/Commodities Management</a:t>
            </a:r>
          </a:p>
          <a:p>
            <a:pPr eaLnBrk="1" hangingPunct="1">
              <a:defRPr/>
            </a:pPr>
            <a:r>
              <a:rPr lang="hr-HR" altLang="en-US" sz="1800" dirty="0">
                <a:solidFill>
                  <a:srgbClr val="385DA6"/>
                </a:solidFill>
              </a:rPr>
              <a:t>Accountability for quantity and quality of stored goods by item and project,</a:t>
            </a:r>
          </a:p>
          <a:p>
            <a:pPr eaLnBrk="1" hangingPunct="1">
              <a:defRPr/>
            </a:pPr>
            <a:r>
              <a:rPr lang="hr-HR" altLang="en-US" sz="1800" dirty="0">
                <a:solidFill>
                  <a:srgbClr val="385DA6"/>
                </a:solidFill>
              </a:rPr>
              <a:t>Documented transactions into, from or within warehouses, including damages, losses and disposals including daily stock report updates available to stock owners/project managers.</a:t>
            </a:r>
          </a:p>
          <a:p>
            <a:pPr marL="0" indent="0" eaLnBrk="1" hangingPunct="1">
              <a:buFont typeface="Arial" panose="020B0604020202020204" pitchFamily="34" charset="0"/>
              <a:buNone/>
              <a:defRPr/>
            </a:pPr>
            <a:endParaRPr lang="hr-HR" altLang="en-US" sz="800" dirty="0">
              <a:solidFill>
                <a:srgbClr val="0070C0"/>
              </a:solidFill>
            </a:endParaRPr>
          </a:p>
          <a:p>
            <a:pPr marL="0" indent="0" eaLnBrk="1" hangingPunct="1">
              <a:buFont typeface="Arial" panose="020B0604020202020204" pitchFamily="34" charset="0"/>
              <a:buNone/>
              <a:defRPr/>
            </a:pPr>
            <a:r>
              <a:rPr lang="hr-HR" altLang="en-US" sz="2200" b="1" dirty="0">
                <a:solidFill>
                  <a:srgbClr val="C00000"/>
                </a:solidFill>
              </a:rPr>
              <a:t>Assets Management</a:t>
            </a:r>
          </a:p>
          <a:p>
            <a:pPr eaLnBrk="1" hangingPunct="1">
              <a:defRPr/>
            </a:pPr>
            <a:r>
              <a:rPr lang="hr-HR" altLang="en-US" sz="1800" dirty="0">
                <a:solidFill>
                  <a:srgbClr val="385DA6"/>
                </a:solidFill>
              </a:rPr>
              <a:t>Transparent and accountable asset management with defined user for each asset and related up-to-date asset list/report.</a:t>
            </a:r>
          </a:p>
          <a:p>
            <a:pPr marL="0" indent="0" eaLnBrk="1" hangingPunct="1">
              <a:buFont typeface="Arial" panose="020B0604020202020204" pitchFamily="34" charset="0"/>
              <a:buNone/>
              <a:defRPr/>
            </a:pPr>
            <a:endParaRPr lang="hr-HR" altLang="en-US" sz="800" dirty="0">
              <a:solidFill>
                <a:srgbClr val="0070C0"/>
              </a:solidFill>
            </a:endParaRPr>
          </a:p>
          <a:p>
            <a:pPr marL="0" indent="0" eaLnBrk="1" hangingPunct="1">
              <a:buFont typeface="Arial" panose="020B0604020202020204" pitchFamily="34" charset="0"/>
              <a:buNone/>
              <a:defRPr/>
            </a:pPr>
            <a:r>
              <a:rPr lang="hr-HR" altLang="en-US" sz="2200" b="1" dirty="0">
                <a:solidFill>
                  <a:srgbClr val="C00000"/>
                </a:solidFill>
              </a:rPr>
              <a:t>Fleet Management (vehicles and generators)</a:t>
            </a:r>
          </a:p>
          <a:p>
            <a:pPr eaLnBrk="1" hangingPunct="1">
              <a:defRPr/>
            </a:pPr>
            <a:r>
              <a:rPr lang="hr-HR" altLang="en-US" sz="1800" dirty="0">
                <a:solidFill>
                  <a:srgbClr val="385DA6"/>
                </a:solidFill>
              </a:rPr>
              <a:t>Responsible and optimized vehicles, generators and fuel management.</a:t>
            </a:r>
            <a:endParaRPr lang="en-US" altLang="en-US" sz="1800" dirty="0">
              <a:solidFill>
                <a:srgbClr val="385DA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0876B0E-EDA9-EECA-43FF-A7468980F5DB}"/>
              </a:ext>
            </a:extLst>
          </p:cNvPr>
          <p:cNvSpPr>
            <a:spLocks noGrp="1" noChangeArrowheads="1"/>
          </p:cNvSpPr>
          <p:nvPr>
            <p:ph type="title"/>
          </p:nvPr>
        </p:nvSpPr>
        <p:spPr>
          <a:xfrm>
            <a:off x="0" y="0"/>
            <a:ext cx="8077200" cy="588963"/>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Purchase Requisition (PR)</a:t>
            </a:r>
          </a:p>
        </p:txBody>
      </p:sp>
      <p:sp>
        <p:nvSpPr>
          <p:cNvPr id="49155" name="Rectangle 3">
            <a:extLst>
              <a:ext uri="{FF2B5EF4-FFF2-40B4-BE49-F238E27FC236}">
                <a16:creationId xmlns:a16="http://schemas.microsoft.com/office/drawing/2014/main" id="{FF58F6E2-3DBF-9E25-26A7-57EF5FAB65AB}"/>
              </a:ext>
            </a:extLst>
          </p:cNvPr>
          <p:cNvSpPr>
            <a:spLocks noGrp="1"/>
          </p:cNvSpPr>
          <p:nvPr>
            <p:ph type="body" sz="half" idx="1"/>
          </p:nvPr>
        </p:nvSpPr>
        <p:spPr>
          <a:xfrm>
            <a:off x="4724400" y="762000"/>
            <a:ext cx="4343400" cy="5943600"/>
          </a:xfrm>
        </p:spPr>
        <p:txBody>
          <a:bodyPr/>
          <a:lstStyle/>
          <a:p>
            <a:pPr algn="just" eaLnBrk="1" hangingPunct="1">
              <a:lnSpc>
                <a:spcPct val="80000"/>
              </a:lnSpc>
            </a:pPr>
            <a:r>
              <a:rPr lang="en-US" altLang="en-US" sz="2400">
                <a:solidFill>
                  <a:srgbClr val="0070C0"/>
                </a:solidFill>
              </a:rPr>
              <a:t>To be filled by  Requestor or Project Manager</a:t>
            </a:r>
          </a:p>
          <a:p>
            <a:pPr algn="just" eaLnBrk="1" hangingPunct="1">
              <a:lnSpc>
                <a:spcPct val="80000"/>
              </a:lnSpc>
            </a:pPr>
            <a:r>
              <a:rPr lang="en-US" altLang="en-US" sz="2400">
                <a:solidFill>
                  <a:srgbClr val="0070C0"/>
                </a:solidFill>
              </a:rPr>
              <a:t>To be given PR serial number (if not preprinted)</a:t>
            </a:r>
          </a:p>
          <a:p>
            <a:pPr algn="just" eaLnBrk="1" hangingPunct="1">
              <a:lnSpc>
                <a:spcPct val="80000"/>
              </a:lnSpc>
            </a:pPr>
            <a:r>
              <a:rPr lang="en-US" altLang="en-US" sz="2400">
                <a:solidFill>
                  <a:srgbClr val="0070C0"/>
                </a:solidFill>
              </a:rPr>
              <a:t>To be signed by all required authorized staff.</a:t>
            </a:r>
          </a:p>
          <a:p>
            <a:pPr algn="just" eaLnBrk="1" hangingPunct="1">
              <a:lnSpc>
                <a:spcPct val="80000"/>
              </a:lnSpc>
            </a:pPr>
            <a:r>
              <a:rPr lang="en-US" altLang="en-US" sz="2400" u="sng">
                <a:solidFill>
                  <a:srgbClr val="0070C0"/>
                </a:solidFill>
              </a:rPr>
              <a:t>Notes:</a:t>
            </a:r>
            <a:r>
              <a:rPr lang="en-US" altLang="en-US" sz="2400">
                <a:solidFill>
                  <a:srgbClr val="0070C0"/>
                </a:solidFill>
              </a:rPr>
              <a:t> Project Manager/Dept. Manager can also be Requestor. Director and CE  can sign on behalf Project Manager or Department Manager.</a:t>
            </a:r>
          </a:p>
          <a:p>
            <a:pPr algn="just" eaLnBrk="1" hangingPunct="1">
              <a:lnSpc>
                <a:spcPct val="80000"/>
              </a:lnSpc>
            </a:pPr>
            <a:r>
              <a:rPr lang="en-US" altLang="en-US" sz="2400">
                <a:solidFill>
                  <a:srgbClr val="C00000"/>
                </a:solidFill>
              </a:rPr>
              <a:t>Not needed for utilities, incidentals and recurring charges based on the signed Contract or subscription.</a:t>
            </a:r>
          </a:p>
        </p:txBody>
      </p:sp>
      <p:pic>
        <p:nvPicPr>
          <p:cNvPr id="4" name="Picture 3">
            <a:hlinkClick r:id="rId2"/>
            <a:extLst>
              <a:ext uri="{FF2B5EF4-FFF2-40B4-BE49-F238E27FC236}">
                <a16:creationId xmlns:a16="http://schemas.microsoft.com/office/drawing/2014/main" id="{F3AC763C-BB94-D482-3A15-555E2F96525A}"/>
              </a:ext>
            </a:extLst>
          </p:cNvPr>
          <p:cNvPicPr>
            <a:picLocks noChangeAspect="1"/>
          </p:cNvPicPr>
          <p:nvPr/>
        </p:nvPicPr>
        <p:blipFill>
          <a:blip r:embed="rId3"/>
          <a:stretch>
            <a:fillRect/>
          </a:stretch>
        </p:blipFill>
        <p:spPr>
          <a:xfrm>
            <a:off x="228600" y="746125"/>
            <a:ext cx="4343400" cy="595947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094C644-E84F-6E97-0428-A4D777E1C179}"/>
              </a:ext>
            </a:extLst>
          </p:cNvPr>
          <p:cNvSpPr>
            <a:spLocks noGrp="1" noChangeArrowheads="1"/>
          </p:cNvSpPr>
          <p:nvPr>
            <p:ph type="title"/>
          </p:nvPr>
        </p:nvSpPr>
        <p:spPr>
          <a:xfrm>
            <a:off x="-1143000" y="0"/>
            <a:ext cx="11430000" cy="685800"/>
          </a:xfrm>
        </p:spPr>
        <p:txBody>
          <a:bodyPr/>
          <a:lstStyle/>
          <a:p>
            <a:pPr eaLnBrk="1" hangingPunct="1">
              <a:defRPr/>
            </a:pPr>
            <a:r>
              <a:rPr lang="en-US" altLang="en-US" sz="3400" b="1" dirty="0">
                <a:solidFill>
                  <a:srgbClr val="0070C0"/>
                </a:solidFill>
                <a:effectLst>
                  <a:outerShdw blurRad="38100" dist="38100" dir="2700000" algn="tl">
                    <a:srgbClr val="000000"/>
                  </a:outerShdw>
                </a:effectLst>
                <a:ea typeface="+mn-ea"/>
                <a:cs typeface="Arial" charset="0"/>
              </a:rPr>
              <a:t>Procurement Telephone Quote Sheet </a:t>
            </a:r>
            <a:r>
              <a:rPr lang="en-US" altLang="en-US" sz="3400" b="1" dirty="0">
                <a:solidFill>
                  <a:srgbClr val="C00000"/>
                </a:solidFill>
                <a:effectLst>
                  <a:outerShdw blurRad="38100" dist="38100" dir="2700000" algn="tl">
                    <a:srgbClr val="000000"/>
                  </a:outerShdw>
                </a:effectLst>
                <a:ea typeface="+mn-ea"/>
                <a:cs typeface="Arial" charset="0"/>
              </a:rPr>
              <a:t>$</a:t>
            </a:r>
            <a:r>
              <a:rPr lang="hr-HR" altLang="en-US" sz="3400" b="1" dirty="0">
                <a:solidFill>
                  <a:srgbClr val="C00000"/>
                </a:solidFill>
                <a:effectLst>
                  <a:outerShdw blurRad="38100" dist="38100" dir="2700000" algn="tl">
                    <a:srgbClr val="000000"/>
                  </a:outerShdw>
                </a:effectLst>
                <a:ea typeface="+mn-ea"/>
                <a:cs typeface="Arial" charset="0"/>
              </a:rPr>
              <a:t>1</a:t>
            </a:r>
            <a:r>
              <a:rPr lang="en-US" altLang="en-US" sz="3400" b="1" dirty="0">
                <a:solidFill>
                  <a:srgbClr val="C00000"/>
                </a:solidFill>
                <a:effectLst>
                  <a:outerShdw blurRad="38100" dist="38100" dir="2700000" algn="tl">
                    <a:srgbClr val="000000"/>
                  </a:outerShdw>
                </a:effectLst>
                <a:ea typeface="+mn-ea"/>
                <a:cs typeface="Arial" charset="0"/>
              </a:rPr>
              <a:t>00</a:t>
            </a:r>
            <a:r>
              <a:rPr lang="hr-HR" altLang="en-US" sz="3400" b="1" dirty="0">
                <a:solidFill>
                  <a:srgbClr val="C00000"/>
                </a:solidFill>
                <a:effectLst>
                  <a:outerShdw blurRad="38100" dist="38100" dir="2700000" algn="tl">
                    <a:srgbClr val="000000"/>
                  </a:outerShdw>
                </a:effectLst>
                <a:ea typeface="+mn-ea"/>
                <a:cs typeface="Arial" charset="0"/>
              </a:rPr>
              <a:t>-</a:t>
            </a:r>
            <a:r>
              <a:rPr lang="en-US" altLang="en-US" sz="3400" b="1" dirty="0">
                <a:solidFill>
                  <a:srgbClr val="C00000"/>
                </a:solidFill>
                <a:effectLst>
                  <a:outerShdw blurRad="38100" dist="38100" dir="2700000" algn="tl">
                    <a:srgbClr val="000000"/>
                  </a:outerShdw>
                </a:effectLst>
                <a:ea typeface="+mn-ea"/>
                <a:cs typeface="Arial" charset="0"/>
              </a:rPr>
              <a:t>$</a:t>
            </a:r>
            <a:r>
              <a:rPr lang="hr-HR" altLang="en-US" sz="3400" b="1" dirty="0">
                <a:solidFill>
                  <a:srgbClr val="C00000"/>
                </a:solidFill>
                <a:effectLst>
                  <a:outerShdw blurRad="38100" dist="38100" dir="2700000" algn="tl">
                    <a:srgbClr val="000000"/>
                  </a:outerShdw>
                </a:effectLst>
                <a:ea typeface="+mn-ea"/>
                <a:cs typeface="Arial" charset="0"/>
              </a:rPr>
              <a:t>1</a:t>
            </a:r>
            <a:r>
              <a:rPr lang="en-US" altLang="en-US" sz="3400" b="1" dirty="0">
                <a:solidFill>
                  <a:srgbClr val="C00000"/>
                </a:solidFill>
                <a:effectLst>
                  <a:outerShdw blurRad="38100" dist="38100" dir="2700000" algn="tl">
                    <a:srgbClr val="000000"/>
                  </a:outerShdw>
                </a:effectLst>
                <a:ea typeface="+mn-ea"/>
                <a:cs typeface="Arial" charset="0"/>
              </a:rPr>
              <a:t>,000 </a:t>
            </a:r>
          </a:p>
        </p:txBody>
      </p:sp>
      <p:sp>
        <p:nvSpPr>
          <p:cNvPr id="36867" name="Rectangle 3">
            <a:extLst>
              <a:ext uri="{FF2B5EF4-FFF2-40B4-BE49-F238E27FC236}">
                <a16:creationId xmlns:a16="http://schemas.microsoft.com/office/drawing/2014/main" id="{F9CE2D1A-6B98-87C3-1AB0-9A0049230D2F}"/>
              </a:ext>
            </a:extLst>
          </p:cNvPr>
          <p:cNvSpPr>
            <a:spLocks noGrp="1"/>
          </p:cNvSpPr>
          <p:nvPr>
            <p:ph type="body" sz="half" idx="1"/>
          </p:nvPr>
        </p:nvSpPr>
        <p:spPr>
          <a:xfrm>
            <a:off x="4343400" y="838200"/>
            <a:ext cx="4724400" cy="6019800"/>
          </a:xfrm>
        </p:spPr>
        <p:txBody>
          <a:bodyPr/>
          <a:lstStyle/>
          <a:p>
            <a:pPr algn="just" eaLnBrk="1" hangingPunct="1">
              <a:lnSpc>
                <a:spcPct val="90000"/>
              </a:lnSpc>
              <a:defRPr/>
            </a:pPr>
            <a:r>
              <a:rPr lang="en-US" altLang="en-US" sz="2300" dirty="0">
                <a:solidFill>
                  <a:srgbClr val="0070C0"/>
                </a:solidFill>
              </a:rPr>
              <a:t>To be filled </a:t>
            </a:r>
            <a:r>
              <a:rPr lang="hr-HR" altLang="en-US" sz="2300" dirty="0">
                <a:solidFill>
                  <a:srgbClr val="0070C0"/>
                </a:solidFill>
              </a:rPr>
              <a:t>and signed </a:t>
            </a:r>
            <a:r>
              <a:rPr lang="en-US" altLang="en-US" sz="2300" dirty="0">
                <a:solidFill>
                  <a:srgbClr val="0070C0"/>
                </a:solidFill>
              </a:rPr>
              <a:t>by Procurement Officer </a:t>
            </a:r>
            <a:r>
              <a:rPr lang="en-US" altLang="en-US" sz="1800" dirty="0">
                <a:solidFill>
                  <a:srgbClr val="0070C0"/>
                </a:solidFill>
              </a:rPr>
              <a:t>(anyone designated by management to carry out procurement activity)</a:t>
            </a:r>
            <a:r>
              <a:rPr lang="hr-HR" altLang="en-US" sz="1800" dirty="0">
                <a:solidFill>
                  <a:srgbClr val="0070C0"/>
                </a:solidFill>
              </a:rPr>
              <a:t>.</a:t>
            </a:r>
            <a:endParaRPr lang="en-US" altLang="en-US" sz="1800" dirty="0">
              <a:solidFill>
                <a:srgbClr val="0070C0"/>
              </a:solidFill>
            </a:endParaRPr>
          </a:p>
          <a:p>
            <a:pPr algn="just" eaLnBrk="1" hangingPunct="1">
              <a:lnSpc>
                <a:spcPct val="90000"/>
              </a:lnSpc>
              <a:defRPr/>
            </a:pPr>
            <a:r>
              <a:rPr lang="en-US" altLang="en-US" sz="2300" dirty="0">
                <a:solidFill>
                  <a:srgbClr val="0070C0"/>
                </a:solidFill>
              </a:rPr>
              <a:t>One form per vendor, per quotation.</a:t>
            </a:r>
          </a:p>
          <a:p>
            <a:pPr algn="just" eaLnBrk="1" hangingPunct="1">
              <a:lnSpc>
                <a:spcPct val="90000"/>
              </a:lnSpc>
              <a:defRPr/>
            </a:pPr>
            <a:r>
              <a:rPr lang="en-US" altLang="en-US" sz="2300" dirty="0">
                <a:solidFill>
                  <a:srgbClr val="0070C0"/>
                </a:solidFill>
              </a:rPr>
              <a:t>Can be done by telephone or by recording visit to the vendor.</a:t>
            </a:r>
          </a:p>
          <a:p>
            <a:pPr algn="just" eaLnBrk="1" hangingPunct="1">
              <a:lnSpc>
                <a:spcPct val="90000"/>
              </a:lnSpc>
              <a:defRPr/>
            </a:pPr>
            <a:r>
              <a:rPr lang="hr-HR" altLang="en-US" sz="2300" dirty="0">
                <a:solidFill>
                  <a:srgbClr val="0070C0"/>
                </a:solidFill>
              </a:rPr>
              <a:t>Under </a:t>
            </a:r>
            <a:r>
              <a:rPr lang="hr-HR" altLang="en-US" sz="2300" b="1" dirty="0">
                <a:solidFill>
                  <a:srgbClr val="0070C0"/>
                </a:solidFill>
              </a:rPr>
              <a:t>$1,000 </a:t>
            </a:r>
            <a:r>
              <a:rPr lang="hr-HR" altLang="en-US" sz="2300" dirty="0">
                <a:solidFill>
                  <a:srgbClr val="0070C0"/>
                </a:solidFill>
              </a:rPr>
              <a:t>must</a:t>
            </a:r>
            <a:r>
              <a:rPr lang="en-US" altLang="en-US" sz="2300" dirty="0">
                <a:solidFill>
                  <a:srgbClr val="0070C0"/>
                </a:solidFill>
              </a:rPr>
              <a:t> be approved by the Budget Holder</a:t>
            </a:r>
            <a:r>
              <a:rPr lang="hr-HR" altLang="en-US" sz="2300" dirty="0">
                <a:solidFill>
                  <a:srgbClr val="0070C0"/>
                </a:solidFill>
              </a:rPr>
              <a:t> only if offer exceeds PR estimate</a:t>
            </a:r>
            <a:r>
              <a:rPr lang="en-US" altLang="en-US" sz="2300" dirty="0">
                <a:solidFill>
                  <a:srgbClr val="0070C0"/>
                </a:solidFill>
              </a:rPr>
              <a:t>. </a:t>
            </a:r>
            <a:r>
              <a:rPr lang="hr-HR" altLang="en-US" sz="2300" dirty="0">
                <a:solidFill>
                  <a:srgbClr val="0070C0"/>
                </a:solidFill>
              </a:rPr>
              <a:t>It can be verbal initially and signed after purchase is completed, not to slow down procurement.</a:t>
            </a:r>
            <a:endParaRPr lang="en-US" altLang="en-US" sz="2300" dirty="0">
              <a:solidFill>
                <a:srgbClr val="0070C0"/>
              </a:solidFill>
            </a:endParaRPr>
          </a:p>
          <a:p>
            <a:pPr algn="just" eaLnBrk="1" hangingPunct="1">
              <a:lnSpc>
                <a:spcPct val="90000"/>
              </a:lnSpc>
              <a:defRPr/>
            </a:pPr>
            <a:r>
              <a:rPr lang="en-US" altLang="en-US" sz="2300" b="1" dirty="0">
                <a:solidFill>
                  <a:srgbClr val="0070C0"/>
                </a:solidFill>
              </a:rPr>
              <a:t>3 phone, online or verbal bids </a:t>
            </a:r>
            <a:r>
              <a:rPr lang="en-US" altLang="en-US" sz="2300" b="1" dirty="0">
                <a:solidFill>
                  <a:schemeClr val="accent6">
                    <a:lumMod val="75000"/>
                  </a:schemeClr>
                </a:solidFill>
              </a:rPr>
              <a:t>re</a:t>
            </a:r>
            <a:r>
              <a:rPr lang="hr-HR" altLang="en-US" sz="2300" b="1" dirty="0">
                <a:solidFill>
                  <a:schemeClr val="accent6">
                    <a:lumMod val="75000"/>
                  </a:schemeClr>
                </a:solidFill>
              </a:rPr>
              <a:t>commended</a:t>
            </a:r>
            <a:r>
              <a:rPr lang="en-US" altLang="en-US" sz="2300" dirty="0">
                <a:solidFill>
                  <a:schemeClr val="accent6">
                    <a:lumMod val="75000"/>
                  </a:schemeClr>
                </a:solidFill>
              </a:rPr>
              <a:t> </a:t>
            </a:r>
            <a:r>
              <a:rPr lang="en-US" altLang="en-US" sz="2300" dirty="0">
                <a:solidFill>
                  <a:srgbClr val="0070C0"/>
                </a:solidFill>
              </a:rPr>
              <a:t>for purchases </a:t>
            </a:r>
            <a:r>
              <a:rPr lang="en-US" altLang="en-US" sz="2300" b="1" dirty="0">
                <a:solidFill>
                  <a:srgbClr val="0070C0"/>
                </a:solidFill>
              </a:rPr>
              <a:t>from $500 - $1,000</a:t>
            </a:r>
            <a:r>
              <a:rPr lang="en-US" altLang="en-US" sz="2300" dirty="0">
                <a:solidFill>
                  <a:srgbClr val="0070C0"/>
                </a:solidFill>
              </a:rPr>
              <a:t>.</a:t>
            </a:r>
          </a:p>
        </p:txBody>
      </p:sp>
      <p:pic>
        <p:nvPicPr>
          <p:cNvPr id="4" name="Picture 3">
            <a:hlinkClick r:id="rId3"/>
            <a:extLst>
              <a:ext uri="{FF2B5EF4-FFF2-40B4-BE49-F238E27FC236}">
                <a16:creationId xmlns:a16="http://schemas.microsoft.com/office/drawing/2014/main" id="{7F4812B5-F201-1806-5E9A-9BCE92569F29}"/>
              </a:ext>
            </a:extLst>
          </p:cNvPr>
          <p:cNvPicPr>
            <a:picLocks noChangeAspect="1"/>
          </p:cNvPicPr>
          <p:nvPr/>
        </p:nvPicPr>
        <p:blipFill>
          <a:blip r:embed="rId4"/>
          <a:stretch>
            <a:fillRect/>
          </a:stretch>
        </p:blipFill>
        <p:spPr>
          <a:xfrm>
            <a:off x="304800" y="838200"/>
            <a:ext cx="3886200" cy="562451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3715ABA-07D7-6CCF-8C80-3D2C2B65B962}"/>
              </a:ext>
            </a:extLst>
          </p:cNvPr>
          <p:cNvSpPr>
            <a:spLocks noGrp="1" noChangeArrowheads="1"/>
          </p:cNvSpPr>
          <p:nvPr>
            <p:ph type="title"/>
          </p:nvPr>
        </p:nvSpPr>
        <p:spPr>
          <a:xfrm>
            <a:off x="68263" y="-17463"/>
            <a:ext cx="9144000" cy="1008063"/>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Procurement Bid Summary - PBS </a:t>
            </a:r>
            <a:br>
              <a:rPr lang="en-US" altLang="en-US" sz="3900" b="1" dirty="0">
                <a:solidFill>
                  <a:srgbClr val="0070C0"/>
                </a:solidFill>
                <a:effectLst>
                  <a:outerShdw blurRad="38100" dist="38100" dir="2700000" algn="tl">
                    <a:srgbClr val="000000"/>
                  </a:outerShdw>
                </a:effectLst>
                <a:ea typeface="+mn-ea"/>
                <a:cs typeface="Arial" charset="0"/>
              </a:rPr>
            </a:br>
            <a:r>
              <a:rPr lang="en-US" altLang="en-US" sz="3900" b="1" dirty="0">
                <a:solidFill>
                  <a:srgbClr val="C00000"/>
                </a:solidFill>
                <a:effectLst>
                  <a:outerShdw blurRad="38100" dist="38100" dir="2700000" algn="tl">
                    <a:srgbClr val="000000"/>
                  </a:outerShdw>
                </a:effectLst>
                <a:ea typeface="+mn-ea"/>
                <a:cs typeface="Arial" charset="0"/>
              </a:rPr>
              <a:t>$</a:t>
            </a:r>
            <a:r>
              <a:rPr lang="hr-HR" altLang="en-US" sz="3900" b="1" dirty="0">
                <a:solidFill>
                  <a:srgbClr val="C00000"/>
                </a:solidFill>
                <a:effectLst>
                  <a:outerShdw blurRad="38100" dist="38100" dir="2700000" algn="tl">
                    <a:srgbClr val="000000"/>
                  </a:outerShdw>
                </a:effectLst>
                <a:ea typeface="+mn-ea"/>
                <a:cs typeface="Arial" charset="0"/>
              </a:rPr>
              <a:t>1,0</a:t>
            </a:r>
            <a:r>
              <a:rPr lang="en-US" altLang="en-US" sz="3900" b="1" dirty="0">
                <a:solidFill>
                  <a:srgbClr val="C00000"/>
                </a:solidFill>
                <a:effectLst>
                  <a:outerShdw blurRad="38100" dist="38100" dir="2700000" algn="tl">
                    <a:srgbClr val="000000"/>
                  </a:outerShdw>
                </a:effectLst>
                <a:ea typeface="+mn-ea"/>
                <a:cs typeface="Arial" charset="0"/>
              </a:rPr>
              <a:t>00</a:t>
            </a:r>
            <a:r>
              <a:rPr lang="hr-HR" altLang="en-US" sz="3900" b="1" dirty="0">
                <a:solidFill>
                  <a:srgbClr val="C00000"/>
                </a:solidFill>
                <a:effectLst>
                  <a:outerShdw blurRad="38100" dist="38100" dir="2700000" algn="tl">
                    <a:srgbClr val="000000"/>
                  </a:outerShdw>
                </a:effectLst>
                <a:ea typeface="+mn-ea"/>
                <a:cs typeface="Arial" charset="0"/>
              </a:rPr>
              <a:t> - $20,000</a:t>
            </a:r>
            <a:endParaRPr lang="en-US" altLang="en-US" sz="3900" b="1" dirty="0">
              <a:solidFill>
                <a:srgbClr val="C00000"/>
              </a:solidFill>
              <a:effectLst>
                <a:outerShdw blurRad="38100" dist="38100" dir="2700000" algn="tl">
                  <a:srgbClr val="000000"/>
                </a:outerShdw>
              </a:effectLst>
              <a:ea typeface="+mn-ea"/>
              <a:cs typeface="Arial" charset="0"/>
            </a:endParaRPr>
          </a:p>
        </p:txBody>
      </p:sp>
      <p:sp>
        <p:nvSpPr>
          <p:cNvPr id="52227" name="Rectangle 3">
            <a:extLst>
              <a:ext uri="{FF2B5EF4-FFF2-40B4-BE49-F238E27FC236}">
                <a16:creationId xmlns:a16="http://schemas.microsoft.com/office/drawing/2014/main" id="{356240E2-75BB-960C-6BB3-EEB1375F0C9B}"/>
              </a:ext>
            </a:extLst>
          </p:cNvPr>
          <p:cNvSpPr>
            <a:spLocks noGrp="1"/>
          </p:cNvSpPr>
          <p:nvPr>
            <p:ph type="body" sz="half" idx="1"/>
          </p:nvPr>
        </p:nvSpPr>
        <p:spPr>
          <a:xfrm>
            <a:off x="4191000" y="1219200"/>
            <a:ext cx="4495800" cy="5562600"/>
          </a:xfrm>
        </p:spPr>
        <p:txBody>
          <a:bodyPr/>
          <a:lstStyle/>
          <a:p>
            <a:pPr algn="just" eaLnBrk="1" hangingPunct="1"/>
            <a:r>
              <a:rPr lang="hr-HR" altLang="en-US" sz="2200">
                <a:solidFill>
                  <a:srgbClr val="0070C0"/>
                </a:solidFill>
              </a:rPr>
              <a:t>It is summary</a:t>
            </a:r>
            <a:r>
              <a:rPr lang="en-US" altLang="en-US" sz="2200">
                <a:solidFill>
                  <a:srgbClr val="0070C0"/>
                </a:solidFill>
              </a:rPr>
              <a:t> of best bids (top 3). Other bids also noted on PBS and attached. Can be supported with detailed line by line Comparative Bid Analysis table, if necessary.</a:t>
            </a:r>
          </a:p>
          <a:p>
            <a:pPr algn="just" eaLnBrk="1" hangingPunct="1"/>
            <a:r>
              <a:rPr lang="en-US" altLang="en-US" sz="2200">
                <a:solidFill>
                  <a:srgbClr val="0070C0"/>
                </a:solidFill>
              </a:rPr>
              <a:t>Recommendation made by Procurement Officer based on received offers.</a:t>
            </a:r>
          </a:p>
          <a:p>
            <a:pPr algn="just" eaLnBrk="1" hangingPunct="1"/>
            <a:r>
              <a:rPr lang="en-US" altLang="en-US" sz="2200">
                <a:solidFill>
                  <a:srgbClr val="0070C0"/>
                </a:solidFill>
              </a:rPr>
              <a:t>Final management team decision has to be justified if different from the recommendation.</a:t>
            </a:r>
          </a:p>
          <a:p>
            <a:pPr algn="just" eaLnBrk="1" hangingPunct="1"/>
            <a:r>
              <a:rPr lang="en-US" altLang="en-US" sz="2200">
                <a:solidFill>
                  <a:srgbClr val="0070C0"/>
                </a:solidFill>
              </a:rPr>
              <a:t>Over the value of </a:t>
            </a:r>
            <a:r>
              <a:rPr lang="en-US" altLang="en-US" sz="2200" b="1">
                <a:solidFill>
                  <a:srgbClr val="C00000"/>
                </a:solidFill>
              </a:rPr>
              <a:t>$</a:t>
            </a:r>
            <a:r>
              <a:rPr lang="hr-HR" altLang="en-US" sz="2200" b="1">
                <a:solidFill>
                  <a:srgbClr val="C00000"/>
                </a:solidFill>
              </a:rPr>
              <a:t>20</a:t>
            </a:r>
            <a:r>
              <a:rPr lang="en-US" altLang="en-US" sz="2200" b="1">
                <a:solidFill>
                  <a:srgbClr val="C00000"/>
                </a:solidFill>
              </a:rPr>
              <a:t>,000</a:t>
            </a:r>
            <a:r>
              <a:rPr lang="hr-HR" altLang="en-US" sz="2200" b="1">
                <a:solidFill>
                  <a:srgbClr val="C00000"/>
                </a:solidFill>
              </a:rPr>
              <a:t> </a:t>
            </a:r>
            <a:r>
              <a:rPr lang="hr-HR" altLang="en-US" sz="2200" b="1">
                <a:solidFill>
                  <a:srgbClr val="7030A0"/>
                </a:solidFill>
              </a:rPr>
              <a:t>sealed bidding is required</a:t>
            </a:r>
            <a:r>
              <a:rPr lang="hr-HR" altLang="en-US" sz="2200">
                <a:solidFill>
                  <a:srgbClr val="0070C0"/>
                </a:solidFill>
              </a:rPr>
              <a:t> and therefore</a:t>
            </a:r>
            <a:r>
              <a:rPr lang="en-US" altLang="en-US" sz="2200">
                <a:solidFill>
                  <a:srgbClr val="0070C0"/>
                </a:solidFill>
              </a:rPr>
              <a:t> </a:t>
            </a:r>
            <a:r>
              <a:rPr lang="en-US" altLang="en-US" sz="2200" b="1">
                <a:solidFill>
                  <a:srgbClr val="0070C0"/>
                </a:solidFill>
                <a:hlinkClick r:id="rId2"/>
              </a:rPr>
              <a:t>Procurement Committee Memo</a:t>
            </a:r>
            <a:r>
              <a:rPr lang="en-US" altLang="en-US" sz="2200" b="1">
                <a:solidFill>
                  <a:srgbClr val="0070C0"/>
                </a:solidFill>
                <a:hlinkClick r:id="rId3"/>
              </a:rPr>
              <a:t> </a:t>
            </a:r>
            <a:r>
              <a:rPr lang="en-US" altLang="en-US" sz="2200">
                <a:solidFill>
                  <a:srgbClr val="0070C0"/>
                </a:solidFill>
              </a:rPr>
              <a:t>replaces PBS.</a:t>
            </a:r>
          </a:p>
        </p:txBody>
      </p:sp>
      <p:pic>
        <p:nvPicPr>
          <p:cNvPr id="52228" name="Picture 2">
            <a:extLst>
              <a:ext uri="{FF2B5EF4-FFF2-40B4-BE49-F238E27FC236}">
                <a16:creationId xmlns:a16="http://schemas.microsoft.com/office/drawing/2014/main" id="{C099ECFA-0BC2-8339-D8E0-B635080E0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38250"/>
            <a:ext cx="914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a:extLst>
              <a:ext uri="{FF2B5EF4-FFF2-40B4-BE49-F238E27FC236}">
                <a16:creationId xmlns:a16="http://schemas.microsoft.com/office/drawing/2014/main" id="{AC6F6CF8-4305-E179-43CB-D3E271188175}"/>
              </a:ext>
            </a:extLst>
          </p:cNvPr>
          <p:cNvPicPr>
            <a:picLocks noChangeAspect="1"/>
          </p:cNvPicPr>
          <p:nvPr/>
        </p:nvPicPr>
        <p:blipFill>
          <a:blip r:embed="rId6"/>
          <a:stretch>
            <a:fillRect/>
          </a:stretch>
        </p:blipFill>
        <p:spPr>
          <a:xfrm>
            <a:off x="341313" y="1084263"/>
            <a:ext cx="3821112" cy="573087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71E7BDC-CFF0-1600-ADD2-9F5F5BE57706}"/>
              </a:ext>
            </a:extLst>
          </p:cNvPr>
          <p:cNvSpPr>
            <a:spLocks noGrp="1" noChangeArrowheads="1"/>
          </p:cNvSpPr>
          <p:nvPr>
            <p:ph type="title"/>
          </p:nvPr>
        </p:nvSpPr>
        <p:spPr>
          <a:xfrm>
            <a:off x="68263" y="-17463"/>
            <a:ext cx="9144000" cy="1008063"/>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Waiver – Sole Source Justification</a:t>
            </a:r>
            <a:br>
              <a:rPr lang="en-US" altLang="en-US" sz="3900" b="1" dirty="0">
                <a:solidFill>
                  <a:srgbClr val="0070C0"/>
                </a:solidFill>
                <a:effectLst>
                  <a:outerShdw blurRad="38100" dist="38100" dir="2700000" algn="tl">
                    <a:srgbClr val="000000"/>
                  </a:outerShdw>
                </a:effectLst>
                <a:ea typeface="+mn-ea"/>
                <a:cs typeface="Arial" charset="0"/>
              </a:rPr>
            </a:br>
            <a:r>
              <a:rPr lang="en-US" altLang="en-US" sz="3900" b="1" dirty="0">
                <a:solidFill>
                  <a:srgbClr val="C00000"/>
                </a:solidFill>
                <a:effectLst>
                  <a:outerShdw blurRad="38100" dist="38100" dir="2700000" algn="tl">
                    <a:srgbClr val="000000"/>
                  </a:outerShdw>
                </a:effectLst>
                <a:ea typeface="+mn-ea"/>
                <a:cs typeface="Arial" charset="0"/>
              </a:rPr>
              <a:t>over</a:t>
            </a:r>
            <a:r>
              <a:rPr lang="en-US" altLang="en-US" sz="3900" b="1" dirty="0">
                <a:solidFill>
                  <a:srgbClr val="0070C0"/>
                </a:solidFill>
                <a:effectLst>
                  <a:outerShdw blurRad="38100" dist="38100" dir="2700000" algn="tl">
                    <a:srgbClr val="000000"/>
                  </a:outerShdw>
                </a:effectLst>
                <a:ea typeface="+mn-ea"/>
                <a:cs typeface="Arial" charset="0"/>
              </a:rPr>
              <a:t> </a:t>
            </a:r>
            <a:r>
              <a:rPr lang="en-US" altLang="en-US" sz="3900" b="1" dirty="0">
                <a:solidFill>
                  <a:srgbClr val="C00000"/>
                </a:solidFill>
                <a:effectLst>
                  <a:outerShdw blurRad="38100" dist="38100" dir="2700000" algn="tl">
                    <a:srgbClr val="000000"/>
                  </a:outerShdw>
                </a:effectLst>
                <a:ea typeface="+mn-ea"/>
                <a:cs typeface="Arial" charset="0"/>
              </a:rPr>
              <a:t>$</a:t>
            </a:r>
            <a:r>
              <a:rPr lang="hr-HR" altLang="en-US" sz="3900" b="1" dirty="0">
                <a:solidFill>
                  <a:srgbClr val="C00000"/>
                </a:solidFill>
                <a:effectLst>
                  <a:outerShdw blurRad="38100" dist="38100" dir="2700000" algn="tl">
                    <a:srgbClr val="000000"/>
                  </a:outerShdw>
                </a:effectLst>
                <a:ea typeface="+mn-ea"/>
                <a:cs typeface="Arial" charset="0"/>
              </a:rPr>
              <a:t>1,0</a:t>
            </a:r>
            <a:r>
              <a:rPr lang="en-US" altLang="en-US" sz="3900" b="1" dirty="0">
                <a:solidFill>
                  <a:srgbClr val="C00000"/>
                </a:solidFill>
                <a:effectLst>
                  <a:outerShdw blurRad="38100" dist="38100" dir="2700000" algn="tl">
                    <a:srgbClr val="000000"/>
                  </a:outerShdw>
                </a:effectLst>
                <a:ea typeface="+mn-ea"/>
                <a:cs typeface="Arial" charset="0"/>
              </a:rPr>
              <a:t>00</a:t>
            </a:r>
            <a:r>
              <a:rPr lang="hr-HR" altLang="en-US" sz="3900" b="1" dirty="0">
                <a:solidFill>
                  <a:srgbClr val="C00000"/>
                </a:solidFill>
                <a:effectLst>
                  <a:outerShdw blurRad="38100" dist="38100" dir="2700000" algn="tl">
                    <a:srgbClr val="000000"/>
                  </a:outerShdw>
                </a:effectLst>
                <a:ea typeface="+mn-ea"/>
                <a:cs typeface="Arial" charset="0"/>
              </a:rPr>
              <a:t> </a:t>
            </a:r>
            <a:r>
              <a:rPr lang="en-US" altLang="en-US" sz="3900" b="1" dirty="0">
                <a:solidFill>
                  <a:srgbClr val="C00000"/>
                </a:solidFill>
                <a:effectLst>
                  <a:outerShdw blurRad="38100" dist="38100" dir="2700000" algn="tl">
                    <a:srgbClr val="000000"/>
                  </a:outerShdw>
                </a:effectLst>
                <a:ea typeface="+mn-ea"/>
                <a:cs typeface="Arial" charset="0"/>
              </a:rPr>
              <a:t>when no competition</a:t>
            </a:r>
          </a:p>
        </p:txBody>
      </p:sp>
      <p:sp>
        <p:nvSpPr>
          <p:cNvPr id="53251" name="Rectangle 3">
            <a:extLst>
              <a:ext uri="{FF2B5EF4-FFF2-40B4-BE49-F238E27FC236}">
                <a16:creationId xmlns:a16="http://schemas.microsoft.com/office/drawing/2014/main" id="{B8D9AAA7-3FE6-DF7A-03D9-F46240A8FF60}"/>
              </a:ext>
            </a:extLst>
          </p:cNvPr>
          <p:cNvSpPr>
            <a:spLocks noGrp="1"/>
          </p:cNvSpPr>
          <p:nvPr>
            <p:ph type="body" sz="half" idx="1"/>
          </p:nvPr>
        </p:nvSpPr>
        <p:spPr>
          <a:xfrm>
            <a:off x="4191000" y="1219200"/>
            <a:ext cx="4495800" cy="5562600"/>
          </a:xfrm>
        </p:spPr>
        <p:txBody>
          <a:bodyPr/>
          <a:lstStyle/>
          <a:p>
            <a:pPr algn="just" eaLnBrk="1" hangingPunct="1"/>
            <a:r>
              <a:rPr lang="en-US" altLang="en-US" sz="2200">
                <a:solidFill>
                  <a:srgbClr val="0070C0"/>
                </a:solidFill>
              </a:rPr>
              <a:t>Any non-competitive bidding above $500 must be well justified and approved using Waiver – Sole Source Justification.</a:t>
            </a:r>
          </a:p>
          <a:p>
            <a:pPr algn="just" eaLnBrk="1" hangingPunct="1"/>
            <a:r>
              <a:rPr lang="en-US" altLang="en-US" sz="2200">
                <a:solidFill>
                  <a:srgbClr val="0070C0"/>
                </a:solidFill>
              </a:rPr>
              <a:t>Reason for non-competitive bidding must be one among allowed within GUK Procurement procedure.</a:t>
            </a:r>
          </a:p>
          <a:p>
            <a:pPr algn="just" eaLnBrk="1" hangingPunct="1"/>
            <a:r>
              <a:rPr lang="en-US" altLang="en-US" sz="2200">
                <a:solidFill>
                  <a:srgbClr val="0070C0"/>
                </a:solidFill>
              </a:rPr>
              <a:t>If reason for not doing competitive bidding is not among those allowed per GUK procurement procedure, Deviation from standard procurement competitive process must be requested and approved prior to proceeding with the order.</a:t>
            </a:r>
          </a:p>
        </p:txBody>
      </p:sp>
      <p:pic>
        <p:nvPicPr>
          <p:cNvPr id="53252" name="Picture 2">
            <a:extLst>
              <a:ext uri="{FF2B5EF4-FFF2-40B4-BE49-F238E27FC236}">
                <a16:creationId xmlns:a16="http://schemas.microsoft.com/office/drawing/2014/main" id="{817C0C22-C7AB-CCA6-40D5-9816E8F9C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38250"/>
            <a:ext cx="914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rId3"/>
            <a:extLst>
              <a:ext uri="{FF2B5EF4-FFF2-40B4-BE49-F238E27FC236}">
                <a16:creationId xmlns:a16="http://schemas.microsoft.com/office/drawing/2014/main" id="{7AB33253-A648-027E-9A16-3A0879CF1C1C}"/>
              </a:ext>
            </a:extLst>
          </p:cNvPr>
          <p:cNvPicPr>
            <a:picLocks noChangeAspect="1"/>
          </p:cNvPicPr>
          <p:nvPr/>
        </p:nvPicPr>
        <p:blipFill>
          <a:blip r:embed="rId4"/>
          <a:stretch>
            <a:fillRect/>
          </a:stretch>
        </p:blipFill>
        <p:spPr>
          <a:xfrm>
            <a:off x="139700" y="1066800"/>
            <a:ext cx="4024313" cy="542607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1F12A38-20AC-2986-8D31-F053D1E2FBE4}"/>
              </a:ext>
            </a:extLst>
          </p:cNvPr>
          <p:cNvSpPr>
            <a:spLocks noGrp="1" noChangeArrowheads="1"/>
          </p:cNvSpPr>
          <p:nvPr>
            <p:ph type="title"/>
          </p:nvPr>
        </p:nvSpPr>
        <p:spPr>
          <a:xfrm>
            <a:off x="228600" y="0"/>
            <a:ext cx="7467600" cy="6096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Purchase Order (PO)</a:t>
            </a:r>
          </a:p>
        </p:txBody>
      </p:sp>
      <p:sp>
        <p:nvSpPr>
          <p:cNvPr id="54275" name="Rectangle 3">
            <a:extLst>
              <a:ext uri="{FF2B5EF4-FFF2-40B4-BE49-F238E27FC236}">
                <a16:creationId xmlns:a16="http://schemas.microsoft.com/office/drawing/2014/main" id="{D6E1DF9D-403F-72B6-7B5C-F37F209E6EEA}"/>
              </a:ext>
            </a:extLst>
          </p:cNvPr>
          <p:cNvSpPr>
            <a:spLocks noGrp="1"/>
          </p:cNvSpPr>
          <p:nvPr>
            <p:ph type="body" sz="half" idx="1"/>
          </p:nvPr>
        </p:nvSpPr>
        <p:spPr>
          <a:xfrm>
            <a:off x="4495800" y="609600"/>
            <a:ext cx="4572000" cy="6051550"/>
          </a:xfrm>
        </p:spPr>
        <p:txBody>
          <a:bodyPr/>
          <a:lstStyle/>
          <a:p>
            <a:pPr algn="just" eaLnBrk="1" hangingPunct="1">
              <a:lnSpc>
                <a:spcPct val="80000"/>
              </a:lnSpc>
            </a:pPr>
            <a:r>
              <a:rPr lang="en-US" altLang="en-US" sz="2200" b="1">
                <a:solidFill>
                  <a:srgbClr val="0070C0"/>
                </a:solidFill>
              </a:rPr>
              <a:t>PO is simplified Contract </a:t>
            </a:r>
            <a:r>
              <a:rPr lang="en-US" altLang="en-US" sz="2200">
                <a:solidFill>
                  <a:srgbClr val="0070C0"/>
                </a:solidFill>
              </a:rPr>
              <a:t>between </a:t>
            </a:r>
            <a:r>
              <a:rPr lang="hr-HR" altLang="en-US" sz="2200">
                <a:solidFill>
                  <a:srgbClr val="0070C0"/>
                </a:solidFill>
              </a:rPr>
              <a:t>organization </a:t>
            </a:r>
            <a:r>
              <a:rPr lang="en-US" altLang="en-US" sz="2200">
                <a:solidFill>
                  <a:srgbClr val="0070C0"/>
                </a:solidFill>
              </a:rPr>
              <a:t>and Vendor.</a:t>
            </a:r>
          </a:p>
          <a:p>
            <a:pPr algn="just" eaLnBrk="1" hangingPunct="1">
              <a:lnSpc>
                <a:spcPct val="80000"/>
              </a:lnSpc>
            </a:pPr>
            <a:endParaRPr lang="hr-HR" altLang="en-US" sz="2200" b="1">
              <a:solidFill>
                <a:srgbClr val="0070C0"/>
              </a:solidFill>
            </a:endParaRPr>
          </a:p>
          <a:p>
            <a:pPr algn="just" eaLnBrk="1" hangingPunct="1">
              <a:lnSpc>
                <a:spcPct val="80000"/>
              </a:lnSpc>
            </a:pPr>
            <a:r>
              <a:rPr lang="en-US" altLang="en-US" sz="2200" b="1">
                <a:solidFill>
                  <a:srgbClr val="0070C0"/>
                </a:solidFill>
              </a:rPr>
              <a:t>When</a:t>
            </a:r>
            <a:r>
              <a:rPr lang="en-US" altLang="en-US" sz="2200">
                <a:solidFill>
                  <a:srgbClr val="0070C0"/>
                </a:solidFill>
              </a:rPr>
              <a:t> </a:t>
            </a:r>
            <a:r>
              <a:rPr lang="en-US" altLang="en-US" sz="2200" b="1">
                <a:solidFill>
                  <a:srgbClr val="0070C0"/>
                </a:solidFill>
              </a:rPr>
              <a:t>PO is not sufficient </a:t>
            </a:r>
            <a:r>
              <a:rPr lang="en-US" altLang="en-US" sz="2200">
                <a:solidFill>
                  <a:srgbClr val="0070C0"/>
                </a:solidFill>
              </a:rPr>
              <a:t>to describe agreed terms, </a:t>
            </a:r>
            <a:r>
              <a:rPr lang="en-US" altLang="en-US" sz="2200" b="1">
                <a:solidFill>
                  <a:srgbClr val="0070C0"/>
                </a:solidFill>
              </a:rPr>
              <a:t>use Contract instead</a:t>
            </a:r>
            <a:r>
              <a:rPr lang="en-US" altLang="en-US" sz="2200">
                <a:solidFill>
                  <a:srgbClr val="0070C0"/>
                </a:solidFill>
              </a:rPr>
              <a:t>.</a:t>
            </a:r>
          </a:p>
          <a:p>
            <a:pPr algn="just" eaLnBrk="1" hangingPunct="1">
              <a:lnSpc>
                <a:spcPct val="80000"/>
              </a:lnSpc>
            </a:pPr>
            <a:endParaRPr lang="hr-HR" altLang="en-US" sz="2200" b="1">
              <a:solidFill>
                <a:srgbClr val="0070C0"/>
              </a:solidFill>
            </a:endParaRPr>
          </a:p>
          <a:p>
            <a:pPr algn="just" eaLnBrk="1" hangingPunct="1">
              <a:lnSpc>
                <a:spcPct val="80000"/>
              </a:lnSpc>
            </a:pPr>
            <a:r>
              <a:rPr lang="en-US" altLang="en-US" sz="2200" b="1">
                <a:solidFill>
                  <a:srgbClr val="0070C0"/>
                </a:solidFill>
              </a:rPr>
              <a:t>Documents agreed goods/services specification and QTY, price and delivery time and place. </a:t>
            </a:r>
          </a:p>
          <a:p>
            <a:pPr algn="just" eaLnBrk="1" hangingPunct="1">
              <a:lnSpc>
                <a:spcPct val="80000"/>
              </a:lnSpc>
            </a:pPr>
            <a:endParaRPr lang="hr-HR" altLang="en-US" sz="2200">
              <a:solidFill>
                <a:srgbClr val="0070C0"/>
              </a:solidFill>
            </a:endParaRPr>
          </a:p>
          <a:p>
            <a:pPr algn="just" eaLnBrk="1" hangingPunct="1">
              <a:lnSpc>
                <a:spcPct val="80000"/>
              </a:lnSpc>
            </a:pPr>
            <a:r>
              <a:rPr lang="en-US" altLang="en-US" sz="2200">
                <a:solidFill>
                  <a:srgbClr val="0070C0"/>
                </a:solidFill>
              </a:rPr>
              <a:t>Signature of the Vendor constitutes acceptance of the order.</a:t>
            </a:r>
          </a:p>
          <a:p>
            <a:pPr algn="just" eaLnBrk="1" hangingPunct="1">
              <a:lnSpc>
                <a:spcPct val="80000"/>
              </a:lnSpc>
            </a:pPr>
            <a:endParaRPr lang="hr-HR" altLang="en-US" sz="2200">
              <a:solidFill>
                <a:srgbClr val="0070C0"/>
              </a:solidFill>
            </a:endParaRPr>
          </a:p>
          <a:p>
            <a:pPr algn="just" eaLnBrk="1" hangingPunct="1">
              <a:lnSpc>
                <a:spcPct val="80000"/>
              </a:lnSpc>
            </a:pPr>
            <a:r>
              <a:rPr lang="en-US" altLang="en-US" sz="2200">
                <a:solidFill>
                  <a:srgbClr val="0070C0"/>
                </a:solidFill>
              </a:rPr>
              <a:t>Note applicable </a:t>
            </a:r>
            <a:r>
              <a:rPr lang="en-US" altLang="en-US" sz="2200" b="1">
                <a:solidFill>
                  <a:srgbClr val="0070C0"/>
                </a:solidFill>
                <a:hlinkClick r:id="rId2"/>
              </a:rPr>
              <a:t>Terms and Conditions</a:t>
            </a:r>
            <a:r>
              <a:rPr lang="en-US" altLang="en-US" sz="2200">
                <a:solidFill>
                  <a:srgbClr val="0070C0"/>
                </a:solidFill>
              </a:rPr>
              <a:t> attached to PO.</a:t>
            </a:r>
            <a:endParaRPr lang="hr-HR" altLang="en-US" sz="2200">
              <a:solidFill>
                <a:srgbClr val="0070C0"/>
              </a:solidFill>
            </a:endParaRPr>
          </a:p>
          <a:p>
            <a:pPr algn="just" eaLnBrk="1" hangingPunct="1">
              <a:lnSpc>
                <a:spcPct val="80000"/>
              </a:lnSpc>
            </a:pPr>
            <a:endParaRPr lang="en-US" altLang="en-US" sz="2200">
              <a:solidFill>
                <a:srgbClr val="0070C0"/>
              </a:solidFill>
            </a:endParaRPr>
          </a:p>
          <a:p>
            <a:pPr algn="just" eaLnBrk="1" hangingPunct="1">
              <a:lnSpc>
                <a:spcPct val="80000"/>
              </a:lnSpc>
            </a:pPr>
            <a:r>
              <a:rPr lang="en-US" altLang="en-US" sz="2200" b="1">
                <a:solidFill>
                  <a:srgbClr val="0070C0"/>
                </a:solidFill>
              </a:rPr>
              <a:t>Splitting order </a:t>
            </a:r>
            <a:r>
              <a:rPr lang="en-US" altLang="en-US" sz="2200">
                <a:solidFill>
                  <a:srgbClr val="0070C0"/>
                </a:solidFill>
              </a:rPr>
              <a:t>among vendors must be approved by </a:t>
            </a:r>
            <a:r>
              <a:rPr lang="en-US" altLang="en-US" sz="2200">
                <a:solidFill>
                  <a:srgbClr val="CC0000"/>
                </a:solidFill>
              </a:rPr>
              <a:t>the </a:t>
            </a:r>
            <a:r>
              <a:rPr lang="hr-HR" altLang="en-US" sz="2200">
                <a:solidFill>
                  <a:srgbClr val="CC0000"/>
                </a:solidFill>
              </a:rPr>
              <a:t>CE</a:t>
            </a:r>
            <a:r>
              <a:rPr lang="en-US" altLang="en-US" sz="2200">
                <a:solidFill>
                  <a:srgbClr val="0070C0"/>
                </a:solidFill>
              </a:rPr>
              <a:t>.</a:t>
            </a:r>
          </a:p>
        </p:txBody>
      </p:sp>
      <p:pic>
        <p:nvPicPr>
          <p:cNvPr id="3" name="Picture 2">
            <a:hlinkClick r:id="rId3"/>
            <a:extLst>
              <a:ext uri="{FF2B5EF4-FFF2-40B4-BE49-F238E27FC236}">
                <a16:creationId xmlns:a16="http://schemas.microsoft.com/office/drawing/2014/main" id="{46995F79-BA6F-520A-2A59-4067C4A8B468}"/>
              </a:ext>
            </a:extLst>
          </p:cNvPr>
          <p:cNvPicPr>
            <a:picLocks noChangeAspect="1"/>
          </p:cNvPicPr>
          <p:nvPr/>
        </p:nvPicPr>
        <p:blipFill>
          <a:blip r:embed="rId4"/>
          <a:stretch>
            <a:fillRect/>
          </a:stretch>
        </p:blipFill>
        <p:spPr>
          <a:xfrm>
            <a:off x="212725" y="685800"/>
            <a:ext cx="4283075" cy="59451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8FEEC14-D4A7-E22A-321A-9D15C095F7D7}"/>
              </a:ext>
            </a:extLst>
          </p:cNvPr>
          <p:cNvSpPr>
            <a:spLocks noGrp="1" noChangeArrowheads="1"/>
          </p:cNvSpPr>
          <p:nvPr>
            <p:ph type="title"/>
          </p:nvPr>
        </p:nvSpPr>
        <p:spPr>
          <a:xfrm>
            <a:off x="228600" y="0"/>
            <a:ext cx="8763000" cy="9144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Material accounting</a:t>
            </a:r>
          </a:p>
        </p:txBody>
      </p:sp>
      <p:sp>
        <p:nvSpPr>
          <p:cNvPr id="38915" name="Rectangle 3">
            <a:extLst>
              <a:ext uri="{FF2B5EF4-FFF2-40B4-BE49-F238E27FC236}">
                <a16:creationId xmlns:a16="http://schemas.microsoft.com/office/drawing/2014/main" id="{ECF20D06-4B10-7074-96A2-B1AB3639EC95}"/>
              </a:ext>
            </a:extLst>
          </p:cNvPr>
          <p:cNvSpPr>
            <a:spLocks noGrp="1"/>
          </p:cNvSpPr>
          <p:nvPr>
            <p:ph type="body" sz="half" idx="1"/>
          </p:nvPr>
        </p:nvSpPr>
        <p:spPr>
          <a:xfrm>
            <a:off x="228600" y="990600"/>
            <a:ext cx="8610600" cy="5670550"/>
          </a:xfrm>
        </p:spPr>
        <p:txBody>
          <a:bodyPr/>
          <a:lstStyle/>
          <a:p>
            <a:pPr marL="0" indent="0" algn="just" eaLnBrk="1" hangingPunct="1">
              <a:lnSpc>
                <a:spcPct val="80000"/>
              </a:lnSpc>
              <a:buFont typeface="Arial" panose="020B0604020202020204" pitchFamily="34" charset="0"/>
              <a:buNone/>
              <a:defRPr/>
            </a:pPr>
            <a:r>
              <a:rPr lang="en-US" altLang="en-US" sz="2200" b="1" dirty="0">
                <a:solidFill>
                  <a:srgbClr val="0070C0"/>
                </a:solidFill>
              </a:rPr>
              <a:t>After procurement or donation of goods, material accounting for equipment and supplies is </a:t>
            </a:r>
            <a:r>
              <a:rPr lang="en-US" altLang="en-US" sz="2200" b="1" dirty="0">
                <a:solidFill>
                  <a:srgbClr val="7030A0"/>
                </a:solidFill>
              </a:rPr>
              <a:t>next important area of accountability for any organization.</a:t>
            </a:r>
          </a:p>
          <a:p>
            <a:pPr marL="0" indent="0" algn="just" eaLnBrk="1" hangingPunct="1">
              <a:lnSpc>
                <a:spcPct val="80000"/>
              </a:lnSpc>
              <a:buFont typeface="Arial" panose="020B0604020202020204" pitchFamily="34" charset="0"/>
              <a:buNone/>
              <a:defRPr/>
            </a:pPr>
            <a:endParaRPr lang="en-US" altLang="en-US" sz="2200" b="1" dirty="0">
              <a:solidFill>
                <a:srgbClr val="0070C0"/>
              </a:solidFill>
            </a:endParaRPr>
          </a:p>
          <a:p>
            <a:pPr marL="0" indent="0" algn="just" eaLnBrk="1" hangingPunct="1">
              <a:lnSpc>
                <a:spcPct val="80000"/>
              </a:lnSpc>
              <a:buFont typeface="Arial" panose="020B0604020202020204" pitchFamily="34" charset="0"/>
              <a:buNone/>
              <a:defRPr/>
            </a:pPr>
            <a:r>
              <a:rPr lang="en-US" altLang="en-US" sz="2200" b="1" dirty="0">
                <a:solidFill>
                  <a:srgbClr val="0070C0"/>
                </a:solidFill>
              </a:rPr>
              <a:t>For this reason, organizations are expected by assistance recipients, communities we serve and our funding sources to have in place the following:</a:t>
            </a:r>
          </a:p>
          <a:p>
            <a:pPr marL="0" indent="0" algn="just" eaLnBrk="1" hangingPunct="1">
              <a:lnSpc>
                <a:spcPct val="80000"/>
              </a:lnSpc>
              <a:buFont typeface="Arial" panose="020B0604020202020204" pitchFamily="34" charset="0"/>
              <a:buNone/>
              <a:defRPr/>
            </a:pPr>
            <a:endParaRPr lang="hr-HR" altLang="en-US" sz="500" b="1" dirty="0">
              <a:solidFill>
                <a:srgbClr val="0070C0"/>
              </a:solidFill>
            </a:endParaRPr>
          </a:p>
          <a:p>
            <a:pPr algn="just" eaLnBrk="1" hangingPunct="1">
              <a:lnSpc>
                <a:spcPct val="80000"/>
              </a:lnSpc>
              <a:defRPr/>
            </a:pPr>
            <a:r>
              <a:rPr lang="en-US" altLang="en-US" sz="2200" b="1" dirty="0">
                <a:solidFill>
                  <a:srgbClr val="0070C0"/>
                </a:solidFill>
              </a:rPr>
              <a:t>Accurate and documented</a:t>
            </a:r>
            <a:r>
              <a:rPr lang="en-US" altLang="en-US" sz="2200" b="1" dirty="0">
                <a:solidFill>
                  <a:srgbClr val="7030A0"/>
                </a:solidFill>
              </a:rPr>
              <a:t> stock records </a:t>
            </a:r>
            <a:r>
              <a:rPr lang="en-US" altLang="en-US" sz="2200" b="1" dirty="0">
                <a:solidFill>
                  <a:srgbClr val="0070C0"/>
                </a:solidFill>
              </a:rPr>
              <a:t>for program supplies</a:t>
            </a:r>
          </a:p>
          <a:p>
            <a:pPr marL="0" indent="0" algn="just" eaLnBrk="1" hangingPunct="1">
              <a:lnSpc>
                <a:spcPct val="80000"/>
              </a:lnSpc>
              <a:buFont typeface="Arial" panose="020B0604020202020204" pitchFamily="34" charset="0"/>
              <a:buNone/>
              <a:defRPr/>
            </a:pPr>
            <a:endParaRPr lang="en-US" altLang="en-US" sz="500" b="1" dirty="0">
              <a:solidFill>
                <a:srgbClr val="0070C0"/>
              </a:solidFill>
            </a:endParaRPr>
          </a:p>
          <a:p>
            <a:pPr algn="just" eaLnBrk="1" hangingPunct="1">
              <a:lnSpc>
                <a:spcPct val="80000"/>
              </a:lnSpc>
              <a:defRPr/>
            </a:pPr>
            <a:r>
              <a:rPr lang="en-US" altLang="en-US" sz="2200" b="1" dirty="0">
                <a:solidFill>
                  <a:srgbClr val="0070C0"/>
                </a:solidFill>
              </a:rPr>
              <a:t>Accurate and documented </a:t>
            </a:r>
            <a:r>
              <a:rPr lang="en-US" altLang="en-US" sz="2200" b="1" dirty="0">
                <a:solidFill>
                  <a:srgbClr val="7030A0"/>
                </a:solidFill>
              </a:rPr>
              <a:t>Asset List </a:t>
            </a:r>
            <a:r>
              <a:rPr lang="en-US" altLang="en-US" sz="2200" b="1" dirty="0">
                <a:solidFill>
                  <a:srgbClr val="0070C0"/>
                </a:solidFill>
              </a:rPr>
              <a:t>for equipment and shelter items</a:t>
            </a:r>
          </a:p>
          <a:p>
            <a:pPr marL="0" indent="0" algn="just" eaLnBrk="1" hangingPunct="1">
              <a:lnSpc>
                <a:spcPct val="80000"/>
              </a:lnSpc>
              <a:buFont typeface="Arial" panose="020B0604020202020204" pitchFamily="34" charset="0"/>
              <a:buNone/>
              <a:defRPr/>
            </a:pPr>
            <a:endParaRPr lang="en-US" altLang="en-US" sz="500" b="1" dirty="0">
              <a:solidFill>
                <a:srgbClr val="0070C0"/>
              </a:solidFill>
            </a:endParaRPr>
          </a:p>
          <a:p>
            <a:pPr algn="just" eaLnBrk="1" hangingPunct="1">
              <a:lnSpc>
                <a:spcPct val="80000"/>
              </a:lnSpc>
              <a:defRPr/>
            </a:pPr>
            <a:r>
              <a:rPr lang="en-US" altLang="en-US" sz="2200" b="1" dirty="0">
                <a:solidFill>
                  <a:srgbClr val="0070C0"/>
                </a:solidFill>
              </a:rPr>
              <a:t>Accurate and documented</a:t>
            </a:r>
            <a:r>
              <a:rPr lang="en-US" altLang="en-US" sz="2200" b="1" dirty="0">
                <a:solidFill>
                  <a:srgbClr val="7030A0"/>
                </a:solidFill>
              </a:rPr>
              <a:t> inventory </a:t>
            </a:r>
            <a:r>
              <a:rPr lang="en-US" altLang="en-US" sz="2200" b="1" dirty="0">
                <a:solidFill>
                  <a:srgbClr val="0070C0"/>
                </a:solidFill>
              </a:rPr>
              <a:t>of furniture and small value equipment, etc.</a:t>
            </a:r>
          </a:p>
          <a:p>
            <a:pPr marL="0" indent="0" algn="just" eaLnBrk="1" hangingPunct="1">
              <a:lnSpc>
                <a:spcPct val="80000"/>
              </a:lnSpc>
              <a:buFont typeface="Arial" panose="020B0604020202020204" pitchFamily="34" charset="0"/>
              <a:buNone/>
              <a:defRPr/>
            </a:pPr>
            <a:endParaRPr lang="hr-HR" altLang="en-US" sz="500" b="1" dirty="0">
              <a:solidFill>
                <a:srgbClr val="0070C0"/>
              </a:solidFill>
            </a:endParaRPr>
          </a:p>
          <a:p>
            <a:pPr algn="just" eaLnBrk="1" hangingPunct="1">
              <a:lnSpc>
                <a:spcPct val="80000"/>
              </a:lnSpc>
              <a:defRPr/>
            </a:pPr>
            <a:r>
              <a:rPr lang="en-US" altLang="en-US" sz="2200" b="1" dirty="0">
                <a:solidFill>
                  <a:srgbClr val="0070C0"/>
                </a:solidFill>
              </a:rPr>
              <a:t>Accurate and documented </a:t>
            </a:r>
            <a:r>
              <a:rPr lang="en-US" altLang="en-US" sz="2200" b="1" dirty="0">
                <a:solidFill>
                  <a:srgbClr val="7030A0"/>
                </a:solidFill>
              </a:rPr>
              <a:t>distribution or end use for all items.</a:t>
            </a:r>
            <a:endParaRPr lang="hr-HR" altLang="en-US" sz="2200" b="1" dirty="0">
              <a:solidFill>
                <a:srgbClr val="7030A0"/>
              </a:solidFill>
            </a:endParaRPr>
          </a:p>
          <a:p>
            <a:pPr marL="0" indent="0" algn="just" eaLnBrk="1" hangingPunct="1">
              <a:lnSpc>
                <a:spcPct val="80000"/>
              </a:lnSpc>
              <a:buFont typeface="Arial" panose="020B0604020202020204" pitchFamily="34" charset="0"/>
              <a:buNone/>
              <a:defRPr/>
            </a:pPr>
            <a:endParaRPr lang="en-US" altLang="en-US" sz="2200" dirty="0">
              <a:solidFill>
                <a:srgbClr val="0070C0"/>
              </a:solidFill>
            </a:endParaRPr>
          </a:p>
          <a:p>
            <a:pPr marL="0" indent="0" algn="just" eaLnBrk="1" hangingPunct="1">
              <a:lnSpc>
                <a:spcPct val="80000"/>
              </a:lnSpc>
              <a:buFont typeface="Arial" panose="020B0604020202020204" pitchFamily="34" charset="0"/>
              <a:buNone/>
              <a:defRPr/>
            </a:pPr>
            <a:r>
              <a:rPr lang="en-US" altLang="en-US" sz="2200" b="1" dirty="0">
                <a:solidFill>
                  <a:srgbClr val="C00000"/>
                </a:solidFill>
              </a:rPr>
              <a:t>All records must be reconciled regularly and periodically checked through scheduled and through surprise controls!</a:t>
            </a:r>
          </a:p>
          <a:p>
            <a:pPr marL="0" indent="0" algn="just" eaLnBrk="1" hangingPunct="1">
              <a:lnSpc>
                <a:spcPct val="80000"/>
              </a:lnSpc>
              <a:buFont typeface="Arial" panose="020B0604020202020204" pitchFamily="34" charset="0"/>
              <a:buNone/>
              <a:defRPr/>
            </a:pPr>
            <a:endParaRPr lang="en-US" altLang="en-US" sz="2200" b="1" dirty="0">
              <a:solidFill>
                <a:srgbClr val="C00000"/>
              </a:solidFill>
            </a:endParaRPr>
          </a:p>
          <a:p>
            <a:pPr marL="0" indent="0" algn="just" eaLnBrk="1" hangingPunct="1">
              <a:lnSpc>
                <a:spcPct val="80000"/>
              </a:lnSpc>
              <a:buFont typeface="Arial" panose="020B0604020202020204" pitchFamily="34" charset="0"/>
              <a:buNone/>
              <a:defRPr/>
            </a:pPr>
            <a:r>
              <a:rPr lang="en-US" altLang="en-US" sz="2200" b="1" dirty="0">
                <a:solidFill>
                  <a:srgbClr val="7030A0"/>
                </a:solidFill>
              </a:rPr>
              <a:t>Losses and damages </a:t>
            </a:r>
            <a:r>
              <a:rPr lang="en-US" altLang="en-US" sz="2200" b="1" dirty="0">
                <a:solidFill>
                  <a:srgbClr val="C00000"/>
                </a:solidFill>
              </a:rPr>
              <a:t>must be explained or investigated and documented.</a:t>
            </a:r>
            <a:endParaRPr lang="hr-HR" altLang="en-US" sz="2200" b="1"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E5192D8-BD5E-A13F-9463-292F21C7AA9B}"/>
              </a:ext>
            </a:extLst>
          </p:cNvPr>
          <p:cNvSpPr>
            <a:spLocks noGrp="1" noChangeArrowheads="1"/>
          </p:cNvSpPr>
          <p:nvPr>
            <p:ph type="title"/>
          </p:nvPr>
        </p:nvSpPr>
        <p:spPr>
          <a:xfrm>
            <a:off x="228600" y="0"/>
            <a:ext cx="7467600" cy="6858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Goods Received Note - GRN</a:t>
            </a:r>
          </a:p>
        </p:txBody>
      </p:sp>
      <p:sp>
        <p:nvSpPr>
          <p:cNvPr id="56323" name="Rectangle 3">
            <a:extLst>
              <a:ext uri="{FF2B5EF4-FFF2-40B4-BE49-F238E27FC236}">
                <a16:creationId xmlns:a16="http://schemas.microsoft.com/office/drawing/2014/main" id="{FE70348B-FC29-3664-F0AD-A4B52476A2D4}"/>
              </a:ext>
            </a:extLst>
          </p:cNvPr>
          <p:cNvSpPr>
            <a:spLocks noGrp="1"/>
          </p:cNvSpPr>
          <p:nvPr>
            <p:ph type="body" sz="half" idx="1"/>
          </p:nvPr>
        </p:nvSpPr>
        <p:spPr>
          <a:xfrm>
            <a:off x="4876800" y="685800"/>
            <a:ext cx="4038600" cy="6019800"/>
          </a:xfrm>
        </p:spPr>
        <p:txBody>
          <a:bodyPr/>
          <a:lstStyle/>
          <a:p>
            <a:pPr algn="just" eaLnBrk="1" hangingPunct="1"/>
            <a:r>
              <a:rPr lang="en-US" altLang="en-US" sz="2300">
                <a:solidFill>
                  <a:srgbClr val="0070C0"/>
                </a:solidFill>
              </a:rPr>
              <a:t>Control form for goods when received from:</a:t>
            </a:r>
          </a:p>
          <a:p>
            <a:pPr lvl="1" eaLnBrk="1" hangingPunct="1"/>
            <a:r>
              <a:rPr lang="en-US" altLang="en-US" sz="2300">
                <a:solidFill>
                  <a:srgbClr val="0070C0"/>
                </a:solidFill>
              </a:rPr>
              <a:t>Vendor</a:t>
            </a:r>
          </a:p>
          <a:p>
            <a:pPr lvl="1" eaLnBrk="1" hangingPunct="1"/>
            <a:r>
              <a:rPr lang="en-US" altLang="en-US" sz="2300">
                <a:solidFill>
                  <a:srgbClr val="0070C0"/>
                </a:solidFill>
              </a:rPr>
              <a:t>Donor</a:t>
            </a:r>
          </a:p>
          <a:p>
            <a:pPr lvl="1" eaLnBrk="1" hangingPunct="1"/>
            <a:r>
              <a:rPr lang="en-US" altLang="en-US" sz="2300">
                <a:solidFill>
                  <a:srgbClr val="0070C0"/>
                </a:solidFill>
              </a:rPr>
              <a:t>Internally</a:t>
            </a:r>
          </a:p>
          <a:p>
            <a:pPr algn="just" eaLnBrk="1" hangingPunct="1"/>
            <a:r>
              <a:rPr lang="en-US" altLang="en-US" sz="2300">
                <a:solidFill>
                  <a:srgbClr val="0070C0"/>
                </a:solidFill>
              </a:rPr>
              <a:t>Evidence of accepted </a:t>
            </a:r>
            <a:r>
              <a:rPr lang="en-US" altLang="en-US" sz="2300" b="1">
                <a:solidFill>
                  <a:srgbClr val="0070C0"/>
                </a:solidFill>
              </a:rPr>
              <a:t>goods quantity and quality, </a:t>
            </a:r>
            <a:r>
              <a:rPr lang="en-US" altLang="en-US" sz="2300">
                <a:solidFill>
                  <a:srgbClr val="0070C0"/>
                </a:solidFill>
              </a:rPr>
              <a:t>and their receiving into the stock.</a:t>
            </a:r>
          </a:p>
          <a:p>
            <a:pPr eaLnBrk="1" hangingPunct="1"/>
            <a:r>
              <a:rPr lang="en-US" altLang="en-US" sz="2300">
                <a:solidFill>
                  <a:srgbClr val="C00000"/>
                </a:solidFill>
              </a:rPr>
              <a:t>It is mandatory by all donors to have evidence of received quantity and quality control!</a:t>
            </a:r>
          </a:p>
          <a:p>
            <a:pPr algn="just" eaLnBrk="1" hangingPunct="1"/>
            <a:r>
              <a:rPr lang="en-US" altLang="en-US" sz="2300">
                <a:solidFill>
                  <a:srgbClr val="0070C0"/>
                </a:solidFill>
              </a:rPr>
              <a:t>It is used to document receiving of goods for purchases from $500 and more.</a:t>
            </a:r>
          </a:p>
          <a:p>
            <a:pPr eaLnBrk="1" hangingPunct="1">
              <a:buFont typeface="Wingdings" panose="05000000000000000000" pitchFamily="2" charset="2"/>
              <a:buNone/>
            </a:pPr>
            <a:endParaRPr lang="en-US" altLang="en-US" sz="2800"/>
          </a:p>
          <a:p>
            <a:pPr lvl="1" eaLnBrk="1" hangingPunct="1">
              <a:buFont typeface="Wingdings" panose="05000000000000000000" pitchFamily="2" charset="2"/>
              <a:buChar char="­"/>
            </a:pPr>
            <a:endParaRPr lang="en-US" altLang="en-US" sz="2400"/>
          </a:p>
          <a:p>
            <a:pPr lvl="1" eaLnBrk="1" hangingPunct="1"/>
            <a:endParaRPr lang="en-US" altLang="en-US" sz="2400"/>
          </a:p>
        </p:txBody>
      </p:sp>
      <p:pic>
        <p:nvPicPr>
          <p:cNvPr id="56324" name="Picture 2">
            <a:extLst>
              <a:ext uri="{FF2B5EF4-FFF2-40B4-BE49-F238E27FC236}">
                <a16:creationId xmlns:a16="http://schemas.microsoft.com/office/drawing/2014/main" id="{CEE62E32-7D50-FC14-C5A7-622B1FB2A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752475"/>
            <a:ext cx="946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hlinkClick r:id="rId3"/>
            <a:extLst>
              <a:ext uri="{FF2B5EF4-FFF2-40B4-BE49-F238E27FC236}">
                <a16:creationId xmlns:a16="http://schemas.microsoft.com/office/drawing/2014/main" id="{494FE5C0-6B41-790B-9788-F0DDD54D081A}"/>
              </a:ext>
            </a:extLst>
          </p:cNvPr>
          <p:cNvPicPr>
            <a:picLocks noChangeAspect="1"/>
          </p:cNvPicPr>
          <p:nvPr/>
        </p:nvPicPr>
        <p:blipFill>
          <a:blip r:embed="rId4"/>
          <a:stretch>
            <a:fillRect/>
          </a:stretch>
        </p:blipFill>
        <p:spPr>
          <a:xfrm>
            <a:off x="228600" y="773113"/>
            <a:ext cx="4648200" cy="58674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490BBFE-2B1D-8438-4BE2-D6D55ED51577}"/>
              </a:ext>
            </a:extLst>
          </p:cNvPr>
          <p:cNvSpPr>
            <a:spLocks noGrp="1" noChangeArrowheads="1"/>
          </p:cNvSpPr>
          <p:nvPr>
            <p:ph type="title"/>
          </p:nvPr>
        </p:nvSpPr>
        <p:spPr>
          <a:xfrm>
            <a:off x="228600" y="0"/>
            <a:ext cx="7467600" cy="6096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Service Received Note (SRN)</a:t>
            </a:r>
          </a:p>
        </p:txBody>
      </p:sp>
      <p:sp>
        <p:nvSpPr>
          <p:cNvPr id="57347" name="Rectangle 3">
            <a:extLst>
              <a:ext uri="{FF2B5EF4-FFF2-40B4-BE49-F238E27FC236}">
                <a16:creationId xmlns:a16="http://schemas.microsoft.com/office/drawing/2014/main" id="{147CBE5E-4D67-AD33-CB10-F8949CC6EA33}"/>
              </a:ext>
            </a:extLst>
          </p:cNvPr>
          <p:cNvSpPr>
            <a:spLocks noGrp="1"/>
          </p:cNvSpPr>
          <p:nvPr>
            <p:ph type="body" sz="half" idx="1"/>
          </p:nvPr>
        </p:nvSpPr>
        <p:spPr>
          <a:xfrm>
            <a:off x="228600" y="609600"/>
            <a:ext cx="8839200" cy="1128713"/>
          </a:xfrm>
        </p:spPr>
        <p:txBody>
          <a:bodyPr/>
          <a:lstStyle/>
          <a:p>
            <a:pPr algn="just" eaLnBrk="1" hangingPunct="1"/>
            <a:r>
              <a:rPr lang="en-US" altLang="en-US" sz="2300" b="1">
                <a:solidFill>
                  <a:srgbClr val="0070C0"/>
                </a:solidFill>
              </a:rPr>
              <a:t>SRN is control form and evidence for service delivery and related quality check </a:t>
            </a:r>
            <a:r>
              <a:rPr lang="en-US" altLang="en-US" sz="2300" b="1">
                <a:solidFill>
                  <a:srgbClr val="C00000"/>
                </a:solidFill>
              </a:rPr>
              <a:t>from $500 </a:t>
            </a:r>
            <a:r>
              <a:rPr lang="en-US" altLang="en-US" sz="2300">
                <a:solidFill>
                  <a:srgbClr val="0070C0"/>
                </a:solidFill>
              </a:rPr>
              <a:t>(or less, if there is issue with delivery).</a:t>
            </a:r>
          </a:p>
          <a:p>
            <a:pPr algn="just" eaLnBrk="1" hangingPunct="1"/>
            <a:r>
              <a:rPr lang="en-US" altLang="en-US" sz="2300" b="1">
                <a:solidFill>
                  <a:srgbClr val="C00000"/>
                </a:solidFill>
              </a:rPr>
              <a:t>Below $500 </a:t>
            </a:r>
            <a:r>
              <a:rPr lang="en-US" altLang="en-US" sz="2300">
                <a:solidFill>
                  <a:srgbClr val="0070C0"/>
                </a:solidFill>
              </a:rPr>
              <a:t>it can be replaced with </a:t>
            </a:r>
            <a:r>
              <a:rPr lang="en-US" altLang="en-US" sz="2300" b="1">
                <a:solidFill>
                  <a:srgbClr val="0070C0"/>
                </a:solidFill>
              </a:rPr>
              <a:t>stamp “Received”</a:t>
            </a:r>
            <a:r>
              <a:rPr lang="en-US" altLang="en-US" sz="2300">
                <a:solidFill>
                  <a:srgbClr val="0070C0"/>
                </a:solidFill>
              </a:rPr>
              <a:t>.</a:t>
            </a:r>
          </a:p>
          <a:p>
            <a:pPr eaLnBrk="1" hangingPunct="1"/>
            <a:endParaRPr lang="en-US" altLang="en-US" sz="2800">
              <a:solidFill>
                <a:srgbClr val="0070C0"/>
              </a:solidFill>
            </a:endParaRPr>
          </a:p>
          <a:p>
            <a:pPr lvl="1" eaLnBrk="1" hangingPunct="1">
              <a:buFont typeface="Wingdings" panose="05000000000000000000" pitchFamily="2" charset="2"/>
              <a:buChar char="­"/>
            </a:pPr>
            <a:endParaRPr lang="en-US" altLang="en-US" sz="2400"/>
          </a:p>
          <a:p>
            <a:pPr lvl="1" eaLnBrk="1" hangingPunct="1"/>
            <a:endParaRPr lang="en-US" altLang="en-US" sz="2400"/>
          </a:p>
        </p:txBody>
      </p:sp>
      <p:pic>
        <p:nvPicPr>
          <p:cNvPr id="57348" name="Picture 2">
            <a:extLst>
              <a:ext uri="{FF2B5EF4-FFF2-40B4-BE49-F238E27FC236}">
                <a16:creationId xmlns:a16="http://schemas.microsoft.com/office/drawing/2014/main" id="{7A338376-4099-E9E5-A251-4940D43F9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92300"/>
            <a:ext cx="1981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hlinkClick r:id="rId4"/>
            <a:extLst>
              <a:ext uri="{FF2B5EF4-FFF2-40B4-BE49-F238E27FC236}">
                <a16:creationId xmlns:a16="http://schemas.microsoft.com/office/drawing/2014/main" id="{5255AD7D-5E79-1717-674B-2FE7F931AD86}"/>
              </a:ext>
            </a:extLst>
          </p:cNvPr>
          <p:cNvPicPr>
            <a:picLocks noChangeAspect="1"/>
          </p:cNvPicPr>
          <p:nvPr/>
        </p:nvPicPr>
        <p:blipFill>
          <a:blip r:embed="rId5"/>
          <a:stretch>
            <a:fillRect/>
          </a:stretch>
        </p:blipFill>
        <p:spPr>
          <a:xfrm>
            <a:off x="1358900" y="1892300"/>
            <a:ext cx="6578600" cy="484663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8BD969F-98C0-D33F-EE80-3FF0409895B6}"/>
              </a:ext>
            </a:extLst>
          </p:cNvPr>
          <p:cNvSpPr>
            <a:spLocks noGrp="1" noChangeArrowheads="1"/>
          </p:cNvSpPr>
          <p:nvPr>
            <p:ph type="title"/>
          </p:nvPr>
        </p:nvSpPr>
        <p:spPr>
          <a:xfrm>
            <a:off x="-381000" y="0"/>
            <a:ext cx="9753600" cy="7620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Dated stamp “Received” instead GRN/SRN</a:t>
            </a:r>
          </a:p>
        </p:txBody>
      </p:sp>
      <p:sp>
        <p:nvSpPr>
          <p:cNvPr id="29699" name="Rectangle 3">
            <a:extLst>
              <a:ext uri="{FF2B5EF4-FFF2-40B4-BE49-F238E27FC236}">
                <a16:creationId xmlns:a16="http://schemas.microsoft.com/office/drawing/2014/main" id="{19ADB0E0-B6D6-A9F5-1307-FDFA4338482F}"/>
              </a:ext>
            </a:extLst>
          </p:cNvPr>
          <p:cNvSpPr>
            <a:spLocks noGrp="1" noChangeArrowheads="1"/>
          </p:cNvSpPr>
          <p:nvPr>
            <p:ph type="body" sz="half" idx="1"/>
          </p:nvPr>
        </p:nvSpPr>
        <p:spPr>
          <a:xfrm>
            <a:off x="17463" y="914400"/>
            <a:ext cx="6230937" cy="5867400"/>
          </a:xfrm>
        </p:spPr>
        <p:txBody>
          <a:bodyPr/>
          <a:lstStyle/>
          <a:p>
            <a:pPr marL="0" indent="0" algn="just" eaLnBrk="1" hangingPunct="1">
              <a:buFont typeface="Arial" panose="020B0604020202020204" pitchFamily="34" charset="0"/>
              <a:buNone/>
              <a:defRPr/>
            </a:pPr>
            <a:r>
              <a:rPr lang="en-US" altLang="en-US" sz="2400" b="1" dirty="0">
                <a:solidFill>
                  <a:srgbClr val="0070C0"/>
                </a:solidFill>
              </a:rPr>
              <a:t>     </a:t>
            </a:r>
            <a:r>
              <a:rPr lang="en-US" altLang="en-US" sz="2400" b="1" u="sng" dirty="0">
                <a:solidFill>
                  <a:srgbClr val="0070C0"/>
                </a:solidFill>
              </a:rPr>
              <a:t>Goods receiving:</a:t>
            </a:r>
          </a:p>
          <a:p>
            <a:pPr algn="just" eaLnBrk="1" hangingPunct="1">
              <a:defRPr/>
            </a:pPr>
            <a:r>
              <a:rPr lang="en-US" altLang="en-US" sz="2400" b="1" dirty="0">
                <a:solidFill>
                  <a:srgbClr val="0070C0"/>
                </a:solidFill>
              </a:rPr>
              <a:t>Goods delivered to the office </a:t>
            </a:r>
            <a:r>
              <a:rPr lang="en-US" altLang="en-US" sz="2400" dirty="0">
                <a:solidFill>
                  <a:srgbClr val="0070C0"/>
                </a:solidFill>
              </a:rPr>
              <a:t>rather than warehouse </a:t>
            </a:r>
            <a:r>
              <a:rPr lang="en-US" altLang="en-US" sz="2400" b="1" dirty="0">
                <a:solidFill>
                  <a:srgbClr val="0070C0"/>
                </a:solidFill>
              </a:rPr>
              <a:t>(any value)</a:t>
            </a:r>
            <a:r>
              <a:rPr lang="en-US" altLang="en-US" sz="2400" dirty="0">
                <a:solidFill>
                  <a:srgbClr val="0070C0"/>
                </a:solidFill>
              </a:rPr>
              <a:t>, and small value </a:t>
            </a:r>
            <a:r>
              <a:rPr lang="en-US" altLang="en-US" sz="2400" b="1" dirty="0">
                <a:solidFill>
                  <a:srgbClr val="C00000"/>
                </a:solidFill>
              </a:rPr>
              <a:t>Program Supplies under $500 </a:t>
            </a:r>
            <a:r>
              <a:rPr lang="en-US" altLang="en-US" sz="2400" dirty="0">
                <a:solidFill>
                  <a:srgbClr val="0070C0"/>
                </a:solidFill>
              </a:rPr>
              <a:t>can be confirmed as received with </a:t>
            </a:r>
            <a:r>
              <a:rPr lang="en-US" altLang="en-US" sz="2400" b="1" dirty="0">
                <a:solidFill>
                  <a:srgbClr val="0070C0"/>
                </a:solidFill>
              </a:rPr>
              <a:t>dated stamp “Received” on the Invoice, Delivery Note or Waybill, signed by</a:t>
            </a:r>
            <a:r>
              <a:rPr lang="en-US" altLang="en-US" sz="2400" dirty="0">
                <a:solidFill>
                  <a:srgbClr val="0070C0"/>
                </a:solidFill>
              </a:rPr>
              <a:t> </a:t>
            </a:r>
            <a:r>
              <a:rPr lang="en-US" altLang="en-US" sz="2400" b="1" dirty="0">
                <a:solidFill>
                  <a:srgbClr val="0070C0"/>
                </a:solidFill>
              </a:rPr>
              <a:t> the reci</a:t>
            </a:r>
            <a:r>
              <a:rPr lang="en-US" altLang="en-US" sz="2400" dirty="0">
                <a:solidFill>
                  <a:srgbClr val="0070C0"/>
                </a:solidFill>
              </a:rPr>
              <a:t>pient.</a:t>
            </a:r>
          </a:p>
          <a:p>
            <a:pPr algn="just" eaLnBrk="1" hangingPunct="1">
              <a:defRPr/>
            </a:pPr>
            <a:r>
              <a:rPr lang="en-US" altLang="en-US" sz="2400" dirty="0">
                <a:solidFill>
                  <a:srgbClr val="0070C0"/>
                </a:solidFill>
              </a:rPr>
              <a:t>GRN should be used instead</a:t>
            </a:r>
            <a:r>
              <a:rPr lang="hr-HR" altLang="en-US" sz="2400" dirty="0">
                <a:solidFill>
                  <a:srgbClr val="0070C0"/>
                </a:solidFill>
              </a:rPr>
              <a:t> </a:t>
            </a:r>
            <a:r>
              <a:rPr lang="en-US" altLang="en-US" sz="2400" dirty="0">
                <a:solidFill>
                  <a:srgbClr val="CC0000"/>
                </a:solidFill>
              </a:rPr>
              <a:t>if there are any issues with delivery.</a:t>
            </a:r>
          </a:p>
          <a:p>
            <a:pPr marL="0" indent="0" algn="just" eaLnBrk="1" hangingPunct="1">
              <a:buFont typeface="Arial" panose="020B0604020202020204" pitchFamily="34" charset="0"/>
              <a:buNone/>
              <a:defRPr/>
            </a:pPr>
            <a:r>
              <a:rPr lang="en-US" altLang="en-US" sz="2400" dirty="0">
                <a:solidFill>
                  <a:srgbClr val="0070C0"/>
                </a:solidFill>
              </a:rPr>
              <a:t>     </a:t>
            </a:r>
            <a:r>
              <a:rPr lang="en-US" altLang="en-US" sz="2400" b="1" u="sng" dirty="0">
                <a:solidFill>
                  <a:srgbClr val="0070C0"/>
                </a:solidFill>
              </a:rPr>
              <a:t>Services receiving:</a:t>
            </a:r>
          </a:p>
          <a:p>
            <a:pPr algn="just" eaLnBrk="1" hangingPunct="1">
              <a:defRPr/>
            </a:pPr>
            <a:r>
              <a:rPr lang="en-US" altLang="en-US" sz="2400" b="1" dirty="0">
                <a:solidFill>
                  <a:srgbClr val="0070C0"/>
                </a:solidFill>
              </a:rPr>
              <a:t>SRN can be replaced by stamp “Received” when no issues with service delivery </a:t>
            </a:r>
            <a:r>
              <a:rPr lang="en-US" altLang="en-US" sz="2400" b="1" dirty="0">
                <a:solidFill>
                  <a:srgbClr val="C00000"/>
                </a:solidFill>
              </a:rPr>
              <a:t>under $500</a:t>
            </a:r>
            <a:r>
              <a:rPr lang="en-US" altLang="en-US" sz="2400" b="1" dirty="0">
                <a:solidFill>
                  <a:srgbClr val="0070C0"/>
                </a:solidFill>
              </a:rPr>
              <a:t> and for any accommodation services or recurring monthly charges for service delivery under Contracts or subscriptions.</a:t>
            </a:r>
          </a:p>
        </p:txBody>
      </p:sp>
      <p:pic>
        <p:nvPicPr>
          <p:cNvPr id="59396" name="Picture 4">
            <a:extLst>
              <a:ext uri="{FF2B5EF4-FFF2-40B4-BE49-F238E27FC236}">
                <a16:creationId xmlns:a16="http://schemas.microsoft.com/office/drawing/2014/main" id="{3DDC430C-1160-7C7F-4B6D-D145E866F7F8}"/>
              </a:ext>
            </a:extLst>
          </p:cNvPr>
          <p:cNvPicPr>
            <a:picLocks noChangeAspect="1"/>
          </p:cNvPicPr>
          <p:nvPr/>
        </p:nvPicPr>
        <p:blipFill>
          <a:blip r:embed="rId2">
            <a:extLst>
              <a:ext uri="{28A0092B-C50C-407E-A947-70E740481C1C}">
                <a14:useLocalDpi xmlns:a14="http://schemas.microsoft.com/office/drawing/2010/main" val="0"/>
              </a:ext>
            </a:extLst>
          </a:blip>
          <a:srcRect l="3426" t="20824" r="6393"/>
          <a:stretch>
            <a:fillRect/>
          </a:stretch>
        </p:blipFill>
        <p:spPr bwMode="auto">
          <a:xfrm>
            <a:off x="6400800" y="2714625"/>
            <a:ext cx="25146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a:extLst>
              <a:ext uri="{FF2B5EF4-FFF2-40B4-BE49-F238E27FC236}">
                <a16:creationId xmlns:a16="http://schemas.microsoft.com/office/drawing/2014/main" id="{579CD596-FD93-36E7-901F-47A61D609C6E}"/>
              </a:ext>
            </a:extLst>
          </p:cNvPr>
          <p:cNvSpPr>
            <a:spLocks noGrp="1" noChangeArrowheads="1"/>
          </p:cNvSpPr>
          <p:nvPr>
            <p:ph type="title"/>
          </p:nvPr>
        </p:nvSpPr>
        <p:spPr>
          <a:xfrm>
            <a:off x="228600" y="0"/>
            <a:ext cx="7467600" cy="560388"/>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Stock Card</a:t>
            </a:r>
          </a:p>
        </p:txBody>
      </p:sp>
      <p:sp>
        <p:nvSpPr>
          <p:cNvPr id="60419" name="Rectangle 1027">
            <a:extLst>
              <a:ext uri="{FF2B5EF4-FFF2-40B4-BE49-F238E27FC236}">
                <a16:creationId xmlns:a16="http://schemas.microsoft.com/office/drawing/2014/main" id="{28F1722C-D5FC-C904-54F3-B53E5C7380EF}"/>
              </a:ext>
            </a:extLst>
          </p:cNvPr>
          <p:cNvSpPr>
            <a:spLocks noGrp="1"/>
          </p:cNvSpPr>
          <p:nvPr>
            <p:ph type="body" sz="half" idx="1"/>
          </p:nvPr>
        </p:nvSpPr>
        <p:spPr>
          <a:xfrm>
            <a:off x="4876800" y="762000"/>
            <a:ext cx="3962400" cy="6019800"/>
          </a:xfrm>
        </p:spPr>
        <p:txBody>
          <a:bodyPr/>
          <a:lstStyle/>
          <a:p>
            <a:pPr algn="just" eaLnBrk="1" hangingPunct="1"/>
            <a:r>
              <a:rPr lang="en-US" altLang="en-US" sz="2400" b="1">
                <a:solidFill>
                  <a:srgbClr val="0070C0"/>
                </a:solidFill>
              </a:rPr>
              <a:t>Kept at the Warehouse  central file.</a:t>
            </a:r>
          </a:p>
          <a:p>
            <a:pPr algn="just" eaLnBrk="1" hangingPunct="1"/>
            <a:r>
              <a:rPr lang="en-US" altLang="en-US" sz="2400">
                <a:solidFill>
                  <a:srgbClr val="0070C0"/>
                </a:solidFill>
              </a:rPr>
              <a:t>One card per item, per expiry date, per batch No., per project.</a:t>
            </a:r>
          </a:p>
          <a:p>
            <a:pPr algn="just" eaLnBrk="1" hangingPunct="1"/>
            <a:r>
              <a:rPr lang="en-US" altLang="en-US" sz="2400">
                <a:solidFill>
                  <a:srgbClr val="0070C0"/>
                </a:solidFill>
              </a:rPr>
              <a:t>Needs to reflect the cumulative, </a:t>
            </a:r>
            <a:r>
              <a:rPr lang="en-US" altLang="en-US" sz="2400" b="1">
                <a:solidFill>
                  <a:srgbClr val="0070C0"/>
                </a:solidFill>
              </a:rPr>
              <a:t>current item stock balance in the warehouse </a:t>
            </a:r>
            <a:r>
              <a:rPr lang="en-US" altLang="en-US" sz="2400">
                <a:solidFill>
                  <a:srgbClr val="0070C0"/>
                </a:solidFill>
              </a:rPr>
              <a:t>accurately!</a:t>
            </a:r>
          </a:p>
          <a:p>
            <a:pPr algn="just" eaLnBrk="1" hangingPunct="1"/>
            <a:r>
              <a:rPr lang="en-US" altLang="en-US" sz="2400">
                <a:solidFill>
                  <a:srgbClr val="0070C0"/>
                </a:solidFill>
              </a:rPr>
              <a:t>Has </a:t>
            </a:r>
            <a:r>
              <a:rPr lang="en-US" altLang="en-US" sz="2400" b="1">
                <a:solidFill>
                  <a:srgbClr val="0070C0"/>
                </a:solidFill>
              </a:rPr>
              <a:t>location of goods within the warehouse</a:t>
            </a:r>
            <a:r>
              <a:rPr lang="en-US" altLang="en-US" sz="2400">
                <a:solidFill>
                  <a:srgbClr val="0070C0"/>
                </a:solidFill>
              </a:rPr>
              <a:t> to help with easy and quick goods locating.</a:t>
            </a:r>
          </a:p>
          <a:p>
            <a:pPr algn="just" eaLnBrk="1" hangingPunct="1"/>
            <a:r>
              <a:rPr lang="en-US" altLang="en-US" sz="2400" b="1">
                <a:solidFill>
                  <a:srgbClr val="CC0000"/>
                </a:solidFill>
              </a:rPr>
              <a:t>Must be updated as transaction occurs.</a:t>
            </a:r>
          </a:p>
        </p:txBody>
      </p:sp>
      <p:pic>
        <p:nvPicPr>
          <p:cNvPr id="8" name="Picture 7">
            <a:hlinkClick r:id="rId2"/>
            <a:extLst>
              <a:ext uri="{FF2B5EF4-FFF2-40B4-BE49-F238E27FC236}">
                <a16:creationId xmlns:a16="http://schemas.microsoft.com/office/drawing/2014/main" id="{5CCA3E83-2D70-8717-BFCB-42AAA45E8940}"/>
              </a:ext>
            </a:extLst>
          </p:cNvPr>
          <p:cNvPicPr>
            <a:picLocks noChangeAspect="1"/>
          </p:cNvPicPr>
          <p:nvPr/>
        </p:nvPicPr>
        <p:blipFill>
          <a:blip r:embed="rId3"/>
          <a:stretch>
            <a:fillRect/>
          </a:stretch>
        </p:blipFill>
        <p:spPr>
          <a:xfrm>
            <a:off x="231775" y="762000"/>
            <a:ext cx="4578350" cy="57912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560A4EC-6058-7C11-BCE3-E2D6718E56A7}"/>
              </a:ext>
            </a:extLst>
          </p:cNvPr>
          <p:cNvSpPr>
            <a:spLocks noGrp="1" noChangeArrowheads="1"/>
          </p:cNvSpPr>
          <p:nvPr>
            <p:ph type="body" idx="1"/>
          </p:nvPr>
        </p:nvSpPr>
        <p:spPr>
          <a:xfrm>
            <a:off x="304800" y="981075"/>
            <a:ext cx="8302625" cy="5668963"/>
          </a:xfrm>
        </p:spPr>
        <p:txBody>
          <a:bodyPr/>
          <a:lstStyle/>
          <a:p>
            <a:pPr marL="0" indent="0" eaLnBrk="1" hangingPunct="1">
              <a:buFont typeface="Arial" panose="020B0604020202020204" pitchFamily="34" charset="0"/>
              <a:buNone/>
              <a:defRPr/>
            </a:pPr>
            <a:r>
              <a:rPr lang="en-US" altLang="en-US" b="1" dirty="0">
                <a:solidFill>
                  <a:srgbClr val="0070C0"/>
                </a:solidFill>
              </a:rPr>
              <a:t>Goods and services</a:t>
            </a:r>
            <a:r>
              <a:rPr lang="hr-HR" altLang="en-US" b="1" dirty="0">
                <a:solidFill>
                  <a:srgbClr val="0070C0"/>
                </a:solidFill>
              </a:rPr>
              <a:t> required for project</a:t>
            </a:r>
            <a:r>
              <a:rPr lang="en-US" altLang="en-US" b="1" dirty="0">
                <a:solidFill>
                  <a:srgbClr val="0070C0"/>
                </a:solidFill>
              </a:rPr>
              <a:t> can be</a:t>
            </a:r>
            <a:r>
              <a:rPr lang="hr-HR" altLang="en-US" b="1" dirty="0">
                <a:solidFill>
                  <a:srgbClr val="0070C0"/>
                </a:solidFill>
              </a:rPr>
              <a:t> secured (obtained)</a:t>
            </a:r>
            <a:r>
              <a:rPr lang="en-US" altLang="en-US" b="1" dirty="0">
                <a:solidFill>
                  <a:srgbClr val="0070C0"/>
                </a:solidFill>
              </a:rPr>
              <a:t> through one of the following methods:</a:t>
            </a:r>
          </a:p>
          <a:p>
            <a:pPr marL="0" indent="0" eaLnBrk="1" hangingPunct="1">
              <a:buFont typeface="Arial" panose="020B0604020202020204" pitchFamily="34" charset="0"/>
              <a:buNone/>
              <a:defRPr/>
            </a:pPr>
            <a:endParaRPr lang="en-US" altLang="en-US" sz="1200" b="1" dirty="0">
              <a:solidFill>
                <a:srgbClr val="0070C0"/>
              </a:solidFill>
            </a:endParaRPr>
          </a:p>
          <a:p>
            <a:pPr marL="0" indent="0" eaLnBrk="1" hangingPunct="1">
              <a:buFont typeface="Arial" panose="020B0604020202020204" pitchFamily="34" charset="0"/>
              <a:buNone/>
              <a:defRPr/>
            </a:pPr>
            <a:r>
              <a:rPr lang="hr-HR" altLang="en-US" b="1" dirty="0">
                <a:solidFill>
                  <a:srgbClr val="0070C0"/>
                </a:solidFill>
              </a:rPr>
              <a:t>A</a:t>
            </a:r>
            <a:r>
              <a:rPr lang="en-US" altLang="en-US" b="1" dirty="0">
                <a:solidFill>
                  <a:srgbClr val="0070C0"/>
                </a:solidFill>
              </a:rPr>
              <a:t>.  </a:t>
            </a:r>
            <a:r>
              <a:rPr lang="hr-HR" altLang="en-US" b="1" dirty="0">
                <a:solidFill>
                  <a:srgbClr val="0070C0"/>
                </a:solidFill>
              </a:rPr>
              <a:t>through</a:t>
            </a:r>
            <a:r>
              <a:rPr lang="en-US" altLang="en-US" b="1" dirty="0">
                <a:solidFill>
                  <a:srgbClr val="0070C0"/>
                </a:solidFill>
              </a:rPr>
              <a:t> </a:t>
            </a:r>
            <a:r>
              <a:rPr lang="en-US" altLang="en-US" b="1" dirty="0">
                <a:solidFill>
                  <a:srgbClr val="7030A0"/>
                </a:solidFill>
              </a:rPr>
              <a:t>Procurement</a:t>
            </a:r>
          </a:p>
          <a:p>
            <a:pPr marL="0" indent="0" eaLnBrk="1" hangingPunct="1">
              <a:buFont typeface="Arial" panose="020B0604020202020204" pitchFamily="34" charset="0"/>
              <a:buNone/>
              <a:defRPr/>
            </a:pPr>
            <a:endParaRPr lang="en-US" altLang="en-US" b="1" dirty="0">
              <a:solidFill>
                <a:srgbClr val="0070C0"/>
              </a:solidFill>
            </a:endParaRPr>
          </a:p>
          <a:p>
            <a:pPr eaLnBrk="1" hangingPunct="1">
              <a:buFont typeface="Wingdings" panose="05000000000000000000" pitchFamily="2" charset="2"/>
              <a:buNone/>
              <a:defRPr/>
            </a:pPr>
            <a:r>
              <a:rPr lang="en-US" altLang="en-US" b="1" dirty="0">
                <a:solidFill>
                  <a:srgbClr val="0070C0"/>
                </a:solidFill>
              </a:rPr>
              <a:t>B.  </a:t>
            </a:r>
            <a:r>
              <a:rPr lang="hr-HR" altLang="en-US" b="1" dirty="0">
                <a:solidFill>
                  <a:srgbClr val="0070C0"/>
                </a:solidFill>
              </a:rPr>
              <a:t>through</a:t>
            </a:r>
            <a:r>
              <a:rPr lang="en-US" altLang="en-US" b="1" dirty="0">
                <a:solidFill>
                  <a:srgbClr val="0070C0"/>
                </a:solidFill>
              </a:rPr>
              <a:t> </a:t>
            </a:r>
            <a:r>
              <a:rPr lang="en-US" altLang="en-US" b="1" dirty="0">
                <a:solidFill>
                  <a:srgbClr val="7030A0"/>
                </a:solidFill>
              </a:rPr>
              <a:t>Gift in Kind (Donation)</a:t>
            </a:r>
          </a:p>
          <a:p>
            <a:pPr eaLnBrk="1" hangingPunct="1">
              <a:buFont typeface="Wingdings" panose="05000000000000000000" pitchFamily="2" charset="2"/>
              <a:buNone/>
              <a:defRPr/>
            </a:pPr>
            <a:endParaRPr lang="en-US" altLang="en-US" b="1" dirty="0">
              <a:solidFill>
                <a:srgbClr val="0070C0"/>
              </a:solidFill>
            </a:endParaRPr>
          </a:p>
          <a:p>
            <a:pPr marL="514350" indent="-514350" eaLnBrk="1" hangingPunct="1">
              <a:buFont typeface="Arial" panose="020B0604020202020204" pitchFamily="34" charset="0"/>
              <a:buAutoNum type="alphaUcPeriod" startAt="3"/>
              <a:defRPr/>
            </a:pPr>
            <a:r>
              <a:rPr lang="en-US" altLang="en-US" b="1" dirty="0">
                <a:solidFill>
                  <a:srgbClr val="0070C0"/>
                </a:solidFill>
              </a:rPr>
              <a:t>t</a:t>
            </a:r>
            <a:r>
              <a:rPr lang="hr-HR" altLang="en-US" b="1" dirty="0">
                <a:solidFill>
                  <a:srgbClr val="0070C0"/>
                </a:solidFill>
              </a:rPr>
              <a:t>hrough</a:t>
            </a:r>
            <a:r>
              <a:rPr lang="en-US" altLang="en-US" b="1" dirty="0">
                <a:solidFill>
                  <a:srgbClr val="0070C0"/>
                </a:solidFill>
              </a:rPr>
              <a:t> </a:t>
            </a:r>
            <a:r>
              <a:rPr lang="en-US" altLang="en-US" b="1" dirty="0">
                <a:solidFill>
                  <a:srgbClr val="7030A0"/>
                </a:solidFill>
              </a:rPr>
              <a:t>Internal Transfer </a:t>
            </a:r>
            <a:r>
              <a:rPr lang="en-US" altLang="en-US" b="1" dirty="0">
                <a:solidFill>
                  <a:srgbClr val="0070C0"/>
                </a:solidFill>
              </a:rPr>
              <a:t>from another warehouse or office</a:t>
            </a:r>
            <a:r>
              <a:rPr lang="hr-HR" altLang="en-US" b="1" dirty="0">
                <a:solidFill>
                  <a:srgbClr val="0070C0"/>
                </a:solidFill>
              </a:rPr>
              <a:t> of the organization.</a:t>
            </a:r>
          </a:p>
        </p:txBody>
      </p:sp>
      <p:sp>
        <p:nvSpPr>
          <p:cNvPr id="5122" name="Rectangle 2">
            <a:extLst>
              <a:ext uri="{FF2B5EF4-FFF2-40B4-BE49-F238E27FC236}">
                <a16:creationId xmlns:a16="http://schemas.microsoft.com/office/drawing/2014/main" id="{B23E36E6-200C-058E-20E6-2064564A2669}"/>
              </a:ext>
            </a:extLst>
          </p:cNvPr>
          <p:cNvSpPr>
            <a:spLocks noGrp="1" noChangeArrowheads="1"/>
          </p:cNvSpPr>
          <p:nvPr>
            <p:ph type="title"/>
          </p:nvPr>
        </p:nvSpPr>
        <p:spPr>
          <a:xfrm>
            <a:off x="228600" y="120650"/>
            <a:ext cx="8763000" cy="685800"/>
          </a:xfrm>
        </p:spPr>
        <p:txBody>
          <a:bodyPr/>
          <a:lstStyle/>
          <a:p>
            <a:pPr eaLnBrk="1" hangingPunct="1">
              <a:defRPr/>
            </a:pPr>
            <a:r>
              <a:rPr lang="en-US" altLang="en-US" sz="4000" b="1" dirty="0">
                <a:solidFill>
                  <a:srgbClr val="0070C0"/>
                </a:solidFill>
                <a:effectLst>
                  <a:outerShdw blurRad="38100" dist="38100" dir="2700000" algn="tl">
                    <a:srgbClr val="000000"/>
                  </a:outerShdw>
                </a:effectLst>
                <a:ea typeface="+mn-ea"/>
                <a:cs typeface="Arial" charset="0"/>
              </a:rPr>
              <a:t>I. </a:t>
            </a:r>
            <a:r>
              <a:rPr lang="hr-HR" altLang="en-US" sz="4000" b="1" dirty="0">
                <a:solidFill>
                  <a:srgbClr val="0070C0"/>
                </a:solidFill>
                <a:effectLst>
                  <a:outerShdw blurRad="38100" dist="38100" dir="2700000" algn="tl">
                    <a:srgbClr val="000000"/>
                  </a:outerShdw>
                </a:effectLst>
                <a:ea typeface="+mn-ea"/>
                <a:cs typeface="Arial" charset="0"/>
              </a:rPr>
              <a:t>How to get</a:t>
            </a:r>
            <a:r>
              <a:rPr lang="en-US" altLang="en-US" sz="4000" b="1" dirty="0">
                <a:solidFill>
                  <a:srgbClr val="0070C0"/>
                </a:solidFill>
                <a:effectLst>
                  <a:outerShdw blurRad="38100" dist="38100" dir="2700000" algn="tl">
                    <a:srgbClr val="000000"/>
                  </a:outerShdw>
                </a:effectLst>
                <a:ea typeface="+mn-ea"/>
                <a:cs typeface="Arial" charset="0"/>
              </a:rPr>
              <a:t> Goods and Services</a:t>
            </a:r>
            <a:r>
              <a:rPr lang="hr-HR" altLang="en-US" sz="4000" b="1" dirty="0">
                <a:solidFill>
                  <a:srgbClr val="0070C0"/>
                </a:solidFill>
                <a:effectLst>
                  <a:outerShdw blurRad="38100" dist="38100" dir="2700000" algn="tl">
                    <a:srgbClr val="000000"/>
                  </a:outerShdw>
                </a:effectLst>
                <a:ea typeface="+mn-ea"/>
                <a:cs typeface="Arial" charset="0"/>
              </a:rPr>
              <a:t>?</a:t>
            </a:r>
            <a:endParaRPr lang="en-US" altLang="en-US" sz="4000" b="1" dirty="0">
              <a:solidFill>
                <a:srgbClr val="0070C0"/>
              </a:solidFill>
              <a:effectLst>
                <a:outerShdw blurRad="38100" dist="38100" dir="2700000" algn="tl">
                  <a:srgbClr val="000000"/>
                </a:outerShdw>
              </a:effectLst>
              <a:ea typeface="+mn-ea"/>
              <a:cs typeface="Arial" charset="0"/>
            </a:endParaRPr>
          </a:p>
        </p:txBody>
      </p:sp>
      <p:pic>
        <p:nvPicPr>
          <p:cNvPr id="13316" name="Picture 1">
            <a:extLst>
              <a:ext uri="{FF2B5EF4-FFF2-40B4-BE49-F238E27FC236}">
                <a16:creationId xmlns:a16="http://schemas.microsoft.com/office/drawing/2014/main" id="{96548A66-1082-8926-0400-C45DB53F4D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1588" y="2373313"/>
            <a:ext cx="16192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9628A700-84CF-4A9B-AA48-4BBE21E407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7350" y="3886200"/>
            <a:ext cx="7096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a:extLst>
              <a:ext uri="{FF2B5EF4-FFF2-40B4-BE49-F238E27FC236}">
                <a16:creationId xmlns:a16="http://schemas.microsoft.com/office/drawing/2014/main" id="{E93C30CE-2CBC-904A-F350-6458CAC293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7613" y="3586163"/>
            <a:ext cx="12636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a:extLst>
              <a:ext uri="{FF2B5EF4-FFF2-40B4-BE49-F238E27FC236}">
                <a16:creationId xmlns:a16="http://schemas.microsoft.com/office/drawing/2014/main" id="{B4388BB1-2C30-26F8-ACDA-139AF10A3C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53275" y="6096000"/>
            <a:ext cx="6953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a:extLst>
              <a:ext uri="{FF2B5EF4-FFF2-40B4-BE49-F238E27FC236}">
                <a16:creationId xmlns:a16="http://schemas.microsoft.com/office/drawing/2014/main" id="{2A2755E5-9A25-D921-2623-3E859014C4A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4950" y="5721350"/>
            <a:ext cx="1060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991B556-1029-68A1-160A-F41862D0A955}"/>
              </a:ext>
            </a:extLst>
          </p:cNvPr>
          <p:cNvSpPr>
            <a:spLocks noGrp="1" noChangeArrowheads="1"/>
          </p:cNvSpPr>
          <p:nvPr>
            <p:ph type="title"/>
          </p:nvPr>
        </p:nvSpPr>
        <p:spPr>
          <a:xfrm>
            <a:off x="228600" y="0"/>
            <a:ext cx="8686800" cy="7620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Bin Card</a:t>
            </a:r>
            <a:r>
              <a:rPr lang="hr-HR" altLang="en-US" sz="3900" b="1" dirty="0">
                <a:solidFill>
                  <a:srgbClr val="0070C0"/>
                </a:solidFill>
                <a:effectLst>
                  <a:outerShdw blurRad="38100" dist="38100" dir="2700000" algn="tl">
                    <a:srgbClr val="000000"/>
                  </a:outerShdw>
                </a:effectLst>
                <a:ea typeface="+mn-ea"/>
                <a:cs typeface="Arial" charset="0"/>
              </a:rPr>
              <a:t> / Stack Card</a:t>
            </a:r>
            <a:endParaRPr lang="en-US" altLang="en-US" sz="3900" b="1" dirty="0">
              <a:solidFill>
                <a:srgbClr val="0070C0"/>
              </a:solidFill>
              <a:effectLst>
                <a:outerShdw blurRad="38100" dist="38100" dir="2700000" algn="tl">
                  <a:srgbClr val="000000"/>
                </a:outerShdw>
              </a:effectLst>
              <a:ea typeface="+mn-ea"/>
              <a:cs typeface="Arial" charset="0"/>
            </a:endParaRPr>
          </a:p>
        </p:txBody>
      </p:sp>
      <p:sp>
        <p:nvSpPr>
          <p:cNvPr id="61443" name="Rectangle 4">
            <a:extLst>
              <a:ext uri="{FF2B5EF4-FFF2-40B4-BE49-F238E27FC236}">
                <a16:creationId xmlns:a16="http://schemas.microsoft.com/office/drawing/2014/main" id="{61964DEE-569E-7A35-6AA7-4B087827332C}"/>
              </a:ext>
            </a:extLst>
          </p:cNvPr>
          <p:cNvSpPr>
            <a:spLocks noGrp="1"/>
          </p:cNvSpPr>
          <p:nvPr>
            <p:ph type="body" sz="half" idx="2"/>
          </p:nvPr>
        </p:nvSpPr>
        <p:spPr>
          <a:xfrm>
            <a:off x="5334000" y="914400"/>
            <a:ext cx="3733800" cy="5715000"/>
          </a:xfrm>
        </p:spPr>
        <p:txBody>
          <a:bodyPr/>
          <a:lstStyle/>
          <a:p>
            <a:pPr algn="just" eaLnBrk="1" hangingPunct="1"/>
            <a:r>
              <a:rPr lang="en-US" altLang="en-US" sz="2400" b="1">
                <a:solidFill>
                  <a:srgbClr val="0070C0"/>
                </a:solidFill>
              </a:rPr>
              <a:t>With the item, at the specific physical item location within the warehouse.</a:t>
            </a:r>
          </a:p>
          <a:p>
            <a:pPr algn="just" eaLnBrk="1" hangingPunct="1"/>
            <a:r>
              <a:rPr lang="en-US" altLang="en-US" sz="2400">
                <a:solidFill>
                  <a:srgbClr val="0070C0"/>
                </a:solidFill>
              </a:rPr>
              <a:t>One per item, expiry date, batch and project.</a:t>
            </a:r>
          </a:p>
          <a:p>
            <a:pPr algn="just" eaLnBrk="1" hangingPunct="1"/>
            <a:r>
              <a:rPr lang="en-US" altLang="en-US" sz="2400" b="1">
                <a:solidFill>
                  <a:srgbClr val="0070C0"/>
                </a:solidFill>
              </a:rPr>
              <a:t>Reflects balance for the item at the specific warehouse location. </a:t>
            </a:r>
          </a:p>
          <a:p>
            <a:pPr algn="just" eaLnBrk="1" hangingPunct="1"/>
            <a:r>
              <a:rPr lang="en-US" altLang="en-US" sz="2400" b="1">
                <a:solidFill>
                  <a:srgbClr val="CC0000"/>
                </a:solidFill>
              </a:rPr>
              <a:t>Must be updated as transaction occurs.</a:t>
            </a:r>
          </a:p>
          <a:p>
            <a:pPr algn="just" eaLnBrk="1" hangingPunct="1"/>
            <a:r>
              <a:rPr lang="en-US" altLang="en-US" sz="2400" b="1">
                <a:solidFill>
                  <a:srgbClr val="0070C0"/>
                </a:solidFill>
              </a:rPr>
              <a:t>Serves as additional stock balance check.</a:t>
            </a:r>
          </a:p>
          <a:p>
            <a:pPr eaLnBrk="1" hangingPunct="1"/>
            <a:endParaRPr lang="en-US" altLang="en-US" sz="2400">
              <a:solidFill>
                <a:srgbClr val="0070C0"/>
              </a:solidFill>
            </a:endParaRPr>
          </a:p>
          <a:p>
            <a:pPr eaLnBrk="1" hangingPunct="1"/>
            <a:endParaRPr lang="en-US" altLang="en-US" sz="2400">
              <a:solidFill>
                <a:srgbClr val="0070C0"/>
              </a:solidFill>
            </a:endParaRPr>
          </a:p>
          <a:p>
            <a:pPr eaLnBrk="1" hangingPunct="1"/>
            <a:endParaRPr lang="en-US" altLang="en-US" sz="2800"/>
          </a:p>
        </p:txBody>
      </p:sp>
      <p:pic>
        <p:nvPicPr>
          <p:cNvPr id="3" name="Picture 2">
            <a:hlinkClick r:id="rId2"/>
            <a:extLst>
              <a:ext uri="{FF2B5EF4-FFF2-40B4-BE49-F238E27FC236}">
                <a16:creationId xmlns:a16="http://schemas.microsoft.com/office/drawing/2014/main" id="{2992A087-3031-A3C0-72A9-D098AF2C8646}"/>
              </a:ext>
            </a:extLst>
          </p:cNvPr>
          <p:cNvPicPr>
            <a:picLocks noChangeAspect="1"/>
          </p:cNvPicPr>
          <p:nvPr/>
        </p:nvPicPr>
        <p:blipFill>
          <a:blip r:embed="rId3"/>
          <a:stretch>
            <a:fillRect/>
          </a:stretch>
        </p:blipFill>
        <p:spPr>
          <a:xfrm>
            <a:off x="188913" y="914400"/>
            <a:ext cx="4997450" cy="54864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5CDA980-8E30-4FD7-2044-2F5EED240E82}"/>
              </a:ext>
            </a:extLst>
          </p:cNvPr>
          <p:cNvSpPr>
            <a:spLocks noGrp="1" noChangeArrowheads="1"/>
          </p:cNvSpPr>
          <p:nvPr>
            <p:ph type="title"/>
          </p:nvPr>
        </p:nvSpPr>
        <p:spPr>
          <a:xfrm>
            <a:off x="-228600" y="0"/>
            <a:ext cx="9448800" cy="9144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II. Issuing of goods from the Warehouse</a:t>
            </a:r>
          </a:p>
        </p:txBody>
      </p:sp>
      <p:sp>
        <p:nvSpPr>
          <p:cNvPr id="29699" name="Rectangle 3">
            <a:extLst>
              <a:ext uri="{FF2B5EF4-FFF2-40B4-BE49-F238E27FC236}">
                <a16:creationId xmlns:a16="http://schemas.microsoft.com/office/drawing/2014/main" id="{82924CA3-4688-4EED-EE9F-6F346104AD1A}"/>
              </a:ext>
            </a:extLst>
          </p:cNvPr>
          <p:cNvSpPr>
            <a:spLocks noGrp="1" noChangeArrowheads="1"/>
          </p:cNvSpPr>
          <p:nvPr>
            <p:ph type="body" idx="1"/>
          </p:nvPr>
        </p:nvSpPr>
        <p:spPr>
          <a:xfrm>
            <a:off x="0" y="1143000"/>
            <a:ext cx="8991600" cy="5181600"/>
          </a:xfrm>
        </p:spPr>
        <p:txBody>
          <a:bodyPr/>
          <a:lstStyle/>
          <a:p>
            <a:pPr marL="0" indent="0" algn="just" eaLnBrk="1" hangingPunct="1">
              <a:buFont typeface="Wingdings" panose="05000000000000000000" pitchFamily="2" charset="2"/>
              <a:buNone/>
              <a:defRPr/>
            </a:pPr>
            <a:r>
              <a:rPr lang="en-US" altLang="en-US" sz="2800" b="1" dirty="0">
                <a:solidFill>
                  <a:srgbClr val="0070C0"/>
                </a:solidFill>
              </a:rPr>
              <a:t>Require Goods Issue Order (GIO) as task to warehouse staff to prepare items for dispatch to:</a:t>
            </a:r>
          </a:p>
          <a:p>
            <a:pPr lvl="1" algn="just" eaLnBrk="1" hangingPunct="1">
              <a:defRPr/>
            </a:pPr>
            <a:r>
              <a:rPr lang="en-US" altLang="en-US" b="1" dirty="0">
                <a:solidFill>
                  <a:srgbClr val="7030A0"/>
                </a:solidFill>
              </a:rPr>
              <a:t>Internal transport to another </a:t>
            </a:r>
            <a:r>
              <a:rPr lang="hr-HR" altLang="en-US" b="1" dirty="0">
                <a:solidFill>
                  <a:srgbClr val="7030A0"/>
                </a:solidFill>
              </a:rPr>
              <a:t>warehouse </a:t>
            </a:r>
            <a:r>
              <a:rPr lang="en-US" altLang="en-US" b="1" dirty="0">
                <a:solidFill>
                  <a:srgbClr val="7030A0"/>
                </a:solidFill>
              </a:rPr>
              <a:t>site </a:t>
            </a:r>
            <a:r>
              <a:rPr lang="en-US" altLang="en-US" dirty="0">
                <a:solidFill>
                  <a:srgbClr val="0070C0"/>
                </a:solidFill>
              </a:rPr>
              <a:t>(Waybill).</a:t>
            </a:r>
          </a:p>
          <a:p>
            <a:pPr lvl="1" algn="just" eaLnBrk="1" hangingPunct="1">
              <a:defRPr/>
            </a:pPr>
            <a:r>
              <a:rPr lang="en-US" altLang="en-US" b="1" dirty="0">
                <a:solidFill>
                  <a:srgbClr val="7030A0"/>
                </a:solidFill>
              </a:rPr>
              <a:t>Internal transport to distribution site </a:t>
            </a:r>
            <a:r>
              <a:rPr lang="en-US" altLang="en-US" dirty="0">
                <a:solidFill>
                  <a:srgbClr val="0070C0"/>
                </a:solidFill>
              </a:rPr>
              <a:t>(Waybill).</a:t>
            </a:r>
          </a:p>
          <a:p>
            <a:pPr lvl="1" algn="just" eaLnBrk="1" hangingPunct="1">
              <a:defRPr/>
            </a:pPr>
            <a:r>
              <a:rPr lang="en-US" altLang="en-US" b="1" dirty="0">
                <a:solidFill>
                  <a:srgbClr val="7030A0"/>
                </a:solidFill>
              </a:rPr>
              <a:t>Individuals, in case of attractive item or assets </a:t>
            </a:r>
            <a:r>
              <a:rPr lang="en-US" altLang="en-US" dirty="0">
                <a:solidFill>
                  <a:srgbClr val="0070C0"/>
                </a:solidFill>
              </a:rPr>
              <a:t>such as phones, radios, laptops (use handover form).</a:t>
            </a:r>
          </a:p>
          <a:p>
            <a:pPr lvl="1" algn="just" eaLnBrk="1" hangingPunct="1">
              <a:defRPr/>
            </a:pPr>
            <a:r>
              <a:rPr lang="en-US" altLang="en-US" b="1" dirty="0">
                <a:solidFill>
                  <a:srgbClr val="7030A0"/>
                </a:solidFill>
              </a:rPr>
              <a:t>Recipient institution or individual outside organization </a:t>
            </a:r>
            <a:r>
              <a:rPr lang="en-US" altLang="en-US" dirty="0">
                <a:solidFill>
                  <a:srgbClr val="0070C0"/>
                </a:solidFill>
              </a:rPr>
              <a:t>(use Donation Letter with Waybill or detailed Packing List for transfer of ownership to 3</a:t>
            </a:r>
            <a:r>
              <a:rPr lang="en-US" altLang="en-US" baseline="30000" dirty="0">
                <a:solidFill>
                  <a:srgbClr val="0070C0"/>
                </a:solidFill>
              </a:rPr>
              <a:t>rd</a:t>
            </a:r>
            <a:r>
              <a:rPr lang="en-US" altLang="en-US" dirty="0">
                <a:solidFill>
                  <a:srgbClr val="0070C0"/>
                </a:solidFill>
              </a:rPr>
              <a:t> party).</a:t>
            </a:r>
          </a:p>
          <a:p>
            <a:pPr eaLnBrk="1" hangingPunct="1">
              <a:defRPr/>
            </a:pPr>
            <a:endParaRPr lang="en-US" altLang="en-US" dirty="0"/>
          </a:p>
          <a:p>
            <a:pPr eaLnBrk="1" hangingPunct="1">
              <a:defRPr/>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3BC8F14-927A-7CB5-AF2D-195C624B4316}"/>
              </a:ext>
            </a:extLst>
          </p:cNvPr>
          <p:cNvSpPr>
            <a:spLocks noGrp="1" noChangeArrowheads="1"/>
          </p:cNvSpPr>
          <p:nvPr>
            <p:ph type="title"/>
          </p:nvPr>
        </p:nvSpPr>
        <p:spPr>
          <a:xfrm>
            <a:off x="228600" y="-152400"/>
            <a:ext cx="8610600" cy="7620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Stock Request/Goods Issue Order</a:t>
            </a:r>
          </a:p>
        </p:txBody>
      </p:sp>
      <p:sp>
        <p:nvSpPr>
          <p:cNvPr id="63491" name="Rectangle 3">
            <a:extLst>
              <a:ext uri="{FF2B5EF4-FFF2-40B4-BE49-F238E27FC236}">
                <a16:creationId xmlns:a16="http://schemas.microsoft.com/office/drawing/2014/main" id="{BB6C58E1-D327-9DCA-D5A7-5CD0E468F964}"/>
              </a:ext>
            </a:extLst>
          </p:cNvPr>
          <p:cNvSpPr>
            <a:spLocks noGrp="1"/>
          </p:cNvSpPr>
          <p:nvPr>
            <p:ph type="body" sz="half" idx="1"/>
          </p:nvPr>
        </p:nvSpPr>
        <p:spPr>
          <a:xfrm>
            <a:off x="4572000" y="457200"/>
            <a:ext cx="4572000" cy="6299200"/>
          </a:xfrm>
        </p:spPr>
        <p:txBody>
          <a:bodyPr/>
          <a:lstStyle/>
          <a:p>
            <a:pPr algn="just" eaLnBrk="1" hangingPunct="1"/>
            <a:r>
              <a:rPr lang="en-US" altLang="en-US" sz="2300" b="1">
                <a:solidFill>
                  <a:srgbClr val="0070C0"/>
                </a:solidFill>
              </a:rPr>
              <a:t>To be filled by person Requesting release of goods or by Stock Owner/Project Manager.</a:t>
            </a:r>
          </a:p>
          <a:p>
            <a:pPr algn="just" eaLnBrk="1" hangingPunct="1"/>
            <a:r>
              <a:rPr lang="en-US" altLang="en-US" sz="2300" b="1">
                <a:solidFill>
                  <a:srgbClr val="0070C0"/>
                </a:solidFill>
              </a:rPr>
              <a:t>Must be approved by authorized Stock Owner/Project Manager </a:t>
            </a:r>
            <a:r>
              <a:rPr lang="en-US" altLang="en-US" sz="2300">
                <a:solidFill>
                  <a:srgbClr val="0070C0"/>
                </a:solidFill>
              </a:rPr>
              <a:t>before issue of item/s from the warehouse/stock.</a:t>
            </a:r>
          </a:p>
          <a:p>
            <a:pPr algn="just" eaLnBrk="1" hangingPunct="1"/>
            <a:r>
              <a:rPr lang="en-US" altLang="en-US" sz="2300" b="1">
                <a:solidFill>
                  <a:srgbClr val="0070C0"/>
                </a:solidFill>
              </a:rPr>
              <a:t>Serves to Warehouse Manager as task to pick, pack and prepare items for transport as well as to prepare transport documents (Waybills or Packing Lists).</a:t>
            </a:r>
          </a:p>
          <a:p>
            <a:pPr algn="just" eaLnBrk="1" hangingPunct="1"/>
            <a:r>
              <a:rPr lang="en-US" altLang="en-US" sz="2300">
                <a:solidFill>
                  <a:srgbClr val="0070C0"/>
                </a:solidFill>
              </a:rPr>
              <a:t>SR/GIO requested QTY may be different than issued QT</a:t>
            </a:r>
            <a:r>
              <a:rPr lang="hr-HR" altLang="en-US" sz="2300">
                <a:solidFill>
                  <a:srgbClr val="0070C0"/>
                </a:solidFill>
              </a:rPr>
              <a:t>Y</a:t>
            </a:r>
            <a:r>
              <a:rPr lang="en-US" altLang="en-US" sz="2300">
                <a:solidFill>
                  <a:srgbClr val="0070C0"/>
                </a:solidFill>
              </a:rPr>
              <a:t>.</a:t>
            </a:r>
          </a:p>
          <a:p>
            <a:pPr algn="just" eaLnBrk="1" hangingPunct="1"/>
            <a:r>
              <a:rPr lang="en-US" altLang="en-US" sz="2300" b="1">
                <a:solidFill>
                  <a:srgbClr val="0070C0"/>
                </a:solidFill>
              </a:rPr>
              <a:t>One SR/GIO can result with several Waybills </a:t>
            </a:r>
            <a:r>
              <a:rPr lang="en-US" altLang="en-US" sz="2300">
                <a:solidFill>
                  <a:srgbClr val="0070C0"/>
                </a:solidFill>
              </a:rPr>
              <a:t>if more than one vehicle required for transport.</a:t>
            </a:r>
          </a:p>
        </p:txBody>
      </p:sp>
      <p:pic>
        <p:nvPicPr>
          <p:cNvPr id="3" name="Picture 2">
            <a:hlinkClick r:id="rId2"/>
            <a:extLst>
              <a:ext uri="{FF2B5EF4-FFF2-40B4-BE49-F238E27FC236}">
                <a16:creationId xmlns:a16="http://schemas.microsoft.com/office/drawing/2014/main" id="{7E108BB0-4F10-8350-E43F-2D81F39B8A96}"/>
              </a:ext>
            </a:extLst>
          </p:cNvPr>
          <p:cNvPicPr>
            <a:picLocks noChangeAspect="1"/>
          </p:cNvPicPr>
          <p:nvPr/>
        </p:nvPicPr>
        <p:blipFill>
          <a:blip r:embed="rId3"/>
          <a:stretch>
            <a:fillRect/>
          </a:stretch>
        </p:blipFill>
        <p:spPr>
          <a:xfrm>
            <a:off x="193675" y="863600"/>
            <a:ext cx="4230688" cy="54864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2BD9364-9324-7AEF-F56E-819E7ED5A1F5}"/>
              </a:ext>
            </a:extLst>
          </p:cNvPr>
          <p:cNvSpPr>
            <a:spLocks noGrp="1" noChangeArrowheads="1"/>
          </p:cNvSpPr>
          <p:nvPr>
            <p:ph type="title"/>
          </p:nvPr>
        </p:nvSpPr>
        <p:spPr>
          <a:xfrm>
            <a:off x="-76200" y="76200"/>
            <a:ext cx="9220200" cy="9144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Transfer to organization internal distribution point</a:t>
            </a:r>
          </a:p>
        </p:txBody>
      </p:sp>
      <p:sp>
        <p:nvSpPr>
          <p:cNvPr id="64515" name="Rectangle 3">
            <a:extLst>
              <a:ext uri="{FF2B5EF4-FFF2-40B4-BE49-F238E27FC236}">
                <a16:creationId xmlns:a16="http://schemas.microsoft.com/office/drawing/2014/main" id="{367B8704-E78D-3589-8BB9-B17F84FB6B8A}"/>
              </a:ext>
            </a:extLst>
          </p:cNvPr>
          <p:cNvSpPr>
            <a:spLocks noGrp="1"/>
          </p:cNvSpPr>
          <p:nvPr>
            <p:ph type="body" idx="1"/>
          </p:nvPr>
        </p:nvSpPr>
        <p:spPr>
          <a:xfrm>
            <a:off x="228600" y="1143000"/>
            <a:ext cx="8763000" cy="5257800"/>
          </a:xfrm>
        </p:spPr>
        <p:txBody>
          <a:bodyPr/>
          <a:lstStyle/>
          <a:p>
            <a:pPr algn="just" eaLnBrk="1" hangingPunct="1">
              <a:lnSpc>
                <a:spcPct val="90000"/>
              </a:lnSpc>
              <a:buFont typeface="Wingdings" panose="05000000000000000000" pitchFamily="2" charset="2"/>
              <a:buNone/>
            </a:pPr>
            <a:r>
              <a:rPr lang="en-US" altLang="en-US" i="1">
                <a:solidFill>
                  <a:srgbClr val="0070C0"/>
                </a:solidFill>
              </a:rPr>
              <a:t>Example: </a:t>
            </a:r>
            <a:r>
              <a:rPr lang="hr-HR" altLang="en-US" i="1">
                <a:solidFill>
                  <a:srgbClr val="0070C0"/>
                </a:solidFill>
              </a:rPr>
              <a:t>Documenting </a:t>
            </a:r>
            <a:r>
              <a:rPr lang="en-US" altLang="en-US" i="1">
                <a:solidFill>
                  <a:srgbClr val="0070C0"/>
                </a:solidFill>
              </a:rPr>
              <a:t>Stock </a:t>
            </a:r>
            <a:r>
              <a:rPr lang="hr-HR" altLang="en-US" i="1">
                <a:solidFill>
                  <a:srgbClr val="0070C0"/>
                </a:solidFill>
              </a:rPr>
              <a:t>release </a:t>
            </a:r>
            <a:r>
              <a:rPr lang="en-US" altLang="en-US" i="1">
                <a:solidFill>
                  <a:srgbClr val="0070C0"/>
                </a:solidFill>
              </a:rPr>
              <a:t>to distribution:</a:t>
            </a:r>
          </a:p>
          <a:p>
            <a:pPr algn="just" eaLnBrk="1" hangingPunct="1">
              <a:lnSpc>
                <a:spcPct val="90000"/>
              </a:lnSpc>
            </a:pPr>
            <a:r>
              <a:rPr lang="en-US" altLang="en-US" sz="2400">
                <a:solidFill>
                  <a:srgbClr val="0070C0"/>
                </a:solidFill>
              </a:rPr>
              <a:t>Approved </a:t>
            </a:r>
            <a:r>
              <a:rPr lang="en-US" altLang="en-US" sz="2400" b="1">
                <a:solidFill>
                  <a:srgbClr val="0070C0"/>
                </a:solidFill>
              </a:rPr>
              <a:t>Goods Issue Order </a:t>
            </a:r>
            <a:r>
              <a:rPr lang="en-US" altLang="en-US" sz="2400">
                <a:solidFill>
                  <a:srgbClr val="0070C0"/>
                </a:solidFill>
              </a:rPr>
              <a:t>is filled and handed to Warehouse Manager after proper approval signature from the Stock Owner (i.e. Project Manager) as task to release requested goods.</a:t>
            </a:r>
          </a:p>
          <a:p>
            <a:pPr algn="just" eaLnBrk="1" hangingPunct="1">
              <a:lnSpc>
                <a:spcPct val="90000"/>
              </a:lnSpc>
            </a:pPr>
            <a:r>
              <a:rPr lang="en-US" altLang="en-US" sz="2400" b="1">
                <a:solidFill>
                  <a:srgbClr val="7030A0"/>
                </a:solidFill>
              </a:rPr>
              <a:t>Waybill</a:t>
            </a:r>
            <a:r>
              <a:rPr lang="en-US" altLang="en-US" sz="2400">
                <a:solidFill>
                  <a:srgbClr val="7030A0"/>
                </a:solidFill>
              </a:rPr>
              <a:t> </a:t>
            </a:r>
            <a:r>
              <a:rPr lang="en-US" altLang="en-US" sz="2400" b="1">
                <a:solidFill>
                  <a:srgbClr val="7030A0"/>
                </a:solidFill>
              </a:rPr>
              <a:t>is </a:t>
            </a:r>
            <a:r>
              <a:rPr lang="hr-HR" altLang="en-US" sz="2400" b="1">
                <a:solidFill>
                  <a:srgbClr val="7030A0"/>
                </a:solidFill>
              </a:rPr>
              <a:t>prepared</a:t>
            </a:r>
            <a:r>
              <a:rPr lang="en-US" altLang="en-US" sz="2400" b="1">
                <a:solidFill>
                  <a:srgbClr val="7030A0"/>
                </a:solidFill>
              </a:rPr>
              <a:t> </a:t>
            </a:r>
            <a:r>
              <a:rPr lang="en-US" altLang="en-US" sz="2400" b="1">
                <a:solidFill>
                  <a:srgbClr val="0070C0"/>
                </a:solidFill>
              </a:rPr>
              <a:t>to escort goods transferred to the distribution point</a:t>
            </a:r>
            <a:r>
              <a:rPr lang="hr-HR" altLang="en-US" sz="2400" b="1">
                <a:solidFill>
                  <a:srgbClr val="0070C0"/>
                </a:solidFill>
              </a:rPr>
              <a:t> </a:t>
            </a:r>
            <a:r>
              <a:rPr lang="hr-HR" altLang="en-US" sz="2400" b="1">
                <a:solidFill>
                  <a:srgbClr val="7030A0"/>
                </a:solidFill>
              </a:rPr>
              <a:t>and signed by driver who received goods for transport</a:t>
            </a:r>
            <a:r>
              <a:rPr lang="en-US" altLang="en-US" sz="2400" b="1">
                <a:solidFill>
                  <a:srgbClr val="7030A0"/>
                </a:solidFill>
              </a:rPr>
              <a:t>.</a:t>
            </a:r>
          </a:p>
          <a:p>
            <a:pPr algn="just" eaLnBrk="1" hangingPunct="1">
              <a:lnSpc>
                <a:spcPct val="90000"/>
              </a:lnSpc>
            </a:pPr>
            <a:r>
              <a:rPr lang="en-US" altLang="en-US" sz="2400" b="1">
                <a:solidFill>
                  <a:srgbClr val="7030A0"/>
                </a:solidFill>
              </a:rPr>
              <a:t>Waybill </a:t>
            </a:r>
            <a:r>
              <a:rPr lang="hr-HR" altLang="en-US" sz="2400" b="1">
                <a:solidFill>
                  <a:srgbClr val="7030A0"/>
                </a:solidFill>
              </a:rPr>
              <a:t>is </a:t>
            </a:r>
            <a:r>
              <a:rPr lang="en-US" altLang="en-US" sz="2400" b="1">
                <a:solidFill>
                  <a:srgbClr val="7030A0"/>
                </a:solidFill>
              </a:rPr>
              <a:t>signed after count by distribution point staff </a:t>
            </a:r>
            <a:r>
              <a:rPr lang="en-US" altLang="en-US" sz="2400" b="1">
                <a:solidFill>
                  <a:srgbClr val="0070C0"/>
                </a:solidFill>
              </a:rPr>
              <a:t>to document </a:t>
            </a:r>
            <a:r>
              <a:rPr lang="hr-HR" altLang="en-US" sz="2400" b="1">
                <a:solidFill>
                  <a:srgbClr val="0070C0"/>
                </a:solidFill>
              </a:rPr>
              <a:t>quantities and condition of received items</a:t>
            </a:r>
            <a:r>
              <a:rPr lang="en-US" altLang="en-US" sz="2400" b="1">
                <a:solidFill>
                  <a:srgbClr val="0070C0"/>
                </a:solidFill>
              </a:rPr>
              <a:t>.</a:t>
            </a:r>
          </a:p>
          <a:p>
            <a:pPr algn="just" eaLnBrk="1" hangingPunct="1">
              <a:lnSpc>
                <a:spcPct val="90000"/>
              </a:lnSpc>
            </a:pPr>
            <a:r>
              <a:rPr lang="en-US" altLang="en-US" sz="2400" b="1">
                <a:solidFill>
                  <a:srgbClr val="7030A0"/>
                </a:solidFill>
              </a:rPr>
              <a:t>Goods are entered in distribution point</a:t>
            </a:r>
            <a:r>
              <a:rPr lang="hr-HR" altLang="en-US" sz="2400" b="1">
                <a:solidFill>
                  <a:srgbClr val="7030A0"/>
                </a:solidFill>
              </a:rPr>
              <a:t> item</a:t>
            </a:r>
            <a:r>
              <a:rPr lang="en-US" altLang="en-US" sz="2400" b="1">
                <a:solidFill>
                  <a:srgbClr val="7030A0"/>
                </a:solidFill>
              </a:rPr>
              <a:t> balances </a:t>
            </a:r>
            <a:r>
              <a:rPr lang="en-US" altLang="en-US" sz="2400" b="1">
                <a:solidFill>
                  <a:srgbClr val="0070C0"/>
                </a:solidFill>
              </a:rPr>
              <a:t>as stock available for distribution.</a:t>
            </a:r>
          </a:p>
          <a:p>
            <a:pPr algn="just" eaLnBrk="1" hangingPunct="1">
              <a:lnSpc>
                <a:spcPct val="90000"/>
              </a:lnSpc>
            </a:pPr>
            <a:r>
              <a:rPr lang="en-US" altLang="en-US" sz="2400" b="1">
                <a:solidFill>
                  <a:srgbClr val="7030A0"/>
                </a:solidFill>
              </a:rPr>
              <a:t>Signed Waybill copy is returned </a:t>
            </a:r>
            <a:r>
              <a:rPr lang="hr-HR" altLang="en-US" sz="2400" b="1">
                <a:solidFill>
                  <a:srgbClr val="7030A0"/>
                </a:solidFill>
              </a:rPr>
              <a:t>to sender </a:t>
            </a:r>
            <a:r>
              <a:rPr lang="en-US" altLang="en-US" sz="2400" b="1">
                <a:solidFill>
                  <a:srgbClr val="0070C0"/>
                </a:solidFill>
              </a:rPr>
              <a:t>as delivery evidence.</a:t>
            </a:r>
          </a:p>
          <a:p>
            <a:pPr algn="just" eaLnBrk="1" hangingPunct="1">
              <a:lnSpc>
                <a:spcPct val="90000"/>
              </a:lnSpc>
            </a:pPr>
            <a:r>
              <a:rPr lang="en-US" altLang="en-US" sz="2400" b="1">
                <a:solidFill>
                  <a:srgbClr val="7030A0"/>
                </a:solidFill>
              </a:rPr>
              <a:t>Individual distributions to beneficiaries are registered through distribution records </a:t>
            </a:r>
            <a:r>
              <a:rPr lang="en-US" altLang="en-US" sz="2400" b="1">
                <a:solidFill>
                  <a:srgbClr val="0070C0"/>
                </a:solidFill>
              </a:rPr>
              <a:t>managed by the responsible staff at the distribution point.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121E1F3-B75A-1F8E-7CA2-C4EB6F7D0D28}"/>
              </a:ext>
            </a:extLst>
          </p:cNvPr>
          <p:cNvSpPr>
            <a:spLocks noGrp="1" noChangeArrowheads="1"/>
          </p:cNvSpPr>
          <p:nvPr>
            <p:ph type="title"/>
          </p:nvPr>
        </p:nvSpPr>
        <p:spPr>
          <a:xfrm>
            <a:off x="-228600" y="-76200"/>
            <a:ext cx="9677400" cy="762000"/>
          </a:xfrm>
        </p:spPr>
        <p:txBody>
          <a:bodyPr/>
          <a:lstStyle/>
          <a:p>
            <a:pPr eaLnBrk="1" hangingPunct="1">
              <a:defRPr/>
            </a:pPr>
            <a:r>
              <a:rPr lang="en-US" altLang="en-US" sz="3400" b="1" dirty="0">
                <a:solidFill>
                  <a:srgbClr val="0070C0"/>
                </a:solidFill>
                <a:effectLst>
                  <a:outerShdw blurRad="38100" dist="38100" dir="2700000" algn="tl">
                    <a:srgbClr val="000000"/>
                  </a:outerShdw>
                </a:effectLst>
                <a:ea typeface="+mn-ea"/>
                <a:cs typeface="Arial" charset="0"/>
              </a:rPr>
              <a:t>Transfer to</a:t>
            </a:r>
            <a:r>
              <a:rPr lang="hr-HR" altLang="en-US" sz="3400" b="1" dirty="0">
                <a:solidFill>
                  <a:srgbClr val="0070C0"/>
                </a:solidFill>
                <a:effectLst>
                  <a:outerShdw blurRad="38100" dist="38100" dir="2700000" algn="tl">
                    <a:srgbClr val="000000"/>
                  </a:outerShdw>
                </a:effectLst>
                <a:ea typeface="+mn-ea"/>
                <a:cs typeface="Arial" charset="0"/>
              </a:rPr>
              <a:t> an</a:t>
            </a:r>
            <a:r>
              <a:rPr lang="en-US" altLang="en-US" sz="3400" b="1" dirty="0">
                <a:solidFill>
                  <a:srgbClr val="0070C0"/>
                </a:solidFill>
                <a:effectLst>
                  <a:outerShdw blurRad="38100" dist="38100" dir="2700000" algn="tl">
                    <a:srgbClr val="000000"/>
                  </a:outerShdw>
                </a:effectLst>
                <a:ea typeface="+mn-ea"/>
                <a:cs typeface="Arial" charset="0"/>
              </a:rPr>
              <a:t>other </a:t>
            </a:r>
            <a:r>
              <a:rPr lang="hr-HR" altLang="en-US" sz="3400" b="1" dirty="0">
                <a:solidFill>
                  <a:srgbClr val="0070C0"/>
                </a:solidFill>
                <a:effectLst>
                  <a:outerShdw blurRad="38100" dist="38100" dir="2700000" algn="tl">
                    <a:srgbClr val="000000"/>
                  </a:outerShdw>
                </a:effectLst>
                <a:ea typeface="+mn-ea"/>
                <a:cs typeface="Arial" charset="0"/>
              </a:rPr>
              <a:t>organization </a:t>
            </a:r>
            <a:r>
              <a:rPr lang="en-US" altLang="en-US" sz="3400" b="1" dirty="0">
                <a:solidFill>
                  <a:srgbClr val="0070C0"/>
                </a:solidFill>
                <a:effectLst>
                  <a:outerShdw blurRad="38100" dist="38100" dir="2700000" algn="tl">
                    <a:srgbClr val="000000"/>
                  </a:outerShdw>
                </a:effectLst>
                <a:ea typeface="+mn-ea"/>
                <a:cs typeface="Arial" charset="0"/>
              </a:rPr>
              <a:t>managed</a:t>
            </a:r>
            <a:r>
              <a:rPr lang="hr-HR" altLang="en-US" sz="3400" b="1" dirty="0">
                <a:solidFill>
                  <a:srgbClr val="0070C0"/>
                </a:solidFill>
                <a:effectLst>
                  <a:outerShdw blurRad="38100" dist="38100" dir="2700000" algn="tl">
                    <a:srgbClr val="000000"/>
                  </a:outerShdw>
                </a:effectLst>
                <a:ea typeface="+mn-ea"/>
                <a:cs typeface="Arial" charset="0"/>
              </a:rPr>
              <a:t> site</a:t>
            </a:r>
            <a:endParaRPr lang="en-US" altLang="en-US" sz="3400" b="1" dirty="0">
              <a:solidFill>
                <a:srgbClr val="0070C0"/>
              </a:solidFill>
              <a:effectLst>
                <a:outerShdw blurRad="38100" dist="38100" dir="2700000" algn="tl">
                  <a:srgbClr val="000000"/>
                </a:outerShdw>
              </a:effectLst>
              <a:ea typeface="+mn-ea"/>
              <a:cs typeface="Arial" charset="0"/>
            </a:endParaRPr>
          </a:p>
        </p:txBody>
      </p:sp>
      <p:sp>
        <p:nvSpPr>
          <p:cNvPr id="48131" name="Rectangle 3">
            <a:extLst>
              <a:ext uri="{FF2B5EF4-FFF2-40B4-BE49-F238E27FC236}">
                <a16:creationId xmlns:a16="http://schemas.microsoft.com/office/drawing/2014/main" id="{46697916-2AA5-F132-D1C9-7EC97CBC4097}"/>
              </a:ext>
            </a:extLst>
          </p:cNvPr>
          <p:cNvSpPr>
            <a:spLocks noGrp="1" noChangeArrowheads="1"/>
          </p:cNvSpPr>
          <p:nvPr>
            <p:ph type="body" sz="half" idx="1"/>
          </p:nvPr>
        </p:nvSpPr>
        <p:spPr>
          <a:xfrm>
            <a:off x="5257800" y="762000"/>
            <a:ext cx="3810000" cy="5867400"/>
          </a:xfrm>
        </p:spPr>
        <p:txBody>
          <a:bodyPr/>
          <a:lstStyle/>
          <a:p>
            <a:pPr algn="just" eaLnBrk="1" hangingPunct="1">
              <a:defRPr/>
            </a:pPr>
            <a:r>
              <a:rPr lang="en-US" altLang="en-US" sz="2400" dirty="0">
                <a:solidFill>
                  <a:srgbClr val="0070C0"/>
                </a:solidFill>
              </a:rPr>
              <a:t>Always use </a:t>
            </a:r>
            <a:r>
              <a:rPr lang="en-US" altLang="en-US" sz="2400" b="1" dirty="0">
                <a:solidFill>
                  <a:srgbClr val="0070C0"/>
                </a:solidFill>
              </a:rPr>
              <a:t>Waybill to document any internal goods (or important documents) transfers.</a:t>
            </a:r>
            <a:endParaRPr lang="hr-HR" altLang="en-US" sz="2400" b="1" dirty="0">
              <a:solidFill>
                <a:srgbClr val="0070C0"/>
              </a:solidFill>
            </a:endParaRPr>
          </a:p>
          <a:p>
            <a:pPr marL="0" indent="0" algn="just" eaLnBrk="1" hangingPunct="1">
              <a:buFont typeface="Arial" panose="020B0604020202020204" pitchFamily="34" charset="0"/>
              <a:buNone/>
              <a:defRPr/>
            </a:pPr>
            <a:endParaRPr lang="en-US" altLang="en-US" sz="1500" b="1" dirty="0">
              <a:solidFill>
                <a:srgbClr val="0070C0"/>
              </a:solidFill>
            </a:endParaRPr>
          </a:p>
          <a:p>
            <a:pPr algn="just" eaLnBrk="1" hangingPunct="1">
              <a:defRPr/>
            </a:pPr>
            <a:r>
              <a:rPr lang="en-US" altLang="en-US" sz="2400" dirty="0">
                <a:solidFill>
                  <a:srgbClr val="C00000"/>
                </a:solidFill>
              </a:rPr>
              <a:t>Transfer all item relevant info to receiving location (i.e., </a:t>
            </a:r>
            <a:r>
              <a:rPr lang="en-US" altLang="en-US" sz="2400" b="1" dirty="0">
                <a:solidFill>
                  <a:srgbClr val="C00000"/>
                </a:solidFill>
              </a:rPr>
              <a:t>description</a:t>
            </a:r>
            <a:r>
              <a:rPr lang="en-US" altLang="en-US" sz="2400" dirty="0">
                <a:solidFill>
                  <a:srgbClr val="C00000"/>
                </a:solidFill>
              </a:rPr>
              <a:t>, expiry date, batch, </a:t>
            </a:r>
            <a:r>
              <a:rPr lang="en-US" altLang="en-US" sz="2400" b="1" dirty="0">
                <a:solidFill>
                  <a:srgbClr val="C00000"/>
                </a:solidFill>
              </a:rPr>
              <a:t>project</a:t>
            </a:r>
            <a:r>
              <a:rPr lang="en-US" altLang="en-US" sz="2400" dirty="0">
                <a:solidFill>
                  <a:srgbClr val="C00000"/>
                </a:solidFill>
              </a:rPr>
              <a:t>…).</a:t>
            </a:r>
            <a:endParaRPr lang="hr-HR" altLang="en-US" sz="2400" dirty="0">
              <a:solidFill>
                <a:srgbClr val="C00000"/>
              </a:solidFill>
            </a:endParaRPr>
          </a:p>
          <a:p>
            <a:pPr marL="0" indent="0" algn="just" eaLnBrk="1" hangingPunct="1">
              <a:buFont typeface="Arial" panose="020B0604020202020204" pitchFamily="34" charset="0"/>
              <a:buNone/>
              <a:defRPr/>
            </a:pPr>
            <a:endParaRPr lang="en-US" altLang="en-US" sz="1500" dirty="0">
              <a:solidFill>
                <a:srgbClr val="C00000"/>
              </a:solidFill>
            </a:endParaRPr>
          </a:p>
          <a:p>
            <a:pPr algn="just" eaLnBrk="1" hangingPunct="1">
              <a:defRPr/>
            </a:pPr>
            <a:r>
              <a:rPr lang="en-US" altLang="en-US" sz="2400" b="1" dirty="0">
                <a:solidFill>
                  <a:srgbClr val="0070C0"/>
                </a:solidFill>
              </a:rPr>
              <a:t>Have Waybill signed by carrier and recipient at the destination </a:t>
            </a:r>
            <a:r>
              <a:rPr lang="en-US" altLang="en-US" sz="2400" dirty="0">
                <a:solidFill>
                  <a:srgbClr val="0070C0"/>
                </a:solidFill>
              </a:rPr>
              <a:t>as the evidence of transferred quantities and item condition.</a:t>
            </a:r>
          </a:p>
        </p:txBody>
      </p:sp>
      <p:pic>
        <p:nvPicPr>
          <p:cNvPr id="3" name="Picture 2">
            <a:hlinkClick r:id="rId2"/>
            <a:extLst>
              <a:ext uri="{FF2B5EF4-FFF2-40B4-BE49-F238E27FC236}">
                <a16:creationId xmlns:a16="http://schemas.microsoft.com/office/drawing/2014/main" id="{9508F357-2A3B-B36A-2DC3-AB87F3208020}"/>
              </a:ext>
            </a:extLst>
          </p:cNvPr>
          <p:cNvPicPr>
            <a:picLocks noChangeAspect="1"/>
          </p:cNvPicPr>
          <p:nvPr/>
        </p:nvPicPr>
        <p:blipFill>
          <a:blip r:embed="rId3"/>
          <a:stretch>
            <a:fillRect/>
          </a:stretch>
        </p:blipFill>
        <p:spPr>
          <a:xfrm>
            <a:off x="228600" y="876300"/>
            <a:ext cx="4854575" cy="53721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C8E0C73-E6F8-0600-913F-98C90C293103}"/>
              </a:ext>
            </a:extLst>
          </p:cNvPr>
          <p:cNvSpPr>
            <a:spLocks noGrp="1" noChangeArrowheads="1"/>
          </p:cNvSpPr>
          <p:nvPr>
            <p:ph type="title"/>
          </p:nvPr>
        </p:nvSpPr>
        <p:spPr>
          <a:xfrm>
            <a:off x="0" y="0"/>
            <a:ext cx="9067800" cy="7620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Assets and Attractive Items issuing</a:t>
            </a:r>
          </a:p>
        </p:txBody>
      </p:sp>
      <p:sp>
        <p:nvSpPr>
          <p:cNvPr id="36867" name="Rectangle 3">
            <a:extLst>
              <a:ext uri="{FF2B5EF4-FFF2-40B4-BE49-F238E27FC236}">
                <a16:creationId xmlns:a16="http://schemas.microsoft.com/office/drawing/2014/main" id="{CA4B04F0-7D44-0E2C-D22A-A8ABB6C047B2}"/>
              </a:ext>
            </a:extLst>
          </p:cNvPr>
          <p:cNvSpPr>
            <a:spLocks noGrp="1" noChangeArrowheads="1"/>
          </p:cNvSpPr>
          <p:nvPr>
            <p:ph type="body" sz="half" idx="1"/>
          </p:nvPr>
        </p:nvSpPr>
        <p:spPr>
          <a:xfrm>
            <a:off x="0" y="685800"/>
            <a:ext cx="8991600" cy="6172200"/>
          </a:xfrm>
        </p:spPr>
        <p:txBody>
          <a:bodyPr/>
          <a:lstStyle/>
          <a:p>
            <a:pPr algn="just" eaLnBrk="1" hangingPunct="1">
              <a:lnSpc>
                <a:spcPct val="90000"/>
              </a:lnSpc>
              <a:defRPr/>
            </a:pPr>
            <a:r>
              <a:rPr lang="en-US" altLang="en-US" sz="2800" b="1" dirty="0">
                <a:solidFill>
                  <a:srgbClr val="0070C0"/>
                </a:solidFill>
              </a:rPr>
              <a:t>Assets and Attractive Items </a:t>
            </a:r>
            <a:r>
              <a:rPr lang="hr-HR" altLang="en-US" sz="2800" b="1" dirty="0">
                <a:solidFill>
                  <a:srgbClr val="C00000"/>
                </a:solidFill>
              </a:rPr>
              <a:t>must</a:t>
            </a:r>
            <a:r>
              <a:rPr lang="en-US" altLang="en-US" sz="2800" b="1" dirty="0">
                <a:solidFill>
                  <a:srgbClr val="C00000"/>
                </a:solidFill>
              </a:rPr>
              <a:t> be entered into Asset List</a:t>
            </a:r>
            <a:r>
              <a:rPr lang="hr-HR" altLang="en-US" sz="2800" b="1" dirty="0">
                <a:solidFill>
                  <a:srgbClr val="C00000"/>
                </a:solidFill>
              </a:rPr>
              <a:t>/Register</a:t>
            </a:r>
            <a:r>
              <a:rPr lang="en-US" altLang="en-US" sz="2800" b="1" dirty="0">
                <a:solidFill>
                  <a:srgbClr val="C00000"/>
                </a:solidFill>
              </a:rPr>
              <a:t> as soon as received </a:t>
            </a:r>
            <a:r>
              <a:rPr lang="en-US" altLang="en-US" sz="2800" b="1" dirty="0">
                <a:solidFill>
                  <a:srgbClr val="0070C0"/>
                </a:solidFill>
              </a:rPr>
              <a:t>and kept safe and secure all time, with responsible person assigned. </a:t>
            </a:r>
          </a:p>
          <a:p>
            <a:pPr algn="just" eaLnBrk="1" hangingPunct="1">
              <a:lnSpc>
                <a:spcPct val="90000"/>
              </a:lnSpc>
              <a:defRPr/>
            </a:pPr>
            <a:r>
              <a:rPr lang="en-US" altLang="en-US" sz="2800" b="1" dirty="0">
                <a:solidFill>
                  <a:srgbClr val="0070C0"/>
                </a:solidFill>
              </a:rPr>
              <a:t>Register (Asset List) </a:t>
            </a:r>
            <a:r>
              <a:rPr lang="en-US" altLang="en-US" sz="2800" b="1" dirty="0">
                <a:solidFill>
                  <a:srgbClr val="C00000"/>
                </a:solidFill>
              </a:rPr>
              <a:t>serves for preparation of the mandatory Inventory Reports to </a:t>
            </a:r>
            <a:r>
              <a:rPr lang="hr-HR" altLang="en-US" sz="2800" b="1" dirty="0">
                <a:solidFill>
                  <a:srgbClr val="C00000"/>
                </a:solidFill>
              </a:rPr>
              <a:t>d</a:t>
            </a:r>
            <a:r>
              <a:rPr lang="en-US" altLang="en-US" sz="2800" b="1" dirty="0" err="1">
                <a:solidFill>
                  <a:srgbClr val="C00000"/>
                </a:solidFill>
              </a:rPr>
              <a:t>onor</a:t>
            </a:r>
            <a:r>
              <a:rPr lang="hr-HR" altLang="en-US" sz="2800" b="1" dirty="0">
                <a:solidFill>
                  <a:srgbClr val="C00000"/>
                </a:solidFill>
              </a:rPr>
              <a:t>s</a:t>
            </a:r>
            <a:r>
              <a:rPr lang="en-US" altLang="en-US" sz="2800" b="1" dirty="0">
                <a:solidFill>
                  <a:srgbClr val="C00000"/>
                </a:solidFill>
              </a:rPr>
              <a:t> </a:t>
            </a:r>
            <a:r>
              <a:rPr lang="en-US" altLang="en-US" sz="2800" b="1" dirty="0">
                <a:solidFill>
                  <a:srgbClr val="0070C0"/>
                </a:solidFill>
              </a:rPr>
              <a:t>end </a:t>
            </a:r>
            <a:r>
              <a:rPr lang="hr-HR" altLang="en-US" sz="2800" b="1" dirty="0">
                <a:solidFill>
                  <a:srgbClr val="0070C0"/>
                </a:solidFill>
              </a:rPr>
              <a:t>therefore</a:t>
            </a:r>
            <a:r>
              <a:rPr lang="en-US" altLang="en-US" sz="2800" b="1" dirty="0">
                <a:solidFill>
                  <a:srgbClr val="0070C0"/>
                </a:solidFill>
              </a:rPr>
              <a:t> </a:t>
            </a:r>
            <a:r>
              <a:rPr lang="en-US" altLang="en-US" sz="2800" b="1" dirty="0">
                <a:solidFill>
                  <a:srgbClr val="C00000"/>
                </a:solidFill>
              </a:rPr>
              <a:t>must be regularly updated and kept accurate!</a:t>
            </a:r>
            <a:endParaRPr lang="hr-HR" altLang="en-US" sz="2800" b="1" dirty="0">
              <a:solidFill>
                <a:srgbClr val="C00000"/>
              </a:solidFill>
            </a:endParaRPr>
          </a:p>
          <a:p>
            <a:pPr algn="just" eaLnBrk="1" hangingPunct="1">
              <a:lnSpc>
                <a:spcPct val="90000"/>
              </a:lnSpc>
              <a:defRPr/>
            </a:pPr>
            <a:r>
              <a:rPr lang="hr-HR" altLang="en-US" sz="2800" b="1" dirty="0">
                <a:solidFill>
                  <a:srgbClr val="7030A0"/>
                </a:solidFill>
              </a:rPr>
              <a:t>Every asset must have assigned Custodian (active staff).</a:t>
            </a:r>
            <a:endParaRPr lang="en-US" altLang="en-US" sz="2800" b="1" dirty="0">
              <a:solidFill>
                <a:srgbClr val="7030A0"/>
              </a:solidFill>
            </a:endParaRPr>
          </a:p>
          <a:p>
            <a:pPr marL="0" indent="0" algn="just" eaLnBrk="1" hangingPunct="1">
              <a:lnSpc>
                <a:spcPct val="90000"/>
              </a:lnSpc>
              <a:buFont typeface="Arial" panose="020B0604020202020204" pitchFamily="34" charset="0"/>
              <a:buNone/>
              <a:defRPr/>
            </a:pPr>
            <a:endParaRPr lang="en-US" altLang="en-US" sz="1000" b="1" dirty="0">
              <a:solidFill>
                <a:srgbClr val="0070C0"/>
              </a:solidFill>
            </a:endParaRPr>
          </a:p>
          <a:p>
            <a:pPr marL="0" indent="0" algn="just" eaLnBrk="1" hangingPunct="1">
              <a:lnSpc>
                <a:spcPct val="90000"/>
              </a:lnSpc>
              <a:buFont typeface="Arial" panose="020B0604020202020204" pitchFamily="34" charset="0"/>
              <a:buNone/>
              <a:defRPr/>
            </a:pPr>
            <a:r>
              <a:rPr lang="en-US" altLang="en-US" sz="2800" b="1" u="sng" dirty="0">
                <a:solidFill>
                  <a:srgbClr val="0070C0"/>
                </a:solidFill>
              </a:rPr>
              <a:t>Issuing Process:</a:t>
            </a:r>
          </a:p>
          <a:p>
            <a:pPr algn="just" eaLnBrk="1" hangingPunct="1">
              <a:lnSpc>
                <a:spcPct val="90000"/>
              </a:lnSpc>
              <a:defRPr/>
            </a:pPr>
            <a:r>
              <a:rPr lang="en-US" altLang="en-US" sz="2400" dirty="0">
                <a:solidFill>
                  <a:srgbClr val="0070C0"/>
                </a:solidFill>
              </a:rPr>
              <a:t>Special form is used for recording </a:t>
            </a:r>
            <a:r>
              <a:rPr lang="en-US" altLang="en-US" sz="2400" dirty="0">
                <a:solidFill>
                  <a:srgbClr val="0070C0"/>
                </a:solidFill>
                <a:hlinkClick r:id="rId2" action="ppaction://hlinkfile"/>
              </a:rPr>
              <a:t>handover of Asset / Attractive Items</a:t>
            </a:r>
            <a:r>
              <a:rPr lang="en-US" altLang="en-US" sz="2400" dirty="0">
                <a:solidFill>
                  <a:srgbClr val="0070C0"/>
                </a:solidFill>
              </a:rPr>
              <a:t> to the assigned Custodian.</a:t>
            </a:r>
          </a:p>
          <a:p>
            <a:pPr algn="just" eaLnBrk="1" hangingPunct="1">
              <a:lnSpc>
                <a:spcPct val="90000"/>
              </a:lnSpc>
              <a:defRPr/>
            </a:pPr>
            <a:r>
              <a:rPr lang="en-US" altLang="en-US" sz="2400" dirty="0">
                <a:solidFill>
                  <a:srgbClr val="0070C0"/>
                </a:solidFill>
              </a:rPr>
              <a:t>Confirms the responsibility of the Custodian to keep and safeguard allocated items.</a:t>
            </a:r>
          </a:p>
          <a:p>
            <a:pPr algn="just" eaLnBrk="1" hangingPunct="1">
              <a:lnSpc>
                <a:spcPct val="90000"/>
              </a:lnSpc>
              <a:defRPr/>
            </a:pPr>
            <a:r>
              <a:rPr lang="en-US" altLang="en-US" sz="2400" dirty="0">
                <a:solidFill>
                  <a:srgbClr val="0070C0"/>
                </a:solidFill>
              </a:rPr>
              <a:t>Registers return of items to the Issuing Officer.</a:t>
            </a:r>
          </a:p>
          <a:p>
            <a:pPr algn="just" eaLnBrk="1" hangingPunct="1">
              <a:lnSpc>
                <a:spcPct val="90000"/>
              </a:lnSpc>
              <a:defRPr/>
            </a:pPr>
            <a:r>
              <a:rPr lang="en-US" altLang="en-US" sz="2400" dirty="0">
                <a:solidFill>
                  <a:srgbClr val="0070C0"/>
                </a:solidFill>
              </a:rPr>
              <a:t>Serves as record of items to be returned by the Custodian at the time of separation from the organization.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CD758E8-60CA-7554-6112-36E886C20C5E}"/>
              </a:ext>
            </a:extLst>
          </p:cNvPr>
          <p:cNvSpPr>
            <a:spLocks noGrp="1" noChangeArrowheads="1"/>
          </p:cNvSpPr>
          <p:nvPr>
            <p:ph type="title"/>
          </p:nvPr>
        </p:nvSpPr>
        <p:spPr>
          <a:xfrm>
            <a:off x="0" y="0"/>
            <a:ext cx="9067800" cy="7620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Assets and Attractive Items handover form</a:t>
            </a:r>
          </a:p>
        </p:txBody>
      </p:sp>
      <p:pic>
        <p:nvPicPr>
          <p:cNvPr id="3" name="Picture 2">
            <a:hlinkClick r:id="rId2"/>
            <a:extLst>
              <a:ext uri="{FF2B5EF4-FFF2-40B4-BE49-F238E27FC236}">
                <a16:creationId xmlns:a16="http://schemas.microsoft.com/office/drawing/2014/main" id="{C5709A06-88FB-10B3-3D17-C851C02ED299}"/>
              </a:ext>
            </a:extLst>
          </p:cNvPr>
          <p:cNvPicPr>
            <a:picLocks noChangeAspect="1"/>
          </p:cNvPicPr>
          <p:nvPr/>
        </p:nvPicPr>
        <p:blipFill>
          <a:blip r:embed="rId3"/>
          <a:stretch>
            <a:fillRect/>
          </a:stretch>
        </p:blipFill>
        <p:spPr>
          <a:xfrm>
            <a:off x="376238" y="990600"/>
            <a:ext cx="8391525" cy="542607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8D7D4A9-A157-57F8-0F9B-9EE99BB593FD}"/>
              </a:ext>
            </a:extLst>
          </p:cNvPr>
          <p:cNvSpPr>
            <a:spLocks noGrp="1" noChangeArrowheads="1"/>
          </p:cNvSpPr>
          <p:nvPr>
            <p:ph type="title"/>
          </p:nvPr>
        </p:nvSpPr>
        <p:spPr>
          <a:xfrm>
            <a:off x="228600" y="0"/>
            <a:ext cx="7467600" cy="762000"/>
          </a:xfrm>
        </p:spPr>
        <p:txBody>
          <a:bodyPr/>
          <a:lstStyle/>
          <a:p>
            <a:pPr eaLnBrk="1" hangingPunct="1">
              <a:defRPr/>
            </a:pPr>
            <a:r>
              <a:rPr lang="en-US" altLang="en-US" sz="3900" b="1" dirty="0">
                <a:solidFill>
                  <a:srgbClr val="0070C0"/>
                </a:solidFill>
                <a:effectLst>
                  <a:outerShdw blurRad="38100" dist="38100" dir="2700000" algn="tl">
                    <a:srgbClr val="000000"/>
                  </a:outerShdw>
                </a:effectLst>
                <a:ea typeface="+mn-ea"/>
                <a:cs typeface="Arial" charset="0"/>
              </a:rPr>
              <a:t>      Closing remarks</a:t>
            </a:r>
          </a:p>
        </p:txBody>
      </p:sp>
      <p:sp>
        <p:nvSpPr>
          <p:cNvPr id="51203" name="Rectangle 4">
            <a:extLst>
              <a:ext uri="{FF2B5EF4-FFF2-40B4-BE49-F238E27FC236}">
                <a16:creationId xmlns:a16="http://schemas.microsoft.com/office/drawing/2014/main" id="{DE8A11F4-DDE4-C1AD-F245-D0275E7A817C}"/>
              </a:ext>
            </a:extLst>
          </p:cNvPr>
          <p:cNvSpPr>
            <a:spLocks noGrp="1" noChangeArrowheads="1"/>
          </p:cNvSpPr>
          <p:nvPr>
            <p:ph type="body" sz="half" idx="2"/>
          </p:nvPr>
        </p:nvSpPr>
        <p:spPr>
          <a:xfrm>
            <a:off x="2514600" y="838200"/>
            <a:ext cx="6400800" cy="6019800"/>
          </a:xfrm>
        </p:spPr>
        <p:txBody>
          <a:bodyPr/>
          <a:lstStyle/>
          <a:p>
            <a:pPr algn="just" eaLnBrk="1" hangingPunct="1">
              <a:defRPr/>
            </a:pPr>
            <a:r>
              <a:rPr lang="en-US" altLang="en-US" sz="2400" b="1" dirty="0">
                <a:solidFill>
                  <a:srgbClr val="0070C0"/>
                </a:solidFill>
              </a:rPr>
              <a:t>Logistics/Procurement is there to s</a:t>
            </a:r>
            <a:r>
              <a:rPr lang="hr-HR" altLang="en-US" sz="2400" b="1" dirty="0">
                <a:solidFill>
                  <a:srgbClr val="0070C0"/>
                </a:solidFill>
              </a:rPr>
              <a:t>upport</a:t>
            </a:r>
            <a:r>
              <a:rPr lang="en-US" altLang="en-US" sz="2400" b="1" dirty="0">
                <a:solidFill>
                  <a:srgbClr val="0070C0"/>
                </a:solidFill>
              </a:rPr>
              <a:t> programs and operations  as best we possibly can as </a:t>
            </a:r>
            <a:r>
              <a:rPr lang="en-US" altLang="en-US" sz="2400" b="1" dirty="0">
                <a:solidFill>
                  <a:srgbClr val="7030A0"/>
                </a:solidFill>
              </a:rPr>
              <a:t>the part of the larger TEAM</a:t>
            </a:r>
            <a:r>
              <a:rPr lang="en-US" altLang="en-US" sz="2400" b="1" dirty="0">
                <a:solidFill>
                  <a:srgbClr val="0070C0"/>
                </a:solidFill>
              </a:rPr>
              <a:t>. </a:t>
            </a:r>
            <a:endParaRPr lang="hr-HR" altLang="en-US" sz="2400" b="1" dirty="0">
              <a:solidFill>
                <a:srgbClr val="0070C0"/>
              </a:solidFill>
            </a:endParaRPr>
          </a:p>
          <a:p>
            <a:pPr marL="0" indent="0" algn="just" eaLnBrk="1" hangingPunct="1">
              <a:buFont typeface="Arial" panose="020B0604020202020204" pitchFamily="34" charset="0"/>
              <a:buNone/>
              <a:defRPr/>
            </a:pPr>
            <a:endParaRPr lang="en-US" altLang="en-US" sz="1000" b="1" dirty="0">
              <a:solidFill>
                <a:srgbClr val="0070C0"/>
              </a:solidFill>
            </a:endParaRPr>
          </a:p>
          <a:p>
            <a:pPr algn="just" eaLnBrk="1" hangingPunct="1">
              <a:defRPr/>
            </a:pPr>
            <a:r>
              <a:rPr lang="en-US" altLang="en-US" sz="2400" b="1" dirty="0">
                <a:solidFill>
                  <a:srgbClr val="C00000"/>
                </a:solidFill>
              </a:rPr>
              <a:t>Procurement and Logistics support is important foundation programs based on. </a:t>
            </a:r>
            <a:endParaRPr lang="hr-HR" altLang="en-US" sz="2400" b="1" dirty="0">
              <a:solidFill>
                <a:srgbClr val="C00000"/>
              </a:solidFill>
            </a:endParaRPr>
          </a:p>
          <a:p>
            <a:pPr marL="0" indent="0" algn="just" eaLnBrk="1" hangingPunct="1">
              <a:buFont typeface="Arial" panose="020B0604020202020204" pitchFamily="34" charset="0"/>
              <a:buNone/>
              <a:defRPr/>
            </a:pPr>
            <a:endParaRPr lang="en-US" altLang="en-US" sz="1000" b="1" dirty="0">
              <a:solidFill>
                <a:srgbClr val="C00000"/>
              </a:solidFill>
            </a:endParaRPr>
          </a:p>
          <a:p>
            <a:pPr algn="just" eaLnBrk="1" hangingPunct="1">
              <a:defRPr/>
            </a:pPr>
            <a:r>
              <a:rPr lang="en-US" altLang="en-US" sz="2400" dirty="0">
                <a:solidFill>
                  <a:srgbClr val="0070C0"/>
                </a:solidFill>
              </a:rPr>
              <a:t>Eventual weakness in logistics or procurement will reflect on entire humanitarian operation and our organization.</a:t>
            </a:r>
            <a:endParaRPr lang="hr-HR" altLang="en-US" sz="2400" dirty="0">
              <a:solidFill>
                <a:srgbClr val="0070C0"/>
              </a:solidFill>
            </a:endParaRPr>
          </a:p>
          <a:p>
            <a:pPr marL="0" indent="0" algn="just" eaLnBrk="1" hangingPunct="1">
              <a:buFont typeface="Arial" panose="020B0604020202020204" pitchFamily="34" charset="0"/>
              <a:buNone/>
              <a:defRPr/>
            </a:pPr>
            <a:endParaRPr lang="en-US" altLang="en-US" sz="1000" dirty="0">
              <a:solidFill>
                <a:srgbClr val="0070C0"/>
              </a:solidFill>
            </a:endParaRPr>
          </a:p>
          <a:p>
            <a:pPr algn="just" eaLnBrk="1" hangingPunct="1">
              <a:defRPr/>
            </a:pPr>
            <a:r>
              <a:rPr lang="en-US" altLang="en-US" sz="2400" b="1" dirty="0">
                <a:solidFill>
                  <a:srgbClr val="0070C0"/>
                </a:solidFill>
              </a:rPr>
              <a:t>We have to do our best</a:t>
            </a:r>
            <a:r>
              <a:rPr lang="en-US" altLang="en-US" sz="2400" dirty="0">
                <a:solidFill>
                  <a:srgbClr val="0070C0"/>
                </a:solidFill>
              </a:rPr>
              <a:t> </a:t>
            </a:r>
            <a:r>
              <a:rPr lang="en-US" altLang="en-US" sz="2400" b="1" dirty="0">
                <a:solidFill>
                  <a:srgbClr val="0070C0"/>
                </a:solidFill>
              </a:rPr>
              <a:t>to facilitate timely projects implementation </a:t>
            </a:r>
            <a:r>
              <a:rPr lang="en-US" altLang="en-US" sz="2400" b="1" dirty="0">
                <a:solidFill>
                  <a:srgbClr val="C00000"/>
                </a:solidFill>
              </a:rPr>
              <a:t>while also observing our own policies and procedures, as well as donor</a:t>
            </a:r>
            <a:r>
              <a:rPr lang="en-US" altLang="en-US" sz="2400" b="1" dirty="0">
                <a:solidFill>
                  <a:srgbClr val="C00000"/>
                </a:solidFill>
                <a:latin typeface="Times New Roman" panose="02020603050405020304" pitchFamily="18" charset="0"/>
              </a:rPr>
              <a:t> </a:t>
            </a:r>
            <a:r>
              <a:rPr lang="en-US" altLang="en-US" sz="2400" b="1" dirty="0">
                <a:solidFill>
                  <a:srgbClr val="C00000"/>
                </a:solidFill>
              </a:rPr>
              <a:t>and government rules and regulations!</a:t>
            </a:r>
          </a:p>
        </p:txBody>
      </p:sp>
      <p:pic>
        <p:nvPicPr>
          <p:cNvPr id="68612" name="Picture 2">
            <a:extLst>
              <a:ext uri="{FF2B5EF4-FFF2-40B4-BE49-F238E27FC236}">
                <a16:creationId xmlns:a16="http://schemas.microsoft.com/office/drawing/2014/main" id="{06605EC6-8E0A-AACC-4B0C-4C3C2D61A1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18288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a:extLst>
              <a:ext uri="{FF2B5EF4-FFF2-40B4-BE49-F238E27FC236}">
                <a16:creationId xmlns:a16="http://schemas.microsoft.com/office/drawing/2014/main" id="{C78473C7-2A15-6112-664A-697048D7D2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462213"/>
            <a:ext cx="212248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Box 5">
            <a:extLst>
              <a:ext uri="{FF2B5EF4-FFF2-40B4-BE49-F238E27FC236}">
                <a16:creationId xmlns:a16="http://schemas.microsoft.com/office/drawing/2014/main" id="{A43658F8-CFA1-8E96-2C1F-5CC5051AF273}"/>
              </a:ext>
            </a:extLst>
          </p:cNvPr>
          <p:cNvSpPr txBox="1">
            <a:spLocks noChangeArrowheads="1"/>
          </p:cNvSpPr>
          <p:nvPr/>
        </p:nvSpPr>
        <p:spPr bwMode="auto">
          <a:xfrm>
            <a:off x="457200" y="4554538"/>
            <a:ext cx="1828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b="1">
                <a:latin typeface="Arial" panose="020B0604020202020204" pitchFamily="34" charset="0"/>
              </a:rPr>
              <a:t>Procurement and Logistics</a:t>
            </a:r>
          </a:p>
        </p:txBody>
      </p:sp>
      <p:pic>
        <p:nvPicPr>
          <p:cNvPr id="68615" name="Picture 6">
            <a:extLst>
              <a:ext uri="{FF2B5EF4-FFF2-40B4-BE49-F238E27FC236}">
                <a16:creationId xmlns:a16="http://schemas.microsoft.com/office/drawing/2014/main" id="{471875F8-EB8A-0072-39B9-E3D1AC31EA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81575"/>
            <a:ext cx="155257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a:extLst>
              <a:ext uri="{FF2B5EF4-FFF2-40B4-BE49-F238E27FC236}">
                <a16:creationId xmlns:a16="http://schemas.microsoft.com/office/drawing/2014/main" id="{77F697A0-6340-BE5F-40C5-5F140852C8AD}"/>
              </a:ext>
            </a:extLst>
          </p:cNvPr>
          <p:cNvSpPr>
            <a:spLocks noGrp="1"/>
          </p:cNvSpPr>
          <p:nvPr>
            <p:ph idx="1"/>
          </p:nvPr>
        </p:nvSpPr>
        <p:spPr>
          <a:xfrm>
            <a:off x="457200" y="1600200"/>
            <a:ext cx="8229600" cy="4724400"/>
          </a:xfrm>
        </p:spPr>
        <p:txBody>
          <a:bodyPr/>
          <a:lstStyle/>
          <a:p>
            <a:pPr marL="0" indent="0" algn="ctr" eaLnBrk="1" hangingPunct="1">
              <a:buFontTx/>
              <a:buNone/>
            </a:pPr>
            <a:endParaRPr lang="hr-HR" altLang="en-US" sz="6000">
              <a:solidFill>
                <a:srgbClr val="FFFF00"/>
              </a:solidFill>
            </a:endParaRPr>
          </a:p>
          <a:p>
            <a:pPr marL="0" indent="0" algn="ctr" eaLnBrk="1" hangingPunct="1">
              <a:buFontTx/>
              <a:buNone/>
            </a:pPr>
            <a:endParaRPr lang="hr-HR" altLang="en-US" sz="6000">
              <a:solidFill>
                <a:srgbClr val="C00000"/>
              </a:solidFill>
            </a:endParaRPr>
          </a:p>
        </p:txBody>
      </p:sp>
      <p:pic>
        <p:nvPicPr>
          <p:cNvPr id="69635" name="Picture 1">
            <a:extLst>
              <a:ext uri="{FF2B5EF4-FFF2-40B4-BE49-F238E27FC236}">
                <a16:creationId xmlns:a16="http://schemas.microsoft.com/office/drawing/2014/main" id="{B5AC731B-2AF1-F7E0-926E-96691D4742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71513"/>
            <a:ext cx="4038600"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7F0C72D-48CB-90B5-1E9F-F7A65D427DCC}"/>
              </a:ext>
            </a:extLst>
          </p:cNvPr>
          <p:cNvSpPr/>
          <p:nvPr/>
        </p:nvSpPr>
        <p:spPr>
          <a:xfrm>
            <a:off x="228600" y="0"/>
            <a:ext cx="8839200" cy="769938"/>
          </a:xfrm>
          <a:prstGeom prst="rect">
            <a:avLst/>
          </a:prstGeom>
        </p:spPr>
        <p:txBody>
          <a:bodyPr>
            <a:spAutoFit/>
          </a:bodyPr>
          <a:lstStyle/>
          <a:p>
            <a:pPr algn="ctr" eaLnBrk="1" hangingPunct="1">
              <a:defRPr/>
            </a:pPr>
            <a:r>
              <a:rPr lang="en-US" sz="4400" b="1" dirty="0">
                <a:solidFill>
                  <a:srgbClr val="003399"/>
                </a:solidFill>
                <a:effectLst>
                  <a:outerShdw blurRad="38100" dist="38100" dir="2700000" algn="tl">
                    <a:srgbClr val="000000"/>
                  </a:outerShdw>
                </a:effectLst>
                <a:latin typeface="Arial Unicode MS" pitchFamily="34" charset="-128"/>
                <a:cs typeface="Arial" charset="0"/>
              </a:rPr>
              <a:t>Questions and discussion</a:t>
            </a:r>
          </a:p>
        </p:txBody>
      </p:sp>
      <p:grpSp>
        <p:nvGrpSpPr>
          <p:cNvPr id="69637" name="Group 1">
            <a:extLst>
              <a:ext uri="{FF2B5EF4-FFF2-40B4-BE49-F238E27FC236}">
                <a16:creationId xmlns:a16="http://schemas.microsoft.com/office/drawing/2014/main" id="{D2FCC8C9-EEEB-697D-38CB-2B458895C97D}"/>
              </a:ext>
            </a:extLst>
          </p:cNvPr>
          <p:cNvGrpSpPr>
            <a:grpSpLocks/>
          </p:cNvGrpSpPr>
          <p:nvPr/>
        </p:nvGrpSpPr>
        <p:grpSpPr bwMode="auto">
          <a:xfrm>
            <a:off x="1086600" y="5366731"/>
            <a:ext cx="7312025" cy="733425"/>
            <a:chOff x="34291" y="152400"/>
            <a:chExt cx="7311831" cy="733337"/>
          </a:xfrm>
        </p:grpSpPr>
        <p:pic>
          <p:nvPicPr>
            <p:cNvPr id="69638" name="Picture 5">
              <a:extLst>
                <a:ext uri="{FF2B5EF4-FFF2-40B4-BE49-F238E27FC236}">
                  <a16:creationId xmlns:a16="http://schemas.microsoft.com/office/drawing/2014/main" id="{6A6359E9-4EAF-0384-D34E-86262EBA23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1" y="152400"/>
              <a:ext cx="5223510" cy="73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9" name="Picture 5">
              <a:extLst>
                <a:ext uri="{FF2B5EF4-FFF2-40B4-BE49-F238E27FC236}">
                  <a16:creationId xmlns:a16="http://schemas.microsoft.com/office/drawing/2014/main" id="{BCB59BBA-6FF7-CB91-A2FD-65ECB9EEBA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52400"/>
              <a:ext cx="1935922" cy="65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52272B6E-0E6F-BD64-21BE-DBFB51B7FC18}"/>
              </a:ext>
            </a:extLst>
          </p:cNvPr>
          <p:cNvSpPr txBox="1"/>
          <p:nvPr/>
        </p:nvSpPr>
        <p:spPr>
          <a:xfrm>
            <a:off x="357446" y="6284421"/>
            <a:ext cx="853924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Arial"/>
                <a:cs typeface="Arial"/>
              </a:rPr>
              <a:t>This material is made possible by the generous support of the American people through the United States Agency for International Development (USAID). The contents are the responsibility of International Medical Corps and Concern Worldwide and do not necessarily reflect the views of USAID or the United States Government.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23C89F-AC86-D066-39B4-8E4DEA4A7A06}"/>
              </a:ext>
            </a:extLst>
          </p:cNvPr>
          <p:cNvSpPr>
            <a:spLocks noGrp="1"/>
          </p:cNvSpPr>
          <p:nvPr>
            <p:ph type="title"/>
          </p:nvPr>
        </p:nvSpPr>
        <p:spPr>
          <a:xfrm>
            <a:off x="-76200" y="0"/>
            <a:ext cx="9253538" cy="711200"/>
          </a:xfrm>
        </p:spPr>
        <p:txBody>
          <a:bodyPr/>
          <a:lstStyle/>
          <a:p>
            <a:pPr eaLnBrk="1" hangingPunct="1">
              <a:defRPr/>
            </a:pPr>
            <a:r>
              <a:rPr lang="en-US" sz="4000" b="1" dirty="0">
                <a:solidFill>
                  <a:srgbClr val="0070C0"/>
                </a:solidFill>
                <a:effectLst>
                  <a:outerShdw blurRad="38100" dist="38100" dir="2700000" algn="tl">
                    <a:srgbClr val="000000"/>
                  </a:outerShdw>
                </a:effectLst>
                <a:latin typeface="Arial Unicode MS" pitchFamily="34" charset="-128"/>
                <a:ea typeface="+mn-ea"/>
                <a:cs typeface="Arial" charset="0"/>
              </a:rPr>
              <a:t>Procurement Process</a:t>
            </a:r>
            <a:r>
              <a:rPr lang="hr-HR" sz="4000" b="1" dirty="0">
                <a:solidFill>
                  <a:srgbClr val="0070C0"/>
                </a:solidFill>
                <a:effectLst>
                  <a:outerShdw blurRad="38100" dist="38100" dir="2700000" algn="tl">
                    <a:srgbClr val="000000"/>
                  </a:outerShdw>
                </a:effectLst>
                <a:latin typeface="Arial Unicode MS" pitchFamily="34" charset="-128"/>
                <a:ea typeface="+mn-ea"/>
                <a:cs typeface="Arial" charset="0"/>
              </a:rPr>
              <a:t> map</a:t>
            </a:r>
            <a:endParaRPr lang="en-US" sz="4000" b="1" dirty="0">
              <a:solidFill>
                <a:srgbClr val="0070C0"/>
              </a:solidFill>
              <a:effectLst>
                <a:outerShdw blurRad="38100" dist="38100" dir="2700000" algn="tl">
                  <a:srgbClr val="000000"/>
                </a:outerShdw>
              </a:effectLst>
              <a:latin typeface="Arial Unicode MS" pitchFamily="34" charset="-128"/>
              <a:ea typeface="+mn-ea"/>
              <a:cs typeface="Arial" charset="0"/>
            </a:endParaRPr>
          </a:p>
        </p:txBody>
      </p:sp>
      <p:pic>
        <p:nvPicPr>
          <p:cNvPr id="15363" name="Picture 3">
            <a:extLst>
              <a:ext uri="{FF2B5EF4-FFF2-40B4-BE49-F238E27FC236}">
                <a16:creationId xmlns:a16="http://schemas.microsoft.com/office/drawing/2014/main" id="{803A537B-AE96-4F63-E656-C491A551C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5825"/>
            <a:ext cx="91440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01136B9-2696-BE39-F81D-9632E173B4D4}"/>
              </a:ext>
            </a:extLst>
          </p:cNvPr>
          <p:cNvSpPr>
            <a:spLocks noGrp="1"/>
          </p:cNvSpPr>
          <p:nvPr>
            <p:ph type="title"/>
          </p:nvPr>
        </p:nvSpPr>
        <p:spPr>
          <a:xfrm>
            <a:off x="76200" y="212725"/>
            <a:ext cx="8221663" cy="769938"/>
          </a:xfrm>
        </p:spPr>
        <p:txBody>
          <a:bodyPr/>
          <a:lstStyle/>
          <a:p>
            <a:pPr algn="l" eaLnBrk="1" hangingPunct="1">
              <a:defRPr/>
            </a:pPr>
            <a:r>
              <a:rPr lang="hr-HR" sz="4200" b="1" dirty="0">
                <a:solidFill>
                  <a:srgbClr val="0070C0"/>
                </a:solidFill>
                <a:effectLst>
                  <a:outerShdw blurRad="38100" dist="38100" dir="2700000" algn="tl">
                    <a:srgbClr val="000000"/>
                  </a:outerShdw>
                </a:effectLst>
                <a:latin typeface="Arial" panose="020B0604020202020204" pitchFamily="34" charset="0"/>
                <a:ea typeface="+mn-ea"/>
                <a:cs typeface="Arial" panose="020B0604020202020204" pitchFamily="34" charset="0"/>
              </a:rPr>
              <a:t>Procurement planning</a:t>
            </a:r>
            <a:endParaRPr lang="en-US" sz="4200" b="1" dirty="0">
              <a:solidFill>
                <a:srgbClr val="0070C0"/>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30723" name="Content Placeholder 2">
            <a:extLst>
              <a:ext uri="{FF2B5EF4-FFF2-40B4-BE49-F238E27FC236}">
                <a16:creationId xmlns:a16="http://schemas.microsoft.com/office/drawing/2014/main" id="{C2521213-318F-6F53-36EB-82BF6E4C25C0}"/>
              </a:ext>
            </a:extLst>
          </p:cNvPr>
          <p:cNvSpPr>
            <a:spLocks noGrp="1"/>
          </p:cNvSpPr>
          <p:nvPr>
            <p:ph idx="1"/>
          </p:nvPr>
        </p:nvSpPr>
        <p:spPr>
          <a:xfrm>
            <a:off x="76200" y="1447800"/>
            <a:ext cx="8991600" cy="5257800"/>
          </a:xfrm>
        </p:spPr>
        <p:txBody>
          <a:bodyPr rtlCol="0">
            <a:normAutofit fontScale="92500"/>
          </a:bodyPr>
          <a:lstStyle/>
          <a:p>
            <a:pPr marL="0" indent="0" algn="just" eaLnBrk="1" fontAlgn="auto" hangingPunct="1">
              <a:spcAft>
                <a:spcPts val="0"/>
              </a:spcAft>
              <a:buFont typeface="Wingdings" pitchFamily="2" charset="2"/>
              <a:buNone/>
              <a:defRPr/>
            </a:pPr>
            <a:r>
              <a:rPr lang="hr-HR" sz="2600" dirty="0">
                <a:solidFill>
                  <a:srgbClr val="0070C0"/>
                </a:solidFill>
              </a:rPr>
              <a:t>Key for sucessful procurement action is </a:t>
            </a:r>
            <a:r>
              <a:rPr lang="hr-HR" sz="2600" b="1" dirty="0">
                <a:solidFill>
                  <a:srgbClr val="0070C0"/>
                </a:solidFill>
              </a:rPr>
              <a:t>joined </a:t>
            </a:r>
            <a:r>
              <a:rPr lang="en-US" sz="2600" b="1" dirty="0">
                <a:solidFill>
                  <a:srgbClr val="0070C0"/>
                </a:solidFill>
              </a:rPr>
              <a:t>procurement </a:t>
            </a:r>
            <a:r>
              <a:rPr lang="hr-HR" sz="2600" b="1" dirty="0">
                <a:solidFill>
                  <a:srgbClr val="0070C0"/>
                </a:solidFill>
              </a:rPr>
              <a:t>planning </a:t>
            </a:r>
            <a:r>
              <a:rPr lang="hr-HR" sz="2600" dirty="0">
                <a:solidFill>
                  <a:srgbClr val="0070C0"/>
                </a:solidFill>
              </a:rPr>
              <a:t>that involves program, </a:t>
            </a:r>
            <a:r>
              <a:rPr lang="en-US" sz="2600" dirty="0">
                <a:solidFill>
                  <a:srgbClr val="0070C0"/>
                </a:solidFill>
              </a:rPr>
              <a:t>technical staff, </a:t>
            </a:r>
            <a:r>
              <a:rPr lang="hr-HR" sz="2600" dirty="0">
                <a:solidFill>
                  <a:srgbClr val="0070C0"/>
                </a:solidFill>
              </a:rPr>
              <a:t>finance and logistics staff:</a:t>
            </a:r>
            <a:endParaRPr lang="hr-HR" sz="600" dirty="0"/>
          </a:p>
          <a:p>
            <a:pPr lvl="1" eaLnBrk="1" fontAlgn="auto" hangingPunct="1">
              <a:spcAft>
                <a:spcPts val="0"/>
              </a:spcAft>
              <a:buFont typeface="Wingdings" panose="05000000000000000000" pitchFamily="2" charset="2"/>
              <a:buChar char="Ø"/>
              <a:defRPr/>
            </a:pPr>
            <a:r>
              <a:rPr lang="hr-HR" sz="2400" b="1" dirty="0">
                <a:solidFill>
                  <a:schemeClr val="accent1">
                    <a:lumMod val="75000"/>
                  </a:schemeClr>
                </a:solidFill>
              </a:rPr>
              <a:t>identified needs (supplies, services and equipment), </a:t>
            </a:r>
            <a:r>
              <a:rPr lang="hr-HR" sz="2400" dirty="0">
                <a:solidFill>
                  <a:srgbClr val="0070C0"/>
                </a:solidFill>
              </a:rPr>
              <a:t>estimate correct delivery timeline and costing</a:t>
            </a:r>
            <a:r>
              <a:rPr lang="en-US" sz="2400" dirty="0">
                <a:solidFill>
                  <a:srgbClr val="0070C0"/>
                </a:solidFill>
              </a:rPr>
              <a:t> based on </a:t>
            </a:r>
            <a:r>
              <a:rPr lang="en-US" sz="2400" b="1" dirty="0">
                <a:solidFill>
                  <a:srgbClr val="7030A0"/>
                </a:solidFill>
              </a:rPr>
              <a:t>source market</a:t>
            </a:r>
            <a:r>
              <a:rPr lang="hr-HR" sz="2400" b="1" dirty="0">
                <a:solidFill>
                  <a:srgbClr val="7030A0"/>
                </a:solidFill>
              </a:rPr>
              <a:t> assessment</a:t>
            </a:r>
            <a:r>
              <a:rPr lang="en-US" sz="2400" dirty="0">
                <a:solidFill>
                  <a:srgbClr val="0070C0"/>
                </a:solidFill>
              </a:rPr>
              <a:t>,</a:t>
            </a:r>
            <a:r>
              <a:rPr lang="hr-HR" sz="2400" dirty="0">
                <a:solidFill>
                  <a:srgbClr val="0070C0"/>
                </a:solidFill>
              </a:rPr>
              <a:t> </a:t>
            </a:r>
          </a:p>
          <a:p>
            <a:pPr lvl="1" eaLnBrk="1" fontAlgn="auto" hangingPunct="1">
              <a:spcAft>
                <a:spcPts val="0"/>
              </a:spcAft>
              <a:buFont typeface="Wingdings" panose="05000000000000000000" pitchFamily="2" charset="2"/>
              <a:buChar char="Ø"/>
              <a:defRPr/>
            </a:pPr>
            <a:r>
              <a:rPr lang="hr-HR" sz="2400" b="1" dirty="0">
                <a:solidFill>
                  <a:schemeClr val="accent1">
                    <a:lumMod val="75000"/>
                  </a:schemeClr>
                </a:solidFill>
              </a:rPr>
              <a:t>correct budget allocation</a:t>
            </a:r>
            <a:r>
              <a:rPr lang="en-US" sz="2400" b="1" dirty="0">
                <a:solidFill>
                  <a:schemeClr val="accent1">
                    <a:lumMod val="75000"/>
                  </a:schemeClr>
                </a:solidFill>
              </a:rPr>
              <a:t> projected, </a:t>
            </a:r>
            <a:endParaRPr lang="hr-HR" sz="2400" b="1" dirty="0">
              <a:solidFill>
                <a:schemeClr val="accent1">
                  <a:lumMod val="75000"/>
                </a:schemeClr>
              </a:solidFill>
            </a:endParaRPr>
          </a:p>
          <a:p>
            <a:pPr lvl="1" eaLnBrk="1" fontAlgn="auto" hangingPunct="1">
              <a:spcAft>
                <a:spcPts val="0"/>
              </a:spcAft>
              <a:buFont typeface="Wingdings" panose="05000000000000000000" pitchFamily="2" charset="2"/>
              <a:buChar char="Ø"/>
              <a:defRPr/>
            </a:pPr>
            <a:r>
              <a:rPr lang="hr-HR" sz="2400" b="1" dirty="0">
                <a:solidFill>
                  <a:schemeClr val="accent1">
                    <a:lumMod val="75000"/>
                  </a:schemeClr>
                </a:solidFill>
              </a:rPr>
              <a:t>timely procurement process initiation </a:t>
            </a:r>
            <a:r>
              <a:rPr lang="hr-HR" sz="2400" dirty="0">
                <a:solidFill>
                  <a:srgbClr val="0070C0"/>
                </a:solidFill>
              </a:rPr>
              <a:t>upon award of the project to ensure timely deliveries</a:t>
            </a:r>
            <a:r>
              <a:rPr lang="en-US" sz="2400" dirty="0">
                <a:solidFill>
                  <a:srgbClr val="0070C0"/>
                </a:solidFill>
              </a:rPr>
              <a:t>, </a:t>
            </a:r>
          </a:p>
          <a:p>
            <a:pPr lvl="1" eaLnBrk="1" fontAlgn="auto" hangingPunct="1">
              <a:spcAft>
                <a:spcPts val="0"/>
              </a:spcAft>
              <a:buFont typeface="Wingdings" panose="05000000000000000000" pitchFamily="2" charset="2"/>
              <a:buChar char="Ø"/>
              <a:defRPr/>
            </a:pPr>
            <a:r>
              <a:rPr lang="en-US" sz="2400" dirty="0">
                <a:solidFill>
                  <a:srgbClr val="0070C0"/>
                </a:solidFill>
              </a:rPr>
              <a:t>appropriate </a:t>
            </a:r>
            <a:r>
              <a:rPr lang="en-US" sz="2400" b="1" dirty="0">
                <a:solidFill>
                  <a:schemeClr val="accent1">
                    <a:lumMod val="75000"/>
                  </a:schemeClr>
                </a:solidFill>
              </a:rPr>
              <a:t>procurement procedure selection </a:t>
            </a:r>
            <a:r>
              <a:rPr lang="en-US" sz="2400" b="1" dirty="0">
                <a:solidFill>
                  <a:srgbClr val="0070C0"/>
                </a:solidFill>
              </a:rPr>
              <a:t>consistently.</a:t>
            </a:r>
          </a:p>
          <a:p>
            <a:pPr marL="457200" lvl="1" indent="0" eaLnBrk="1" fontAlgn="auto" hangingPunct="1">
              <a:spcAft>
                <a:spcPts val="0"/>
              </a:spcAft>
              <a:buFont typeface="Arial" panose="020B0604020202020204" pitchFamily="34" charset="0"/>
              <a:buNone/>
              <a:defRPr/>
            </a:pPr>
            <a:endParaRPr lang="en-US" sz="1100" b="1" dirty="0">
              <a:solidFill>
                <a:srgbClr val="0070C0"/>
              </a:solidFill>
            </a:endParaRPr>
          </a:p>
          <a:p>
            <a:pPr lvl="1" eaLnBrk="1" fontAlgn="auto" hangingPunct="1">
              <a:spcAft>
                <a:spcPts val="0"/>
              </a:spcAft>
              <a:buFont typeface="Wingdings" panose="05000000000000000000" pitchFamily="2" charset="2"/>
              <a:buChar char="Ø"/>
              <a:defRPr/>
            </a:pPr>
            <a:endParaRPr lang="en-US" sz="200" b="1"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n-US" sz="2400" b="1" dirty="0">
                <a:solidFill>
                  <a:srgbClr val="0070C0"/>
                </a:solidFill>
              </a:rPr>
              <a:t>These are contributing factors to achieve </a:t>
            </a:r>
            <a:r>
              <a:rPr lang="en-US" sz="2400" b="1" dirty="0">
                <a:solidFill>
                  <a:srgbClr val="C00000"/>
                </a:solidFill>
              </a:rPr>
              <a:t>the Best Value for Money procurement </a:t>
            </a:r>
            <a:r>
              <a:rPr lang="en-US" sz="2400" b="1" dirty="0">
                <a:solidFill>
                  <a:srgbClr val="0070C0"/>
                </a:solidFill>
              </a:rPr>
              <a:t>- a key ask by funding sources!</a:t>
            </a:r>
          </a:p>
          <a:p>
            <a:pPr marL="0" indent="0" algn="just" eaLnBrk="1" fontAlgn="auto" hangingPunct="1">
              <a:spcAft>
                <a:spcPts val="0"/>
              </a:spcAft>
              <a:buFont typeface="Arial" panose="020B0604020202020204" pitchFamily="34" charset="0"/>
              <a:buNone/>
              <a:defRPr/>
            </a:pPr>
            <a:endParaRPr lang="en-US" sz="600" b="1" dirty="0">
              <a:solidFill>
                <a:srgbClr val="0070C0"/>
              </a:solidFill>
            </a:endParaRPr>
          </a:p>
          <a:p>
            <a:pPr marL="0" indent="0" algn="just" eaLnBrk="1" fontAlgn="auto" hangingPunct="1">
              <a:spcAft>
                <a:spcPts val="0"/>
              </a:spcAft>
              <a:buFont typeface="Arial" panose="020B0604020202020204" pitchFamily="34" charset="0"/>
              <a:buNone/>
              <a:defRPr/>
            </a:pPr>
            <a:r>
              <a:rPr lang="en-US" sz="2400" b="1" dirty="0">
                <a:solidFill>
                  <a:srgbClr val="0070C0"/>
                </a:solidFill>
              </a:rPr>
              <a:t>We are expected to make </a:t>
            </a:r>
            <a:r>
              <a:rPr lang="en-US" sz="2400" b="1" dirty="0">
                <a:solidFill>
                  <a:srgbClr val="C00000"/>
                </a:solidFill>
              </a:rPr>
              <a:t>decision any prudent businessman would make</a:t>
            </a:r>
            <a:r>
              <a:rPr lang="en-US" sz="2400" b="1" dirty="0">
                <a:solidFill>
                  <a:srgbClr val="0070C0"/>
                </a:solidFill>
              </a:rPr>
              <a:t> for own company, spending own money.</a:t>
            </a:r>
          </a:p>
        </p:txBody>
      </p:sp>
      <p:pic>
        <p:nvPicPr>
          <p:cNvPr id="25604" name="Picture 4" descr="C:\Users\mtomas\Desktop\Logistics IYK presentation - February 7, 2013\Logistics worldwide\0014-2.JPG">
            <a:extLst>
              <a:ext uri="{FF2B5EF4-FFF2-40B4-BE49-F238E27FC236}">
                <a16:creationId xmlns:a16="http://schemas.microsoft.com/office/drawing/2014/main" id="{F767FE22-B1A9-01F3-129F-DEE30FCBF638}"/>
              </a:ext>
            </a:extLst>
          </p:cNvPr>
          <p:cNvPicPr>
            <a:picLocks noChangeAspect="1" noChangeArrowheads="1"/>
          </p:cNvPicPr>
          <p:nvPr/>
        </p:nvPicPr>
        <p:blipFill>
          <a:blip r:embed="rId3"/>
          <a:srcRect/>
          <a:stretch>
            <a:fillRect/>
          </a:stretch>
        </p:blipFill>
        <p:spPr bwMode="auto">
          <a:xfrm>
            <a:off x="7391400" y="169863"/>
            <a:ext cx="1524000" cy="1143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2F79661-0933-15D8-271F-2BE1B714C1E6}"/>
              </a:ext>
            </a:extLst>
          </p:cNvPr>
          <p:cNvSpPr>
            <a:spLocks noGrp="1" noChangeArrowheads="1"/>
          </p:cNvSpPr>
          <p:nvPr>
            <p:ph type="title"/>
          </p:nvPr>
        </p:nvSpPr>
        <p:spPr>
          <a:xfrm>
            <a:off x="-228600" y="-76200"/>
            <a:ext cx="9448800" cy="708025"/>
          </a:xfrm>
        </p:spPr>
        <p:txBody>
          <a:bodyPr/>
          <a:lstStyle/>
          <a:p>
            <a:pPr eaLnBrk="1" hangingPunct="1">
              <a:defRPr/>
            </a:pPr>
            <a:r>
              <a:rPr lang="en-US" altLang="en-US" sz="3400" b="1" dirty="0">
                <a:solidFill>
                  <a:srgbClr val="0070C0"/>
                </a:solidFill>
                <a:effectLst>
                  <a:outerShdw blurRad="38100" dist="38100" dir="2700000" algn="tl">
                    <a:srgbClr val="000000"/>
                  </a:outerShdw>
                </a:effectLst>
                <a:ea typeface="+mn-ea"/>
                <a:cs typeface="Arial" charset="0"/>
              </a:rPr>
              <a:t>A. The procurement process</a:t>
            </a:r>
            <a:endParaRPr lang="en-US" altLang="en-US" sz="3400" b="1" dirty="0">
              <a:solidFill>
                <a:schemeClr val="accent6">
                  <a:lumMod val="75000"/>
                </a:schemeClr>
              </a:solidFill>
              <a:effectLst>
                <a:outerShdw blurRad="38100" dist="38100" dir="2700000" algn="tl">
                  <a:srgbClr val="000000"/>
                </a:outerShdw>
              </a:effectLst>
              <a:ea typeface="+mn-ea"/>
              <a:cs typeface="Arial" charset="0"/>
            </a:endParaRPr>
          </a:p>
        </p:txBody>
      </p:sp>
      <p:sp>
        <p:nvSpPr>
          <p:cNvPr id="6147" name="Rectangle 4">
            <a:extLst>
              <a:ext uri="{FF2B5EF4-FFF2-40B4-BE49-F238E27FC236}">
                <a16:creationId xmlns:a16="http://schemas.microsoft.com/office/drawing/2014/main" id="{032BDD2F-5108-9504-A08B-2653B8BC21DE}"/>
              </a:ext>
            </a:extLst>
          </p:cNvPr>
          <p:cNvSpPr>
            <a:spLocks noGrp="1" noChangeArrowheads="1"/>
          </p:cNvSpPr>
          <p:nvPr>
            <p:ph type="body" sz="half" idx="2"/>
          </p:nvPr>
        </p:nvSpPr>
        <p:spPr>
          <a:xfrm>
            <a:off x="76200" y="533400"/>
            <a:ext cx="8991600" cy="6165850"/>
          </a:xfrm>
        </p:spPr>
        <p:txBody>
          <a:bodyPr/>
          <a:lstStyle/>
          <a:p>
            <a:pPr marL="0" indent="0" eaLnBrk="1" hangingPunct="1">
              <a:lnSpc>
                <a:spcPct val="90000"/>
              </a:lnSpc>
              <a:buFont typeface="Arial" panose="020B0604020202020204" pitchFamily="34" charset="0"/>
              <a:buNone/>
              <a:defRPr/>
            </a:pPr>
            <a:r>
              <a:rPr lang="en-US" altLang="en-US" sz="2800" b="1" dirty="0">
                <a:solidFill>
                  <a:srgbClr val="0070C0"/>
                </a:solidFill>
              </a:rPr>
              <a:t>Procedure depends on the expected procurement value: </a:t>
            </a:r>
          </a:p>
          <a:p>
            <a:pPr lvl="1" algn="just" eaLnBrk="1" hangingPunct="1">
              <a:lnSpc>
                <a:spcPct val="90000"/>
              </a:lnSpc>
              <a:buClr>
                <a:schemeClr val="tx1"/>
              </a:buClr>
              <a:buFont typeface="Wingdings" panose="05000000000000000000" pitchFamily="2" charset="2"/>
              <a:buNone/>
              <a:defRPr/>
            </a:pPr>
            <a:r>
              <a:rPr lang="en-US" altLang="en-US" sz="2400" dirty="0">
                <a:solidFill>
                  <a:srgbClr val="0070C0"/>
                </a:solidFill>
              </a:rPr>
              <a:t>a. </a:t>
            </a:r>
            <a:r>
              <a:rPr lang="en-US" altLang="en-US" sz="2400" b="1" dirty="0">
                <a:solidFill>
                  <a:srgbClr val="CC0000"/>
                </a:solidFill>
              </a:rPr>
              <a:t>&lt; $100 </a:t>
            </a:r>
            <a:r>
              <a:rPr lang="en-US" altLang="en-US" sz="2400" dirty="0">
                <a:solidFill>
                  <a:srgbClr val="0070C0"/>
                </a:solidFill>
              </a:rPr>
              <a:t>(</a:t>
            </a:r>
            <a:r>
              <a:rPr lang="en-US" altLang="en-US" sz="2400" b="1" dirty="0">
                <a:solidFill>
                  <a:srgbClr val="0070C0"/>
                </a:solidFill>
              </a:rPr>
              <a:t>direct purchase </a:t>
            </a:r>
            <a:r>
              <a:rPr lang="hr-HR" altLang="en-US" sz="2400" dirty="0">
                <a:solidFill>
                  <a:srgbClr val="0070C0"/>
                </a:solidFill>
              </a:rPr>
              <a:t>-</a:t>
            </a:r>
            <a:r>
              <a:rPr lang="en-US" altLang="en-US" sz="2400" b="1" dirty="0">
                <a:solidFill>
                  <a:srgbClr val="0070C0"/>
                </a:solidFill>
              </a:rPr>
              <a:t> Sole Source procedure</a:t>
            </a:r>
            <a:r>
              <a:rPr lang="en-US" altLang="en-US" sz="2400" dirty="0">
                <a:solidFill>
                  <a:srgbClr val="0070C0"/>
                </a:solidFill>
              </a:rPr>
              <a:t>)</a:t>
            </a:r>
          </a:p>
          <a:p>
            <a:pPr lvl="1" algn="just" eaLnBrk="1" hangingPunct="1">
              <a:lnSpc>
                <a:spcPct val="90000"/>
              </a:lnSpc>
              <a:buClr>
                <a:schemeClr val="tx1"/>
              </a:buClr>
              <a:buFont typeface="Wingdings" panose="05000000000000000000" pitchFamily="2" charset="2"/>
              <a:buNone/>
              <a:defRPr/>
            </a:pPr>
            <a:r>
              <a:rPr lang="en-US" altLang="en-US" sz="2400" dirty="0">
                <a:solidFill>
                  <a:srgbClr val="0070C0"/>
                </a:solidFill>
              </a:rPr>
              <a:t>b. </a:t>
            </a:r>
            <a:r>
              <a:rPr lang="en-US" altLang="en-US" sz="2400" b="1" dirty="0">
                <a:solidFill>
                  <a:srgbClr val="C00000"/>
                </a:solidFill>
              </a:rPr>
              <a:t>$</a:t>
            </a:r>
            <a:r>
              <a:rPr lang="en-US" altLang="en-US" sz="2400" b="1" dirty="0">
                <a:solidFill>
                  <a:srgbClr val="CC0000"/>
                </a:solidFill>
              </a:rPr>
              <a:t>100 - $</a:t>
            </a:r>
            <a:r>
              <a:rPr lang="hr-HR" altLang="en-US" sz="2400" b="1" dirty="0">
                <a:solidFill>
                  <a:srgbClr val="CC0000"/>
                </a:solidFill>
              </a:rPr>
              <a:t>50</a:t>
            </a:r>
            <a:r>
              <a:rPr lang="en-US" altLang="en-US" sz="2400" b="1" dirty="0">
                <a:solidFill>
                  <a:srgbClr val="CC0000"/>
                </a:solidFill>
              </a:rPr>
              <a:t>0 </a:t>
            </a:r>
            <a:r>
              <a:rPr lang="en-US" altLang="en-US" sz="2400" dirty="0">
                <a:solidFill>
                  <a:srgbClr val="0070C0"/>
                </a:solidFill>
              </a:rPr>
              <a:t>(one phone</a:t>
            </a:r>
            <a:r>
              <a:rPr lang="hr-HR" altLang="en-US" sz="2400" dirty="0">
                <a:solidFill>
                  <a:srgbClr val="0070C0"/>
                </a:solidFill>
              </a:rPr>
              <a:t>/verbal</a:t>
            </a:r>
            <a:r>
              <a:rPr lang="en-US" altLang="en-US" sz="2400" dirty="0">
                <a:solidFill>
                  <a:srgbClr val="0070C0"/>
                </a:solidFill>
              </a:rPr>
              <a:t> bid </a:t>
            </a:r>
            <a:r>
              <a:rPr lang="hr-HR" altLang="en-US" sz="2400" dirty="0">
                <a:solidFill>
                  <a:srgbClr val="0070C0"/>
                </a:solidFill>
              </a:rPr>
              <a:t>-</a:t>
            </a:r>
            <a:r>
              <a:rPr lang="en-US" altLang="en-US" sz="2400" dirty="0">
                <a:solidFill>
                  <a:srgbClr val="0070C0"/>
                </a:solidFill>
              </a:rPr>
              <a:t> </a:t>
            </a:r>
            <a:r>
              <a:rPr lang="en-US" altLang="en-US" sz="2400" b="1" dirty="0">
                <a:solidFill>
                  <a:srgbClr val="0070C0"/>
                </a:solidFill>
              </a:rPr>
              <a:t>Sole Source procedure</a:t>
            </a:r>
            <a:r>
              <a:rPr lang="en-US" altLang="en-US" sz="2400" dirty="0">
                <a:solidFill>
                  <a:srgbClr val="0070C0"/>
                </a:solidFill>
              </a:rPr>
              <a:t>)</a:t>
            </a:r>
          </a:p>
          <a:p>
            <a:pPr lvl="1" algn="just" eaLnBrk="1" hangingPunct="1">
              <a:lnSpc>
                <a:spcPct val="90000"/>
              </a:lnSpc>
              <a:buClr>
                <a:schemeClr val="tx1"/>
              </a:buClr>
              <a:buFont typeface="Wingdings" panose="05000000000000000000" pitchFamily="2" charset="2"/>
              <a:buNone/>
              <a:defRPr/>
            </a:pPr>
            <a:r>
              <a:rPr lang="en-US" altLang="en-US" sz="2400" dirty="0">
                <a:solidFill>
                  <a:srgbClr val="0070C0"/>
                </a:solidFill>
              </a:rPr>
              <a:t>c. </a:t>
            </a:r>
            <a:r>
              <a:rPr lang="hr-HR" altLang="en-US" sz="2400" b="1" dirty="0">
                <a:solidFill>
                  <a:srgbClr val="CC0000"/>
                </a:solidFill>
              </a:rPr>
              <a:t>50</a:t>
            </a:r>
            <a:r>
              <a:rPr lang="en-US" altLang="en-US" sz="2400" b="1" dirty="0">
                <a:solidFill>
                  <a:srgbClr val="CC0000"/>
                </a:solidFill>
              </a:rPr>
              <a:t>0 - $</a:t>
            </a:r>
            <a:r>
              <a:rPr lang="hr-HR" altLang="en-US" sz="2400" b="1" dirty="0">
                <a:solidFill>
                  <a:srgbClr val="CC0000"/>
                </a:solidFill>
              </a:rPr>
              <a:t>20</a:t>
            </a:r>
            <a:r>
              <a:rPr lang="en-US" altLang="en-US" sz="2400" b="1" dirty="0">
                <a:solidFill>
                  <a:srgbClr val="CC0000"/>
                </a:solidFill>
              </a:rPr>
              <a:t>,000 </a:t>
            </a:r>
            <a:r>
              <a:rPr lang="en-US" altLang="en-US" sz="2400" dirty="0">
                <a:solidFill>
                  <a:srgbClr val="0070C0"/>
                </a:solidFill>
              </a:rPr>
              <a:t>(</a:t>
            </a:r>
            <a:r>
              <a:rPr lang="en-US" altLang="en-US" sz="2400" b="1" dirty="0">
                <a:solidFill>
                  <a:srgbClr val="0070C0"/>
                </a:solidFill>
              </a:rPr>
              <a:t>negotiated procedure</a:t>
            </a:r>
            <a:r>
              <a:rPr lang="en-US" altLang="en-US" sz="2400" dirty="0">
                <a:solidFill>
                  <a:srgbClr val="0070C0"/>
                </a:solidFill>
              </a:rPr>
              <a:t>, min 3 bid</a:t>
            </a:r>
            <a:r>
              <a:rPr lang="hr-HR" altLang="en-US" sz="2400" dirty="0">
                <a:solidFill>
                  <a:srgbClr val="0070C0"/>
                </a:solidFill>
              </a:rPr>
              <a:t> from vendors of organization choice</a:t>
            </a:r>
            <a:r>
              <a:rPr lang="en-US" altLang="en-US" sz="2400" dirty="0">
                <a:solidFill>
                  <a:srgbClr val="0070C0"/>
                </a:solidFill>
              </a:rPr>
              <a:t>, written, formal RFQ –</a:t>
            </a:r>
            <a:r>
              <a:rPr lang="en-US" altLang="en-US" sz="2400" i="1" dirty="0">
                <a:solidFill>
                  <a:srgbClr val="7030A0"/>
                </a:solidFill>
              </a:rPr>
              <a:t> </a:t>
            </a:r>
            <a:r>
              <a:rPr lang="hr-HR" altLang="en-US" sz="2400" i="1" dirty="0">
                <a:solidFill>
                  <a:srgbClr val="7030A0"/>
                </a:solidFill>
              </a:rPr>
              <a:t>if applying competition </a:t>
            </a:r>
            <a:r>
              <a:rPr lang="en-US" altLang="en-US" sz="2400" i="1" dirty="0">
                <a:solidFill>
                  <a:srgbClr val="7030A0"/>
                </a:solidFill>
              </a:rPr>
              <a:t>under $1,000 phone/verbal bids </a:t>
            </a:r>
            <a:r>
              <a:rPr lang="hr-HR" altLang="en-US" sz="2400" i="1" dirty="0">
                <a:solidFill>
                  <a:srgbClr val="7030A0"/>
                </a:solidFill>
              </a:rPr>
              <a:t>are sufficient</a:t>
            </a:r>
            <a:r>
              <a:rPr lang="en-US" altLang="en-US" sz="2400" dirty="0">
                <a:solidFill>
                  <a:srgbClr val="0070C0"/>
                </a:solidFill>
              </a:rPr>
              <a:t>)</a:t>
            </a:r>
          </a:p>
          <a:p>
            <a:pPr lvl="1" algn="just" eaLnBrk="1" hangingPunct="1">
              <a:lnSpc>
                <a:spcPct val="90000"/>
              </a:lnSpc>
              <a:buClr>
                <a:schemeClr val="tx1"/>
              </a:buClr>
              <a:buFont typeface="Wingdings" panose="05000000000000000000" pitchFamily="2" charset="2"/>
              <a:buNone/>
              <a:defRPr/>
            </a:pPr>
            <a:r>
              <a:rPr lang="hr-HR" altLang="en-US" sz="2400" dirty="0">
                <a:solidFill>
                  <a:srgbClr val="0070C0"/>
                </a:solidFill>
              </a:rPr>
              <a:t>d. </a:t>
            </a:r>
            <a:r>
              <a:rPr lang="en-US" altLang="en-US" sz="2400" b="1" dirty="0">
                <a:solidFill>
                  <a:srgbClr val="C00000"/>
                </a:solidFill>
              </a:rPr>
              <a:t>$</a:t>
            </a:r>
            <a:r>
              <a:rPr lang="hr-HR" altLang="en-US" sz="2400" b="1" dirty="0">
                <a:solidFill>
                  <a:srgbClr val="C00000"/>
                </a:solidFill>
              </a:rPr>
              <a:t>20</a:t>
            </a:r>
            <a:r>
              <a:rPr lang="en-US" altLang="en-US" sz="2400" b="1" dirty="0">
                <a:solidFill>
                  <a:srgbClr val="C00000"/>
                </a:solidFill>
              </a:rPr>
              <a:t>,000 - $50,000</a:t>
            </a:r>
            <a:r>
              <a:rPr lang="en-US" altLang="en-US" sz="2400" dirty="0">
                <a:solidFill>
                  <a:srgbClr val="C00000"/>
                </a:solidFill>
              </a:rPr>
              <a:t> </a:t>
            </a:r>
            <a:r>
              <a:rPr lang="en-US" altLang="en-US" sz="2400" dirty="0">
                <a:solidFill>
                  <a:srgbClr val="0070C0"/>
                </a:solidFill>
              </a:rPr>
              <a:t>min</a:t>
            </a:r>
            <a:r>
              <a:rPr lang="en-US" altLang="en-US" sz="2400" dirty="0">
                <a:solidFill>
                  <a:srgbClr val="C00000"/>
                </a:solidFill>
              </a:rPr>
              <a:t> </a:t>
            </a:r>
            <a:r>
              <a:rPr lang="hr-HR" altLang="en-US" sz="2400" dirty="0">
                <a:solidFill>
                  <a:srgbClr val="C00000"/>
                </a:solidFill>
              </a:rPr>
              <a:t>3 bids required </a:t>
            </a:r>
            <a:r>
              <a:rPr lang="hr-HR" altLang="en-US" sz="2400" dirty="0">
                <a:solidFill>
                  <a:srgbClr val="0070C0"/>
                </a:solidFill>
              </a:rPr>
              <a:t>(4-5</a:t>
            </a:r>
            <a:r>
              <a:rPr lang="en-US" altLang="en-US" sz="2400" dirty="0">
                <a:solidFill>
                  <a:srgbClr val="0070C0"/>
                </a:solidFill>
              </a:rPr>
              <a:t> bids preferred</a:t>
            </a:r>
            <a:r>
              <a:rPr lang="hr-HR" altLang="en-US" sz="2400" dirty="0">
                <a:solidFill>
                  <a:srgbClr val="0070C0"/>
                </a:solidFill>
              </a:rPr>
              <a:t>)</a:t>
            </a:r>
            <a:r>
              <a:rPr lang="en-US" altLang="en-US" sz="2400" dirty="0">
                <a:solidFill>
                  <a:srgbClr val="0070C0"/>
                </a:solidFill>
              </a:rPr>
              <a:t>, must be </a:t>
            </a:r>
            <a:r>
              <a:rPr lang="en-US" altLang="en-US" sz="2400" dirty="0">
                <a:solidFill>
                  <a:srgbClr val="C00000"/>
                </a:solidFill>
              </a:rPr>
              <a:t>sealed bids</a:t>
            </a:r>
            <a:r>
              <a:rPr lang="hr-HR" altLang="en-US" sz="2400" dirty="0">
                <a:solidFill>
                  <a:srgbClr val="C00000"/>
                </a:solidFill>
              </a:rPr>
              <a:t> </a:t>
            </a:r>
            <a:r>
              <a:rPr lang="hr-HR" altLang="en-US" sz="2400" dirty="0">
                <a:solidFill>
                  <a:srgbClr val="0070C0"/>
                </a:solidFill>
              </a:rPr>
              <a:t>through </a:t>
            </a:r>
            <a:r>
              <a:rPr lang="hr-HR" altLang="en-US" sz="2400" b="1" dirty="0">
                <a:solidFill>
                  <a:srgbClr val="0070C0"/>
                </a:solidFill>
              </a:rPr>
              <a:t>negotiated procedure</a:t>
            </a:r>
            <a:r>
              <a:rPr lang="en-US" altLang="en-US" sz="2400" dirty="0">
                <a:solidFill>
                  <a:srgbClr val="0070C0"/>
                </a:solidFill>
              </a:rPr>
              <a:t>, formal RFQ, </a:t>
            </a:r>
            <a:r>
              <a:rPr lang="en-US" altLang="en-US" sz="2400" dirty="0">
                <a:solidFill>
                  <a:srgbClr val="C00000"/>
                </a:solidFill>
              </a:rPr>
              <a:t>Procurement</a:t>
            </a:r>
            <a:r>
              <a:rPr lang="hr-HR" altLang="en-US" sz="2400" dirty="0">
                <a:solidFill>
                  <a:srgbClr val="C00000"/>
                </a:solidFill>
              </a:rPr>
              <a:t>/Tender</a:t>
            </a:r>
            <a:r>
              <a:rPr lang="en-US" altLang="en-US" sz="2400" dirty="0">
                <a:solidFill>
                  <a:srgbClr val="C00000"/>
                </a:solidFill>
              </a:rPr>
              <a:t> Committee </a:t>
            </a:r>
            <a:r>
              <a:rPr lang="en-US" altLang="en-US" sz="2400" dirty="0">
                <a:solidFill>
                  <a:srgbClr val="0070C0"/>
                </a:solidFill>
              </a:rPr>
              <a:t>analyze bids)</a:t>
            </a:r>
          </a:p>
          <a:p>
            <a:pPr lvl="1" algn="just" eaLnBrk="1" hangingPunct="1">
              <a:lnSpc>
                <a:spcPct val="90000"/>
              </a:lnSpc>
              <a:buClr>
                <a:schemeClr val="tx1"/>
              </a:buClr>
              <a:buFont typeface="Wingdings" panose="05000000000000000000" pitchFamily="2" charset="2"/>
              <a:buNone/>
              <a:defRPr/>
            </a:pPr>
            <a:r>
              <a:rPr lang="hr-HR" altLang="en-US" sz="2400" dirty="0">
                <a:solidFill>
                  <a:srgbClr val="0070C0"/>
                </a:solidFill>
              </a:rPr>
              <a:t>e</a:t>
            </a:r>
            <a:r>
              <a:rPr lang="en-US" altLang="en-US" sz="2400" dirty="0">
                <a:solidFill>
                  <a:srgbClr val="0070C0"/>
                </a:solidFill>
              </a:rPr>
              <a:t>. </a:t>
            </a:r>
            <a:r>
              <a:rPr lang="en-US" altLang="en-US" sz="2400" b="1" dirty="0">
                <a:solidFill>
                  <a:srgbClr val="CC0000"/>
                </a:solidFill>
              </a:rPr>
              <a:t>$50,000 or more </a:t>
            </a:r>
            <a:r>
              <a:rPr lang="en-US" altLang="en-US" sz="2400" dirty="0">
                <a:solidFill>
                  <a:srgbClr val="0070C0"/>
                </a:solidFill>
              </a:rPr>
              <a:t>(Public, </a:t>
            </a:r>
            <a:r>
              <a:rPr lang="en-US" altLang="en-US" sz="2400" b="1" dirty="0">
                <a:solidFill>
                  <a:srgbClr val="0070C0"/>
                </a:solidFill>
              </a:rPr>
              <a:t>Open Tender </a:t>
            </a:r>
            <a:r>
              <a:rPr lang="en-US" altLang="en-US" sz="2400" dirty="0">
                <a:solidFill>
                  <a:srgbClr val="0070C0"/>
                </a:solidFill>
              </a:rPr>
              <a:t>with sealed bidding)</a:t>
            </a:r>
          </a:p>
          <a:p>
            <a:pPr algn="just" eaLnBrk="1" hangingPunct="1">
              <a:lnSpc>
                <a:spcPct val="90000"/>
              </a:lnSpc>
              <a:buClr>
                <a:schemeClr val="tx1"/>
              </a:buClr>
              <a:buFont typeface="Wingdings" panose="05000000000000000000" pitchFamily="2" charset="2"/>
              <a:buNone/>
              <a:defRPr/>
            </a:pPr>
            <a:r>
              <a:rPr lang="en-US" altLang="en-US" sz="2800" b="1" dirty="0">
                <a:solidFill>
                  <a:srgbClr val="C00000"/>
                </a:solidFill>
              </a:rPr>
              <a:t>	</a:t>
            </a:r>
            <a:r>
              <a:rPr lang="en-US" altLang="en-US" sz="2400" b="1" dirty="0">
                <a:solidFill>
                  <a:srgbClr val="C00000"/>
                </a:solidFill>
              </a:rPr>
              <a:t>Irrespective of USD value threshold </a:t>
            </a:r>
            <a:r>
              <a:rPr lang="en-US" altLang="en-US" sz="2400" b="1" dirty="0">
                <a:solidFill>
                  <a:srgbClr val="FF0000"/>
                </a:solidFill>
              </a:rPr>
              <a:t>Quality and Quantity of items received must be inspected </a:t>
            </a:r>
            <a:r>
              <a:rPr lang="en-US" altLang="en-US" sz="2400" b="1" dirty="0">
                <a:solidFill>
                  <a:srgbClr val="C00000"/>
                </a:solidFill>
              </a:rPr>
              <a:t>at the time of handover from Vendor.</a:t>
            </a:r>
            <a:endParaRPr lang="en-US" altLang="en-US" sz="2800" dirty="0">
              <a:solidFill>
                <a:srgbClr val="0070C0"/>
              </a:solidFill>
            </a:endParaRPr>
          </a:p>
          <a:p>
            <a:pPr eaLnBrk="1" hangingPunct="1">
              <a:lnSpc>
                <a:spcPct val="90000"/>
              </a:lnSpc>
              <a:defRPr/>
            </a:pPr>
            <a:r>
              <a:rPr lang="en-US" altLang="en-US" sz="2400" b="1" u="sng" dirty="0">
                <a:solidFill>
                  <a:srgbClr val="7030A0"/>
                </a:solidFill>
              </a:rPr>
              <a:t>Special consideration</a:t>
            </a:r>
            <a:r>
              <a:rPr lang="hr-HR" altLang="en-US" sz="2400" b="1" u="sng" dirty="0">
                <a:solidFill>
                  <a:srgbClr val="7030A0"/>
                </a:solidFill>
              </a:rPr>
              <a:t> in procurement</a:t>
            </a:r>
            <a:r>
              <a:rPr lang="en-US" altLang="en-US" sz="2400" b="1" u="sng" dirty="0">
                <a:solidFill>
                  <a:srgbClr val="7030A0"/>
                </a:solidFill>
              </a:rPr>
              <a:t>: </a:t>
            </a:r>
          </a:p>
          <a:p>
            <a:pPr lvl="1" algn="just" eaLnBrk="1" hangingPunct="1">
              <a:lnSpc>
                <a:spcPct val="90000"/>
              </a:lnSpc>
              <a:defRPr/>
            </a:pPr>
            <a:r>
              <a:rPr lang="hr-HR" altLang="en-US" sz="2400" b="1" dirty="0">
                <a:solidFill>
                  <a:srgbClr val="7030A0"/>
                </a:solidFill>
              </a:rPr>
              <a:t>Framework </a:t>
            </a:r>
            <a:r>
              <a:rPr lang="en-US" altLang="en-US" sz="2400" b="1" dirty="0">
                <a:solidFill>
                  <a:srgbClr val="7030A0"/>
                </a:solidFill>
              </a:rPr>
              <a:t>Agreement </a:t>
            </a:r>
            <a:r>
              <a:rPr lang="en-US" altLang="en-US" sz="2400" dirty="0">
                <a:solidFill>
                  <a:srgbClr val="7030A0"/>
                </a:solidFill>
              </a:rPr>
              <a:t>with fixed item prices for recurring purchases</a:t>
            </a:r>
            <a:r>
              <a:rPr lang="hr-HR" altLang="en-US" sz="2400" dirty="0">
                <a:solidFill>
                  <a:srgbClr val="7030A0"/>
                </a:solidFill>
              </a:rPr>
              <a:t> of frequently used goods and/or services</a:t>
            </a:r>
            <a:r>
              <a:rPr lang="en-US" altLang="en-US" sz="2400" dirty="0">
                <a:solidFill>
                  <a:srgbClr val="7030A0"/>
                </a:solidFill>
              </a:rPr>
              <a:t>.</a:t>
            </a:r>
          </a:p>
          <a:p>
            <a:pPr lvl="1" eaLnBrk="1" hangingPunct="1">
              <a:lnSpc>
                <a:spcPct val="90000"/>
              </a:lnSpc>
              <a:defRPr/>
            </a:pPr>
            <a:r>
              <a:rPr lang="en-US" altLang="en-US" sz="2400" b="1" dirty="0">
                <a:solidFill>
                  <a:srgbClr val="CC0000"/>
                </a:solidFill>
              </a:rPr>
              <a:t>Emergency response Simplified Procedures</a:t>
            </a:r>
          </a:p>
          <a:p>
            <a:pPr eaLnBrk="1" hangingPunct="1">
              <a:lnSpc>
                <a:spcPct val="90000"/>
              </a:lnSpc>
              <a:defRPr/>
            </a:pPr>
            <a:endParaRPr lang="en-US" altLang="en-US" sz="2800" dirty="0">
              <a:solidFill>
                <a:srgbClr val="0070C0"/>
              </a:solidFill>
            </a:endParaRPr>
          </a:p>
          <a:p>
            <a:pPr lvl="1" eaLnBrk="1" hangingPunct="1">
              <a:lnSpc>
                <a:spcPct val="90000"/>
              </a:lnSpc>
              <a:buClr>
                <a:schemeClr val="tx1"/>
              </a:buClr>
              <a:buFont typeface="Wingdings" panose="05000000000000000000" pitchFamily="2" charset="2"/>
              <a:buNone/>
              <a:defRPr/>
            </a:pPr>
            <a:endParaRPr lang="en-US" altLang="en-US" sz="2400" b="1" dirty="0">
              <a:solidFill>
                <a:srgbClr val="0070C0"/>
              </a:solidFill>
            </a:endParaRPr>
          </a:p>
        </p:txBody>
      </p:sp>
      <p:pic>
        <p:nvPicPr>
          <p:cNvPr id="19460" name="Picture 2">
            <a:extLst>
              <a:ext uri="{FF2B5EF4-FFF2-40B4-BE49-F238E27FC236}">
                <a16:creationId xmlns:a16="http://schemas.microsoft.com/office/drawing/2014/main" id="{A118C4B1-F505-5C81-1505-B30267EB3F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889625"/>
            <a:ext cx="12715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1824DFD-4D2B-F2AD-B8C1-D7910D73CEF7}"/>
              </a:ext>
            </a:extLst>
          </p:cNvPr>
          <p:cNvSpPr>
            <a:spLocks noGrp="1" noChangeArrowheads="1"/>
          </p:cNvSpPr>
          <p:nvPr>
            <p:ph type="title"/>
          </p:nvPr>
        </p:nvSpPr>
        <p:spPr>
          <a:xfrm>
            <a:off x="-457200" y="-76200"/>
            <a:ext cx="8763000" cy="685800"/>
          </a:xfrm>
        </p:spPr>
        <p:txBody>
          <a:bodyPr/>
          <a:lstStyle/>
          <a:p>
            <a:pPr eaLnBrk="1" hangingPunct="1">
              <a:defRPr/>
            </a:pPr>
            <a:r>
              <a:rPr lang="en-US" altLang="en-US" sz="3800" b="1" dirty="0">
                <a:solidFill>
                  <a:srgbClr val="0070C0"/>
                </a:solidFill>
                <a:effectLst>
                  <a:outerShdw blurRad="38100" dist="38100" dir="2700000" algn="tl">
                    <a:srgbClr val="000000"/>
                  </a:outerShdw>
                </a:effectLst>
                <a:ea typeface="+mn-ea"/>
                <a:cs typeface="Arial" charset="0"/>
              </a:rPr>
              <a:t>a. Procurement </a:t>
            </a:r>
            <a:r>
              <a:rPr lang="en-US" altLang="en-US" sz="3800" b="1" dirty="0">
                <a:solidFill>
                  <a:srgbClr val="C00000"/>
                </a:solidFill>
                <a:effectLst>
                  <a:outerShdw blurRad="38100" dist="38100" dir="2700000" algn="tl">
                    <a:srgbClr val="000000"/>
                  </a:outerShdw>
                </a:effectLst>
                <a:ea typeface="+mn-ea"/>
                <a:cs typeface="Arial" charset="0"/>
              </a:rPr>
              <a:t>&lt; $100</a:t>
            </a:r>
          </a:p>
        </p:txBody>
      </p:sp>
      <p:sp>
        <p:nvSpPr>
          <p:cNvPr id="7171" name="Rectangle 3">
            <a:extLst>
              <a:ext uri="{FF2B5EF4-FFF2-40B4-BE49-F238E27FC236}">
                <a16:creationId xmlns:a16="http://schemas.microsoft.com/office/drawing/2014/main" id="{63C38670-54A4-E24A-CA85-19BE65A4C66A}"/>
              </a:ext>
            </a:extLst>
          </p:cNvPr>
          <p:cNvSpPr>
            <a:spLocks noGrp="1" noChangeArrowheads="1"/>
          </p:cNvSpPr>
          <p:nvPr>
            <p:ph type="body" idx="1"/>
          </p:nvPr>
        </p:nvSpPr>
        <p:spPr>
          <a:xfrm>
            <a:off x="76200" y="762000"/>
            <a:ext cx="8991600" cy="6019800"/>
          </a:xfrm>
        </p:spPr>
        <p:txBody>
          <a:bodyPr/>
          <a:lstStyle/>
          <a:p>
            <a:pPr algn="just" eaLnBrk="1" hangingPunct="1">
              <a:lnSpc>
                <a:spcPct val="90000"/>
              </a:lnSpc>
              <a:defRPr/>
            </a:pPr>
            <a:r>
              <a:rPr lang="en-US" altLang="en-US" sz="2600" b="1" dirty="0">
                <a:solidFill>
                  <a:srgbClr val="C00000"/>
                </a:solidFill>
              </a:rPr>
              <a:t>Requestor</a:t>
            </a:r>
            <a:r>
              <a:rPr lang="en-US" altLang="en-US" sz="2600" b="1" dirty="0">
                <a:solidFill>
                  <a:srgbClr val="0070C0"/>
                </a:solidFill>
              </a:rPr>
              <a:t> fills out a P</a:t>
            </a:r>
            <a:r>
              <a:rPr lang="hr-HR" altLang="en-US" sz="2600" b="1" dirty="0">
                <a:solidFill>
                  <a:srgbClr val="0070C0"/>
                </a:solidFill>
              </a:rPr>
              <a:t>urchase</a:t>
            </a:r>
            <a:r>
              <a:rPr lang="en-US" altLang="en-US" sz="2600" b="1" dirty="0">
                <a:solidFill>
                  <a:srgbClr val="0070C0"/>
                </a:solidFill>
              </a:rPr>
              <a:t> Requisition (PR) form</a:t>
            </a:r>
            <a:r>
              <a:rPr lang="hr-HR" altLang="en-US" sz="2600" b="1" dirty="0">
                <a:solidFill>
                  <a:srgbClr val="0070C0"/>
                </a:solidFill>
              </a:rPr>
              <a:t> and asks </a:t>
            </a:r>
            <a:r>
              <a:rPr lang="hr-HR" altLang="en-US" sz="2600" b="1" dirty="0">
                <a:solidFill>
                  <a:srgbClr val="C00000"/>
                </a:solidFill>
              </a:rPr>
              <a:t>procurement staff </a:t>
            </a:r>
            <a:r>
              <a:rPr lang="hr-HR" altLang="en-US" sz="2600" b="1" dirty="0">
                <a:solidFill>
                  <a:srgbClr val="0070C0"/>
                </a:solidFill>
              </a:rPr>
              <a:t>to enter cost estimates</a:t>
            </a:r>
            <a:r>
              <a:rPr lang="en-US" altLang="en-US" sz="2600" b="1" dirty="0">
                <a:solidFill>
                  <a:srgbClr val="0070C0"/>
                </a:solidFill>
              </a:rPr>
              <a:t> + </a:t>
            </a:r>
            <a:r>
              <a:rPr lang="hr-HR" altLang="en-US" sz="2600" b="1" dirty="0">
                <a:solidFill>
                  <a:srgbClr val="0070C0"/>
                </a:solidFill>
              </a:rPr>
              <a:t>Requestor </a:t>
            </a:r>
            <a:r>
              <a:rPr lang="en-US" altLang="en-US" sz="2600" b="1" dirty="0">
                <a:solidFill>
                  <a:srgbClr val="0070C0"/>
                </a:solidFill>
              </a:rPr>
              <a:t>gets signatures from </a:t>
            </a:r>
            <a:r>
              <a:rPr lang="en-US" altLang="en-US" sz="2600" b="1" dirty="0">
                <a:solidFill>
                  <a:srgbClr val="C00000"/>
                </a:solidFill>
              </a:rPr>
              <a:t>authorized staff</a:t>
            </a:r>
            <a:r>
              <a:rPr lang="hr-HR" altLang="en-US" sz="2600" b="1" dirty="0">
                <a:solidFill>
                  <a:srgbClr val="C00000"/>
                </a:solidFill>
              </a:rPr>
              <a:t> (Finance and Budget Holder/Project Manager)</a:t>
            </a:r>
            <a:r>
              <a:rPr lang="hr-HR" altLang="en-US" sz="2600" b="1" dirty="0">
                <a:solidFill>
                  <a:srgbClr val="0070C0"/>
                </a:solidFill>
              </a:rPr>
              <a:t>.</a:t>
            </a:r>
            <a:r>
              <a:rPr lang="en-US" altLang="en-US" sz="2600" b="1" dirty="0">
                <a:solidFill>
                  <a:srgbClr val="0070C0"/>
                </a:solidFill>
              </a:rPr>
              <a:t> </a:t>
            </a:r>
            <a:r>
              <a:rPr lang="hr-HR" altLang="en-US" sz="2600" b="1" dirty="0">
                <a:solidFill>
                  <a:srgbClr val="0070C0"/>
                </a:solidFill>
              </a:rPr>
              <a:t>Assigned </a:t>
            </a:r>
            <a:r>
              <a:rPr lang="en-US" altLang="en-US" sz="2600" b="1" dirty="0">
                <a:solidFill>
                  <a:srgbClr val="C00000"/>
                </a:solidFill>
              </a:rPr>
              <a:t>Procurement</a:t>
            </a:r>
            <a:r>
              <a:rPr lang="hr-HR" altLang="en-US" sz="2600" b="1" dirty="0">
                <a:solidFill>
                  <a:srgbClr val="C00000"/>
                </a:solidFill>
              </a:rPr>
              <a:t> staff</a:t>
            </a:r>
            <a:r>
              <a:rPr lang="en-US" altLang="en-US" sz="2600" b="1" dirty="0">
                <a:solidFill>
                  <a:srgbClr val="C00000"/>
                </a:solidFill>
              </a:rPr>
              <a:t> or field Procurement Committee </a:t>
            </a:r>
            <a:r>
              <a:rPr lang="en-US" altLang="en-US" sz="2600" b="1" dirty="0">
                <a:solidFill>
                  <a:srgbClr val="0070C0"/>
                </a:solidFill>
              </a:rPr>
              <a:t>makes direct purchase without bid</a:t>
            </a:r>
            <a:r>
              <a:rPr lang="en-US" altLang="en-US" sz="2600" dirty="0">
                <a:solidFill>
                  <a:srgbClr val="0070C0"/>
                </a:solidFill>
              </a:rPr>
              <a:t>, as amount is </a:t>
            </a:r>
            <a:r>
              <a:rPr lang="en-US" altLang="en-US" sz="2600" dirty="0">
                <a:solidFill>
                  <a:srgbClr val="C00000"/>
                </a:solidFill>
              </a:rPr>
              <a:t>less than $100</a:t>
            </a:r>
            <a:r>
              <a:rPr lang="en-US" altLang="en-US" sz="2600" dirty="0">
                <a:solidFill>
                  <a:srgbClr val="0070C0"/>
                </a:solidFill>
              </a:rPr>
              <a:t>.</a:t>
            </a:r>
          </a:p>
          <a:p>
            <a:pPr marL="0" indent="0" eaLnBrk="1" hangingPunct="1">
              <a:lnSpc>
                <a:spcPct val="90000"/>
              </a:lnSpc>
              <a:buFont typeface="Arial" panose="020B0604020202020204" pitchFamily="34" charset="0"/>
              <a:buNone/>
              <a:defRPr/>
            </a:pPr>
            <a:endParaRPr lang="en-US" altLang="en-US" sz="500" u="sng" dirty="0">
              <a:solidFill>
                <a:srgbClr val="0070C0"/>
              </a:solidFill>
            </a:endParaRPr>
          </a:p>
          <a:p>
            <a:pPr marL="0" indent="0" eaLnBrk="1" hangingPunct="1">
              <a:lnSpc>
                <a:spcPct val="90000"/>
              </a:lnSpc>
              <a:buFont typeface="Arial" panose="020B0604020202020204" pitchFamily="34" charset="0"/>
              <a:buNone/>
              <a:defRPr/>
            </a:pPr>
            <a:r>
              <a:rPr lang="en-US" altLang="en-US" sz="2600" b="1" u="sng" dirty="0">
                <a:solidFill>
                  <a:srgbClr val="7030A0"/>
                </a:solidFill>
              </a:rPr>
              <a:t>Quality and Quantity Control:</a:t>
            </a:r>
          </a:p>
          <a:p>
            <a:pPr eaLnBrk="1" hangingPunct="1">
              <a:lnSpc>
                <a:spcPct val="90000"/>
              </a:lnSpc>
              <a:defRPr/>
            </a:pPr>
            <a:r>
              <a:rPr lang="en-US" altLang="en-US" sz="2600" b="1" dirty="0">
                <a:solidFill>
                  <a:srgbClr val="0070C0"/>
                </a:solidFill>
              </a:rPr>
              <a:t>Goods are received to stock with a Goods Received Note (GRN) </a:t>
            </a:r>
            <a:r>
              <a:rPr lang="en-US" altLang="en-US" sz="2600" dirty="0">
                <a:solidFill>
                  <a:srgbClr val="0070C0"/>
                </a:solidFill>
              </a:rPr>
              <a:t>or by the dated </a:t>
            </a:r>
            <a:r>
              <a:rPr lang="en-US" altLang="en-US" sz="2600" b="1" dirty="0">
                <a:solidFill>
                  <a:srgbClr val="0070C0"/>
                </a:solidFill>
              </a:rPr>
              <a:t>stamp </a:t>
            </a:r>
            <a:r>
              <a:rPr lang="en-US" altLang="en-US" sz="2600" b="1" dirty="0">
                <a:solidFill>
                  <a:srgbClr val="0070C0"/>
                </a:solidFill>
                <a:latin typeface="Times New Roman" panose="02020603050405020304" pitchFamily="18" charset="0"/>
              </a:rPr>
              <a:t>“</a:t>
            </a:r>
            <a:r>
              <a:rPr lang="en-US" altLang="en-US" sz="2600" b="1" dirty="0">
                <a:solidFill>
                  <a:srgbClr val="0070C0"/>
                </a:solidFill>
              </a:rPr>
              <a:t>Received</a:t>
            </a:r>
            <a:r>
              <a:rPr lang="en-US" altLang="en-US" sz="2600" b="1" dirty="0">
                <a:solidFill>
                  <a:srgbClr val="0070C0"/>
                </a:solidFill>
                <a:latin typeface="Times New Roman" panose="02020603050405020304" pitchFamily="18" charset="0"/>
              </a:rPr>
              <a:t>”</a:t>
            </a:r>
            <a:r>
              <a:rPr lang="en-US" altLang="en-US" sz="2600" b="1" dirty="0">
                <a:solidFill>
                  <a:srgbClr val="0070C0"/>
                </a:solidFill>
              </a:rPr>
              <a:t> </a:t>
            </a:r>
            <a:r>
              <a:rPr lang="en-US" altLang="en-US" sz="2600" dirty="0">
                <a:solidFill>
                  <a:srgbClr val="0070C0"/>
                </a:solidFill>
              </a:rPr>
              <a:t>on Invoice signed by recipient </a:t>
            </a:r>
            <a:r>
              <a:rPr lang="en-US" altLang="en-US" sz="2600" b="1" dirty="0">
                <a:solidFill>
                  <a:srgbClr val="0070C0"/>
                </a:solidFill>
              </a:rPr>
              <a:t>(if received outside warehouse)</a:t>
            </a:r>
            <a:r>
              <a:rPr lang="en-US" altLang="en-US" sz="2600" dirty="0">
                <a:solidFill>
                  <a:srgbClr val="0070C0"/>
                </a:solidFill>
              </a:rPr>
              <a:t>.</a:t>
            </a:r>
          </a:p>
          <a:p>
            <a:pPr eaLnBrk="1" hangingPunct="1">
              <a:lnSpc>
                <a:spcPct val="90000"/>
              </a:lnSpc>
              <a:defRPr/>
            </a:pPr>
            <a:r>
              <a:rPr lang="en-US" altLang="en-US" sz="2600" dirty="0">
                <a:solidFill>
                  <a:srgbClr val="0070C0"/>
                </a:solidFill>
              </a:rPr>
              <a:t>Goods are taken into stock and registered.</a:t>
            </a:r>
          </a:p>
          <a:p>
            <a:pPr eaLnBrk="1" hangingPunct="1">
              <a:lnSpc>
                <a:spcPct val="90000"/>
              </a:lnSpc>
              <a:defRPr/>
            </a:pPr>
            <a:r>
              <a:rPr lang="en-US" altLang="en-US" sz="2600" b="1" dirty="0">
                <a:solidFill>
                  <a:srgbClr val="0070C0"/>
                </a:solidFill>
              </a:rPr>
              <a:t>Services are received with stamp “Received”</a:t>
            </a:r>
            <a:r>
              <a:rPr lang="en-US" altLang="en-US" sz="2600" dirty="0">
                <a:solidFill>
                  <a:srgbClr val="0070C0"/>
                </a:solidFill>
              </a:rPr>
              <a:t>.</a:t>
            </a:r>
          </a:p>
          <a:p>
            <a:pPr marL="0" indent="0" eaLnBrk="1" hangingPunct="1">
              <a:lnSpc>
                <a:spcPct val="90000"/>
              </a:lnSpc>
              <a:buFont typeface="Arial" panose="020B0604020202020204" pitchFamily="34" charset="0"/>
              <a:buNone/>
              <a:defRPr/>
            </a:pPr>
            <a:endParaRPr lang="en-US" altLang="en-US" sz="500" dirty="0">
              <a:solidFill>
                <a:srgbClr val="0070C0"/>
              </a:solidFill>
            </a:endParaRPr>
          </a:p>
          <a:p>
            <a:pPr marL="0" indent="0" algn="just" eaLnBrk="1" hangingPunct="1">
              <a:lnSpc>
                <a:spcPct val="90000"/>
              </a:lnSpc>
              <a:buFont typeface="Wingdings" panose="05000000000000000000" pitchFamily="2" charset="2"/>
              <a:buNone/>
              <a:defRPr/>
            </a:pPr>
            <a:r>
              <a:rPr lang="en-US" altLang="en-US" sz="2600" b="1" u="sng" dirty="0">
                <a:solidFill>
                  <a:srgbClr val="7030A0"/>
                </a:solidFill>
              </a:rPr>
              <a:t>NOTE:</a:t>
            </a:r>
            <a:r>
              <a:rPr lang="en-US" altLang="en-US" sz="2600" b="1" dirty="0">
                <a:solidFill>
                  <a:srgbClr val="7030A0"/>
                </a:solidFill>
              </a:rPr>
              <a:t> </a:t>
            </a:r>
          </a:p>
          <a:p>
            <a:pPr marL="0" indent="0" algn="just" eaLnBrk="1" hangingPunct="1">
              <a:lnSpc>
                <a:spcPct val="90000"/>
              </a:lnSpc>
              <a:buFont typeface="Wingdings" panose="05000000000000000000" pitchFamily="2" charset="2"/>
              <a:buNone/>
              <a:defRPr/>
            </a:pPr>
            <a:r>
              <a:rPr lang="en-US" altLang="en-US" sz="2600" dirty="0">
                <a:solidFill>
                  <a:srgbClr val="00B050"/>
                </a:solidFill>
              </a:rPr>
              <a:t>PR is not required for utilities and incidental costs</a:t>
            </a:r>
            <a:r>
              <a:rPr lang="hr-HR" altLang="en-US" sz="2600" dirty="0">
                <a:solidFill>
                  <a:srgbClr val="00B050"/>
                </a:solidFill>
              </a:rPr>
              <a:t>,</a:t>
            </a:r>
            <a:r>
              <a:rPr lang="en-US" altLang="en-US" sz="2600" dirty="0">
                <a:solidFill>
                  <a:srgbClr val="00B050"/>
                </a:solidFill>
              </a:rPr>
              <a:t> or recurring monthly charges managed through the Contract or Subscription!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1D21A48-1DEF-1D1A-2FB6-82F6F13434BD}"/>
              </a:ext>
            </a:extLst>
          </p:cNvPr>
          <p:cNvSpPr>
            <a:spLocks noGrp="1" noChangeArrowheads="1"/>
          </p:cNvSpPr>
          <p:nvPr>
            <p:ph type="title"/>
          </p:nvPr>
        </p:nvSpPr>
        <p:spPr>
          <a:xfrm>
            <a:off x="0" y="0"/>
            <a:ext cx="9372600" cy="609600"/>
          </a:xfrm>
        </p:spPr>
        <p:txBody>
          <a:bodyPr/>
          <a:lstStyle/>
          <a:p>
            <a:pPr eaLnBrk="1" hangingPunct="1">
              <a:defRPr/>
            </a:pPr>
            <a:r>
              <a:rPr lang="en-US" altLang="en-US" sz="3800" b="1" dirty="0">
                <a:solidFill>
                  <a:srgbClr val="0070C0"/>
                </a:solidFill>
                <a:effectLst>
                  <a:outerShdw blurRad="38100" dist="38100" dir="2700000" algn="tl">
                    <a:srgbClr val="000000"/>
                  </a:outerShdw>
                </a:effectLst>
                <a:ea typeface="+mn-ea"/>
                <a:cs typeface="Arial" charset="0"/>
              </a:rPr>
              <a:t>b. Procurement from </a:t>
            </a:r>
            <a:r>
              <a:rPr lang="en-US" altLang="en-US" sz="3800" b="1" dirty="0">
                <a:solidFill>
                  <a:srgbClr val="C00000"/>
                </a:solidFill>
                <a:effectLst>
                  <a:outerShdw blurRad="38100" dist="38100" dir="2700000" algn="tl">
                    <a:srgbClr val="000000"/>
                  </a:outerShdw>
                </a:effectLst>
                <a:ea typeface="+mn-ea"/>
                <a:cs typeface="Arial" charset="0"/>
              </a:rPr>
              <a:t>$</a:t>
            </a:r>
            <a:r>
              <a:rPr lang="en-US" altLang="en-US" sz="3800" b="1" dirty="0">
                <a:solidFill>
                  <a:srgbClr val="CC0000"/>
                </a:solidFill>
                <a:effectLst>
                  <a:outerShdw blurRad="38100" dist="38100" dir="2700000" algn="tl">
                    <a:srgbClr val="000000"/>
                  </a:outerShdw>
                </a:effectLst>
                <a:ea typeface="+mn-ea"/>
                <a:cs typeface="Arial" charset="0"/>
              </a:rPr>
              <a:t>100 - </a:t>
            </a:r>
            <a:r>
              <a:rPr lang="en-US" altLang="en-US" sz="3800" b="1" dirty="0">
                <a:solidFill>
                  <a:srgbClr val="C00000"/>
                </a:solidFill>
                <a:effectLst>
                  <a:outerShdw blurRad="38100" dist="38100" dir="2700000" algn="tl">
                    <a:srgbClr val="000000"/>
                  </a:outerShdw>
                </a:effectLst>
                <a:ea typeface="+mn-ea"/>
                <a:cs typeface="Arial" charset="0"/>
              </a:rPr>
              <a:t>$</a:t>
            </a:r>
            <a:r>
              <a:rPr lang="hr-HR" altLang="en-US" sz="3800" b="1" dirty="0">
                <a:solidFill>
                  <a:srgbClr val="C00000"/>
                </a:solidFill>
                <a:effectLst>
                  <a:outerShdw blurRad="38100" dist="38100" dir="2700000" algn="tl">
                    <a:srgbClr val="000000"/>
                  </a:outerShdw>
                </a:effectLst>
                <a:ea typeface="+mn-ea"/>
                <a:cs typeface="Arial" charset="0"/>
              </a:rPr>
              <a:t>50</a:t>
            </a:r>
            <a:r>
              <a:rPr lang="en-US" altLang="en-US" sz="3800" b="1" dirty="0">
                <a:solidFill>
                  <a:srgbClr val="C00000"/>
                </a:solidFill>
                <a:effectLst>
                  <a:outerShdw blurRad="38100" dist="38100" dir="2700000" algn="tl">
                    <a:srgbClr val="000000"/>
                  </a:outerShdw>
                </a:effectLst>
                <a:ea typeface="+mn-ea"/>
                <a:cs typeface="Arial" charset="0"/>
              </a:rPr>
              <a:t>0</a:t>
            </a:r>
          </a:p>
        </p:txBody>
      </p:sp>
      <p:sp>
        <p:nvSpPr>
          <p:cNvPr id="8195" name="Rectangle 3">
            <a:extLst>
              <a:ext uri="{FF2B5EF4-FFF2-40B4-BE49-F238E27FC236}">
                <a16:creationId xmlns:a16="http://schemas.microsoft.com/office/drawing/2014/main" id="{C0683B12-19F4-8FF1-0CAF-B5486F6F6963}"/>
              </a:ext>
            </a:extLst>
          </p:cNvPr>
          <p:cNvSpPr>
            <a:spLocks noGrp="1" noChangeArrowheads="1"/>
          </p:cNvSpPr>
          <p:nvPr>
            <p:ph type="body" idx="1"/>
          </p:nvPr>
        </p:nvSpPr>
        <p:spPr>
          <a:xfrm>
            <a:off x="0" y="685800"/>
            <a:ext cx="9067800" cy="5943600"/>
          </a:xfrm>
        </p:spPr>
        <p:txBody>
          <a:bodyPr/>
          <a:lstStyle/>
          <a:p>
            <a:pPr algn="just" eaLnBrk="1" hangingPunct="1">
              <a:lnSpc>
                <a:spcPct val="80000"/>
              </a:lnSpc>
              <a:defRPr/>
            </a:pPr>
            <a:r>
              <a:rPr lang="en-US" altLang="en-US" sz="2400" b="1" dirty="0">
                <a:solidFill>
                  <a:srgbClr val="0070C0"/>
                </a:solidFill>
              </a:rPr>
              <a:t>Requestor fills out a P</a:t>
            </a:r>
            <a:r>
              <a:rPr lang="hr-HR" altLang="en-US" sz="2400" b="1" dirty="0">
                <a:solidFill>
                  <a:srgbClr val="0070C0"/>
                </a:solidFill>
              </a:rPr>
              <a:t>urchase</a:t>
            </a:r>
            <a:r>
              <a:rPr lang="en-US" altLang="en-US" sz="2400" b="1" dirty="0">
                <a:solidFill>
                  <a:srgbClr val="0070C0"/>
                </a:solidFill>
              </a:rPr>
              <a:t> Requisition (PR) form + gets approval signatures from authorized for this level of procurement.</a:t>
            </a:r>
          </a:p>
          <a:p>
            <a:pPr algn="just" eaLnBrk="1" hangingPunct="1">
              <a:lnSpc>
                <a:spcPct val="80000"/>
              </a:lnSpc>
              <a:defRPr/>
            </a:pPr>
            <a:r>
              <a:rPr lang="en-US" altLang="en-US" sz="2400" b="1" dirty="0">
                <a:solidFill>
                  <a:srgbClr val="0070C0"/>
                </a:solidFill>
              </a:rPr>
              <a:t>One bid required </a:t>
            </a:r>
            <a:r>
              <a:rPr lang="en-US" altLang="en-US" sz="2400" dirty="0">
                <a:solidFill>
                  <a:srgbClr val="0070C0"/>
                </a:solidFill>
              </a:rPr>
              <a:t>(</a:t>
            </a:r>
            <a:r>
              <a:rPr lang="en-US" altLang="en-US" sz="2400" dirty="0">
                <a:solidFill>
                  <a:srgbClr val="7030A0"/>
                </a:solidFill>
              </a:rPr>
              <a:t>can be obtained by phone, on-line or direct visit to vendor </a:t>
            </a:r>
            <a:r>
              <a:rPr lang="en-US" altLang="en-US" sz="2400" dirty="0">
                <a:solidFill>
                  <a:srgbClr val="0070C0"/>
                </a:solidFill>
              </a:rPr>
              <a:t>by assigned Procurement Officer).</a:t>
            </a:r>
          </a:p>
          <a:p>
            <a:pPr algn="just" eaLnBrk="1" hangingPunct="1">
              <a:lnSpc>
                <a:spcPct val="80000"/>
              </a:lnSpc>
              <a:defRPr/>
            </a:pPr>
            <a:r>
              <a:rPr lang="hr-HR" altLang="en-US" sz="2400" b="1" dirty="0">
                <a:solidFill>
                  <a:srgbClr val="0070C0"/>
                </a:solidFill>
              </a:rPr>
              <a:t>Quoted p</a:t>
            </a:r>
            <a:r>
              <a:rPr lang="en-US" altLang="en-US" sz="2400" b="1" dirty="0">
                <a:solidFill>
                  <a:srgbClr val="0070C0"/>
                </a:solidFill>
              </a:rPr>
              <a:t>rice</a:t>
            </a:r>
            <a:r>
              <a:rPr lang="hr-HR" altLang="en-US" sz="2400" b="1" dirty="0">
                <a:solidFill>
                  <a:srgbClr val="0070C0"/>
                </a:solidFill>
              </a:rPr>
              <a:t> </a:t>
            </a:r>
            <a:r>
              <a:rPr lang="en-US" altLang="en-US" sz="2400" b="1" dirty="0">
                <a:solidFill>
                  <a:srgbClr val="0070C0"/>
                </a:solidFill>
              </a:rPr>
              <a:t>and Vendor </a:t>
            </a:r>
            <a:r>
              <a:rPr lang="hr-HR" altLang="en-US" sz="2400" b="1" dirty="0">
                <a:solidFill>
                  <a:srgbClr val="0070C0"/>
                </a:solidFill>
              </a:rPr>
              <a:t>selection must be</a:t>
            </a:r>
            <a:r>
              <a:rPr lang="en-US" altLang="en-US" sz="2400" b="1" dirty="0">
                <a:solidFill>
                  <a:srgbClr val="0070C0"/>
                </a:solidFill>
              </a:rPr>
              <a:t> approved by authorized </a:t>
            </a:r>
            <a:r>
              <a:rPr lang="hr-HR" altLang="en-US" sz="2400" b="1" dirty="0">
                <a:solidFill>
                  <a:srgbClr val="0070C0"/>
                </a:solidFill>
              </a:rPr>
              <a:t>Budget Holder</a:t>
            </a:r>
            <a:r>
              <a:rPr lang="en-US" altLang="en-US" sz="2400" b="1" dirty="0">
                <a:solidFill>
                  <a:srgbClr val="0070C0"/>
                </a:solidFill>
              </a:rPr>
              <a:t> </a:t>
            </a:r>
            <a:r>
              <a:rPr lang="hr-HR" altLang="en-US" sz="2400" b="1" dirty="0">
                <a:solidFill>
                  <a:srgbClr val="C00000"/>
                </a:solidFill>
              </a:rPr>
              <a:t>if higher than PR estimate </a:t>
            </a:r>
            <a:r>
              <a:rPr lang="en-US" altLang="en-US" sz="2400" dirty="0">
                <a:solidFill>
                  <a:srgbClr val="0070C0"/>
                </a:solidFill>
              </a:rPr>
              <a:t>(can be via phone </a:t>
            </a:r>
            <a:r>
              <a:rPr lang="hr-HR" altLang="en-US" sz="2400" dirty="0">
                <a:solidFill>
                  <a:srgbClr val="0070C0"/>
                </a:solidFill>
              </a:rPr>
              <a:t>and signed later</a:t>
            </a:r>
            <a:r>
              <a:rPr lang="en-US" altLang="en-US" sz="2400" dirty="0">
                <a:solidFill>
                  <a:srgbClr val="0070C0"/>
                </a:solidFill>
              </a:rPr>
              <a:t>, on Invoice or Telephone/Verbal Quote form). </a:t>
            </a:r>
          </a:p>
          <a:p>
            <a:pPr algn="just" eaLnBrk="1" hangingPunct="1">
              <a:lnSpc>
                <a:spcPct val="80000"/>
              </a:lnSpc>
              <a:defRPr/>
            </a:pPr>
            <a:r>
              <a:rPr lang="en-US" altLang="en-US" sz="2400" b="1" dirty="0">
                <a:solidFill>
                  <a:srgbClr val="C00000"/>
                </a:solidFill>
              </a:rPr>
              <a:t>Procurement Officer or field Procurement Committee can’t decide alone on</a:t>
            </a:r>
            <a:r>
              <a:rPr lang="hr-HR" altLang="en-US" sz="2400" b="1" dirty="0">
                <a:solidFill>
                  <a:srgbClr val="C00000"/>
                </a:solidFill>
              </a:rPr>
              <a:t> </a:t>
            </a:r>
            <a:r>
              <a:rPr lang="en-US" altLang="en-US" sz="2400" b="1" dirty="0">
                <a:solidFill>
                  <a:srgbClr val="C00000"/>
                </a:solidFill>
              </a:rPr>
              <a:t>price to pay </a:t>
            </a:r>
            <a:r>
              <a:rPr lang="hr-HR" altLang="en-US" sz="2400" b="1" dirty="0">
                <a:solidFill>
                  <a:srgbClr val="C00000"/>
                </a:solidFill>
              </a:rPr>
              <a:t>if it exceeds estimate on PR. </a:t>
            </a:r>
            <a:r>
              <a:rPr lang="hr-HR" altLang="en-US" sz="2400" dirty="0">
                <a:solidFill>
                  <a:srgbClr val="C00000"/>
                </a:solidFill>
              </a:rPr>
              <a:t>T</a:t>
            </a:r>
            <a:r>
              <a:rPr lang="en-US" altLang="en-US" sz="2400" dirty="0">
                <a:solidFill>
                  <a:srgbClr val="C00000"/>
                </a:solidFill>
              </a:rPr>
              <a:t>hey </a:t>
            </a:r>
            <a:r>
              <a:rPr lang="hr-HR" altLang="en-US" sz="2400" dirty="0">
                <a:solidFill>
                  <a:srgbClr val="C00000"/>
                </a:solidFill>
              </a:rPr>
              <a:t>can </a:t>
            </a:r>
            <a:r>
              <a:rPr lang="en-US" altLang="en-US" sz="2400" dirty="0">
                <a:solidFill>
                  <a:srgbClr val="C00000"/>
                </a:solidFill>
              </a:rPr>
              <a:t>do so only </a:t>
            </a:r>
            <a:r>
              <a:rPr lang="en-US" altLang="en-US" sz="2400" b="1" dirty="0">
                <a:solidFill>
                  <a:srgbClr val="C00000"/>
                </a:solidFill>
              </a:rPr>
              <a:t>up to $100 </a:t>
            </a:r>
            <a:r>
              <a:rPr lang="hr-HR" altLang="en-US" sz="2400" dirty="0">
                <a:solidFill>
                  <a:srgbClr val="C00000"/>
                </a:solidFill>
              </a:rPr>
              <a:t>total</a:t>
            </a:r>
            <a:r>
              <a:rPr lang="hr-HR" altLang="en-US" sz="2400" b="1" dirty="0">
                <a:solidFill>
                  <a:srgbClr val="C00000"/>
                </a:solidFill>
              </a:rPr>
              <a:t> </a:t>
            </a:r>
            <a:r>
              <a:rPr lang="en-US" altLang="en-US" sz="2400" dirty="0">
                <a:solidFill>
                  <a:srgbClr val="C00000"/>
                </a:solidFill>
              </a:rPr>
              <a:t>value of procurement</a:t>
            </a:r>
            <a:r>
              <a:rPr lang="hr-HR" altLang="en-US" sz="2400" dirty="0">
                <a:solidFill>
                  <a:srgbClr val="C00000"/>
                </a:solidFill>
              </a:rPr>
              <a:t> </a:t>
            </a:r>
            <a:r>
              <a:rPr lang="hr-HR" altLang="en-US" sz="2400" b="1" dirty="0">
                <a:solidFill>
                  <a:srgbClr val="C00000"/>
                </a:solidFill>
              </a:rPr>
              <a:t>or up to $500 </a:t>
            </a:r>
            <a:r>
              <a:rPr lang="hr-HR" altLang="en-US" sz="2400" dirty="0">
                <a:solidFill>
                  <a:srgbClr val="C00000"/>
                </a:solidFill>
              </a:rPr>
              <a:t>when cost is less than estimated</a:t>
            </a:r>
            <a:r>
              <a:rPr lang="hr-HR" altLang="en-US" sz="2400" b="1" dirty="0">
                <a:solidFill>
                  <a:srgbClr val="C00000"/>
                </a:solidFill>
              </a:rPr>
              <a:t>!</a:t>
            </a:r>
            <a:endParaRPr lang="en-US" altLang="en-US" sz="2400" b="1" dirty="0">
              <a:solidFill>
                <a:srgbClr val="C00000"/>
              </a:solidFill>
            </a:endParaRPr>
          </a:p>
          <a:p>
            <a:pPr marL="0" indent="0" algn="just" eaLnBrk="1" hangingPunct="1">
              <a:lnSpc>
                <a:spcPct val="80000"/>
              </a:lnSpc>
              <a:buFont typeface="Arial" panose="020B0604020202020204" pitchFamily="34" charset="0"/>
              <a:buNone/>
              <a:defRPr/>
            </a:pPr>
            <a:endParaRPr lang="en-US" altLang="en-US" sz="1000" u="sng" dirty="0">
              <a:solidFill>
                <a:srgbClr val="0070C0"/>
              </a:solidFill>
            </a:endParaRPr>
          </a:p>
          <a:p>
            <a:pPr marL="0" indent="0" algn="just" eaLnBrk="1" hangingPunct="1">
              <a:lnSpc>
                <a:spcPct val="80000"/>
              </a:lnSpc>
              <a:buFont typeface="Arial" panose="020B0604020202020204" pitchFamily="34" charset="0"/>
              <a:buNone/>
              <a:defRPr/>
            </a:pPr>
            <a:r>
              <a:rPr lang="en-US" altLang="en-US" sz="2400" b="1" u="sng" dirty="0">
                <a:solidFill>
                  <a:srgbClr val="7030A0"/>
                </a:solidFill>
              </a:rPr>
              <a:t>Quality and Quantity Control:</a:t>
            </a:r>
            <a:endParaRPr lang="en-US" altLang="en-US" sz="2400" b="1" dirty="0">
              <a:solidFill>
                <a:srgbClr val="7030A0"/>
              </a:solidFill>
            </a:endParaRPr>
          </a:p>
          <a:p>
            <a:pPr algn="just" eaLnBrk="1" hangingPunct="1">
              <a:lnSpc>
                <a:spcPct val="80000"/>
              </a:lnSpc>
              <a:defRPr/>
            </a:pPr>
            <a:r>
              <a:rPr lang="en-US" altLang="en-US" sz="2400" dirty="0">
                <a:solidFill>
                  <a:srgbClr val="0070C0"/>
                </a:solidFill>
              </a:rPr>
              <a:t>Dated </a:t>
            </a:r>
            <a:r>
              <a:rPr lang="en-US" altLang="en-US" sz="2400" b="1" dirty="0">
                <a:solidFill>
                  <a:srgbClr val="0070C0"/>
                </a:solidFill>
              </a:rPr>
              <a:t>stamp </a:t>
            </a:r>
            <a:r>
              <a:rPr lang="en-US" altLang="en-US" sz="2400" b="1" dirty="0">
                <a:solidFill>
                  <a:srgbClr val="0070C0"/>
                </a:solidFill>
                <a:latin typeface="Times New Roman" panose="02020603050405020304" pitchFamily="18" charset="0"/>
              </a:rPr>
              <a:t>“</a:t>
            </a:r>
            <a:r>
              <a:rPr lang="en-US" altLang="en-US" sz="2400" b="1" dirty="0">
                <a:solidFill>
                  <a:srgbClr val="0070C0"/>
                </a:solidFill>
              </a:rPr>
              <a:t>Received</a:t>
            </a:r>
            <a:r>
              <a:rPr lang="en-US" altLang="en-US" sz="2400" b="1" dirty="0">
                <a:solidFill>
                  <a:srgbClr val="0070C0"/>
                </a:solidFill>
                <a:latin typeface="Times New Roman" panose="02020603050405020304" pitchFamily="18" charset="0"/>
              </a:rPr>
              <a:t>” </a:t>
            </a:r>
            <a:r>
              <a:rPr lang="en-US" altLang="en-US" sz="2400" b="1" dirty="0">
                <a:solidFill>
                  <a:srgbClr val="0070C0"/>
                </a:solidFill>
              </a:rPr>
              <a:t>can be used instead GRN and SRN </a:t>
            </a:r>
            <a:r>
              <a:rPr lang="en-US" altLang="en-US" sz="2400" dirty="0">
                <a:solidFill>
                  <a:srgbClr val="0070C0"/>
                </a:solidFill>
              </a:rPr>
              <a:t>as evidence of quantity and quality control, if there is no issue with delivery. Otherwise, </a:t>
            </a:r>
            <a:r>
              <a:rPr lang="en-US" altLang="en-US" sz="2400" b="1" dirty="0">
                <a:solidFill>
                  <a:srgbClr val="0070C0"/>
                </a:solidFill>
              </a:rPr>
              <a:t>if issue with delivery apply Goods Received Note (GRN) or Service Received Note (SRN). </a:t>
            </a:r>
          </a:p>
          <a:p>
            <a:pPr marL="0" indent="0" algn="just" eaLnBrk="1" hangingPunct="1">
              <a:lnSpc>
                <a:spcPct val="80000"/>
              </a:lnSpc>
              <a:buFont typeface="Arial" panose="020B0604020202020204" pitchFamily="34" charset="0"/>
              <a:buNone/>
              <a:defRPr/>
            </a:pPr>
            <a:endParaRPr lang="en-US" altLang="en-US" sz="1000" dirty="0">
              <a:solidFill>
                <a:srgbClr val="0070C0"/>
              </a:solidFill>
            </a:endParaRPr>
          </a:p>
          <a:p>
            <a:pPr marL="0" indent="0" algn="just" eaLnBrk="1" hangingPunct="1">
              <a:lnSpc>
                <a:spcPct val="80000"/>
              </a:lnSpc>
              <a:buFont typeface="Arial" panose="020B0604020202020204" pitchFamily="34" charset="0"/>
              <a:buNone/>
              <a:defRPr/>
            </a:pPr>
            <a:r>
              <a:rPr lang="en-US" altLang="en-US" sz="2400" b="1" u="sng" dirty="0">
                <a:solidFill>
                  <a:srgbClr val="7030A0"/>
                </a:solidFill>
              </a:rPr>
              <a:t>Registering received goods:</a:t>
            </a:r>
          </a:p>
          <a:p>
            <a:pPr algn="just" eaLnBrk="1" hangingPunct="1">
              <a:lnSpc>
                <a:spcPct val="80000"/>
              </a:lnSpc>
              <a:defRPr/>
            </a:pPr>
            <a:r>
              <a:rPr lang="en-US" altLang="en-US" sz="2400" dirty="0">
                <a:solidFill>
                  <a:srgbClr val="0070C0"/>
                </a:solidFill>
              </a:rPr>
              <a:t>Goods received in warehouse must be registered in stock records</a:t>
            </a:r>
            <a:r>
              <a:rPr lang="hr-HR" altLang="en-US" sz="2400" dirty="0">
                <a:solidFill>
                  <a:srgbClr val="0070C0"/>
                </a:solidFill>
              </a:rPr>
              <a:t>.</a:t>
            </a:r>
            <a:endParaRPr lang="en-US" altLang="en-US" sz="2400"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9820</TotalTime>
  <Words>4984</Words>
  <Application>Microsoft Office PowerPoint</Application>
  <PresentationFormat>On-screen Show (4:3)</PresentationFormat>
  <Paragraphs>430</Paragraphs>
  <Slides>48</Slides>
  <Notes>15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Partner NNGO Capacity Strengthening                                                                       Basics in Procurement and Goods, Services and Works Receiving</vt:lpstr>
      <vt:lpstr>Key accountability areas for Organizations</vt:lpstr>
      <vt:lpstr>Primary accountability areas for Logistics</vt:lpstr>
      <vt:lpstr>I. How to get Goods and Services?</vt:lpstr>
      <vt:lpstr>Procurement Process map</vt:lpstr>
      <vt:lpstr>Procurement planning</vt:lpstr>
      <vt:lpstr>A. The procurement process</vt:lpstr>
      <vt:lpstr>a. Procurement &lt; $100</vt:lpstr>
      <vt:lpstr>b. Procurement from $100 - $500</vt:lpstr>
      <vt:lpstr>b. Procurement $500 - $1,000</vt:lpstr>
      <vt:lpstr>c. Procurement from $1,000 to $20,000</vt:lpstr>
      <vt:lpstr>d. Procurement from $20,000 to $50,000</vt:lpstr>
      <vt:lpstr>d. Procurement of from $20,000 –  $50,000</vt:lpstr>
      <vt:lpstr>e. Procurement over $50,000</vt:lpstr>
      <vt:lpstr>e. Procurement of goods over $50,000</vt:lpstr>
      <vt:lpstr>The Framework Agreement (FA): Definition</vt:lpstr>
      <vt:lpstr>The Framework Agreement (FA): HOW?</vt:lpstr>
      <vt:lpstr>The Framework Agreement: DOCUMENTS</vt:lpstr>
      <vt:lpstr>The Framework Agreement: ADVANTAGES!</vt:lpstr>
      <vt:lpstr> Purchasing restrictions </vt:lpstr>
      <vt:lpstr>Procurement in life-saving Emergency</vt:lpstr>
      <vt:lpstr>Deviation from Standard Procurement Procedures</vt:lpstr>
      <vt:lpstr>            Dissalowed actions in procurement</vt:lpstr>
      <vt:lpstr>Ethical procurement consideration!</vt:lpstr>
      <vt:lpstr>UNETHICAL BEHAVIOR WILL BE SANCTIONED!</vt:lpstr>
      <vt:lpstr>A few general points on Procurement</vt:lpstr>
      <vt:lpstr>B. Acquisition of goods through Donation (Gift in Kind - GIK)   </vt:lpstr>
      <vt:lpstr>C. Goods received through internal transfer</vt:lpstr>
      <vt:lpstr>Essential forms for audit trail:</vt:lpstr>
      <vt:lpstr>Purchase Requisition (PR)</vt:lpstr>
      <vt:lpstr>Procurement Telephone Quote Sheet $100-$1,000 </vt:lpstr>
      <vt:lpstr>Procurement Bid Summary - PBS  $1,000 - $20,000</vt:lpstr>
      <vt:lpstr>Waiver – Sole Source Justification over $1,000 when no competition</vt:lpstr>
      <vt:lpstr>Purchase Order (PO)</vt:lpstr>
      <vt:lpstr>Material accounting</vt:lpstr>
      <vt:lpstr>Goods Received Note - GRN</vt:lpstr>
      <vt:lpstr>Service Received Note (SRN)</vt:lpstr>
      <vt:lpstr>Dated stamp “Received” instead GRN/SRN</vt:lpstr>
      <vt:lpstr>Stock Card</vt:lpstr>
      <vt:lpstr>Bin Card / Stack Card</vt:lpstr>
      <vt:lpstr>II. Issuing of goods from the Warehouse</vt:lpstr>
      <vt:lpstr>Stock Request/Goods Issue Order</vt:lpstr>
      <vt:lpstr>Transfer to organization internal distribution point</vt:lpstr>
      <vt:lpstr>Transfer to another organization managed site</vt:lpstr>
      <vt:lpstr>Assets and Attractive Items issuing</vt:lpstr>
      <vt:lpstr>Assets and Attractive Items handover form</vt:lpstr>
      <vt:lpstr>      Closing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Logistics</dc:title>
  <dc:creator>Marin Tomas</dc:creator>
  <cp:lastModifiedBy>Michaela Ann Gerace</cp:lastModifiedBy>
  <cp:revision>867</cp:revision>
  <dcterms:created xsi:type="dcterms:W3CDTF">2002-06-09T17:49:19Z</dcterms:created>
  <dcterms:modified xsi:type="dcterms:W3CDTF">2023-03-29T20:18:32Z</dcterms:modified>
</cp:coreProperties>
</file>